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commentAuthors.xml" ContentType="application/vnd.openxmlformats-officedocument.presentationml.commentAuthors+xml"/>
  <Override PartName="/ppt/slideLayouts/slideLayout3.xml" ContentType="application/vnd.openxmlformats-officedocument.presentationml.slideLayout+xml"/>
  <Default Extension="tiff" ContentType="image/tiff"/>
  <Override PartName="/ppt/slides/slide20.xml" ContentType="application/vnd.openxmlformats-officedocument.presentationml.slide+xml"/>
  <Override PartName="/ppt/comments/comment1.xml" ContentType="application/vnd.openxmlformats-officedocument.presentationml.comments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trictFirstAndLastChars="0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410" r:id="rId2"/>
    <p:sldId id="422" r:id="rId3"/>
    <p:sldId id="428" r:id="rId4"/>
    <p:sldId id="482" r:id="rId5"/>
    <p:sldId id="484" r:id="rId6"/>
    <p:sldId id="485" r:id="rId7"/>
    <p:sldId id="412" r:id="rId8"/>
    <p:sldId id="423" r:id="rId9"/>
    <p:sldId id="424" r:id="rId10"/>
    <p:sldId id="425" r:id="rId11"/>
    <p:sldId id="426" r:id="rId12"/>
    <p:sldId id="429" r:id="rId13"/>
    <p:sldId id="480" r:id="rId14"/>
    <p:sldId id="479" r:id="rId15"/>
    <p:sldId id="486" r:id="rId16"/>
    <p:sldId id="488" r:id="rId17"/>
    <p:sldId id="420" r:id="rId18"/>
    <p:sldId id="439" r:id="rId19"/>
    <p:sldId id="492" r:id="rId20"/>
    <p:sldId id="489" r:id="rId21"/>
    <p:sldId id="491" r:id="rId22"/>
    <p:sldId id="490" r:id="rId2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Helvetica" pitchFamily="-11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Helvetica" pitchFamily="-11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Helvetica" pitchFamily="-11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Helvetica" pitchFamily="-11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Helvetica" pitchFamily="-112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Helvetica" pitchFamily="-112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Helvetica" pitchFamily="-112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Helvetica" pitchFamily="-112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Helvetica" pitchFamily="-112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mAuthor id="0" name="Michael Thompson" initials="MT" lastIdx="2" clrIdx="0"/>
  <p:cmAuthor id="1" name="Phillip Judge" initials="PJ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schemeClr val="tx1"/>
    </p:penClr>
  </p:showPr>
  <p:clrMru>
    <a:srgbClr val="002F05"/>
    <a:srgbClr val="00750B"/>
    <a:srgbClr val="ED181E"/>
    <a:srgbClr val="CCCACC"/>
    <a:srgbClr val="7F007F"/>
    <a:srgbClr val="087F08"/>
    <a:srgbClr val="00008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Comments="0">
  <p:normalViewPr>
    <p:restoredLeft sz="17143" autoAdjust="0"/>
    <p:restoredTop sz="91949" autoAdjust="0"/>
  </p:normalViewPr>
  <p:slideViewPr>
    <p:cSldViewPr>
      <p:cViewPr>
        <p:scale>
          <a:sx n="100" d="100"/>
          <a:sy n="100" d="100"/>
        </p:scale>
        <p:origin x="-88" y="-88"/>
      </p:cViewPr>
      <p:guideLst>
        <p:guide orient="horz" pos="2160"/>
        <p:guide pos="2832"/>
      </p:guideLst>
    </p:cSldViewPr>
  </p:slideViewPr>
  <p:outlineViewPr>
    <p:cViewPr>
      <p:scale>
        <a:sx n="33" d="100"/>
        <a:sy n="33" d="100"/>
      </p:scale>
      <p:origin x="0" y="28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1" d="100"/>
          <a:sy n="91" d="100"/>
        </p:scale>
        <p:origin x="-2104" y="-10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interSettings" Target="printerSettings/printerSettings1.bin"/><Relationship Id="rId27" Type="http://schemas.openxmlformats.org/officeDocument/2006/relationships/commentAuthors" Target="commentAuthors.xml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m authorId="1" dt="2013-10-15T16:09:03.459" idx="1">
    <p:pos x="10" y="10"/>
    <p:text/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aseline="-25000"/>
            </a:lvl1pPr>
          </a:lstStyle>
          <a:p>
            <a:endParaRPr lang="en-US" dirty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aseline="-25000"/>
            </a:lvl1pPr>
          </a:lstStyle>
          <a:p>
            <a:endParaRPr lang="en-US" dirty="0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aseline="-25000"/>
            </a:lvl1pPr>
          </a:lstStyle>
          <a:p>
            <a:endParaRPr lang="en-US" dirty="0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aseline="-25000"/>
            </a:lvl1pPr>
          </a:lstStyle>
          <a:p>
            <a:fld id="{409BE054-5437-F14D-AA60-F5D1A5048C8C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aseline="-25000"/>
            </a:lvl1pPr>
          </a:lstStyle>
          <a:p>
            <a:endParaRPr lang="en-US" dirty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aseline="-25000"/>
            </a:lvl1pPr>
          </a:lstStyle>
          <a:p>
            <a:endParaRPr lang="en-US" dirty="0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4400" y="685800"/>
            <a:ext cx="5029200" cy="3771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953000"/>
            <a:ext cx="50292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aseline="-25000"/>
            </a:lvl1pPr>
          </a:lstStyle>
          <a:p>
            <a:endParaRPr lang="en-US" dirty="0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aseline="-25000"/>
            </a:lvl1pPr>
          </a:lstStyle>
          <a:p>
            <a:fld id="{6B18B814-45F5-2B4E-94F0-AB57EAD582D4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2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2" charset="0"/>
        <a:ea typeface="Geneva" pitchFamily="-112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2" charset="0"/>
        <a:ea typeface="Geneva" pitchFamily="-112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2" charset="0"/>
        <a:ea typeface="Geneva" pitchFamily="-112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2" charset="0"/>
        <a:ea typeface="Geneva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305AB2-9FDE-954B-A901-B7298EEB36F4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stop and discuss electron and proton equations of motion..  and sigma..</a:t>
            </a:r>
            <a:r>
              <a:rPr lang="en-US" baseline="0" dirty="0" smtClean="0"/>
              <a:t> and current </a:t>
            </a:r>
            <a:r>
              <a:rPr lang="en-US" baseline="0" dirty="0" err="1" smtClean="0"/>
              <a:t>j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18B814-45F5-2B4E-94F0-AB57EAD582D4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4"/>
          <p:cNvSpPr>
            <a:spLocks noGrp="1" noChangeArrowheads="1"/>
          </p:cNvSpPr>
          <p:nvPr>
            <p:ph type="dt" sz="quarter"/>
          </p:nvPr>
        </p:nvSpPr>
        <p:spPr>
          <a:noFill/>
        </p:spPr>
        <p:txBody>
          <a:bodyPr/>
          <a:lstStyle/>
          <a:p>
            <a:r>
              <a:rPr lang="en-US">
                <a:latin typeface="Times New Roman" pitchFamily="8" charset="0"/>
                <a:ea typeface="Arial Unicode MS" pitchFamily="8" charset="0"/>
                <a:cs typeface="Arial Unicode MS" pitchFamily="8" charset="0"/>
              </a:rPr>
              <a:t>08/12/12</a:t>
            </a:r>
          </a:p>
        </p:txBody>
      </p:sp>
      <p:sp>
        <p:nvSpPr>
          <p:cNvPr id="99331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F68B4882-5AE0-DD41-8809-290A06BDC7C3}" type="slidenum">
              <a:rPr lang="en-US">
                <a:latin typeface="Times New Roman" pitchFamily="8" charset="0"/>
                <a:ea typeface="Arial Unicode MS" pitchFamily="8" charset="0"/>
                <a:cs typeface="Arial Unicode MS" pitchFamily="8" charset="0"/>
              </a:rPr>
              <a:pPr/>
              <a:t>20</a:t>
            </a:fld>
            <a:endParaRPr lang="en-US">
              <a:latin typeface="Times New Roman" pitchFamily="8" charset="0"/>
              <a:ea typeface="Arial Unicode MS" pitchFamily="8" charset="0"/>
              <a:cs typeface="Arial Unicode MS" pitchFamily="8" charset="0"/>
            </a:endParaRPr>
          </a:p>
        </p:txBody>
      </p:sp>
      <p:sp>
        <p:nvSpPr>
          <p:cNvPr id="99332" name="Text Box 1"/>
          <p:cNvSpPr txBox="1">
            <a:spLocks noChangeArrowheads="1"/>
          </p:cNvSpPr>
          <p:nvPr/>
        </p:nvSpPr>
        <p:spPr bwMode="auto">
          <a:xfrm>
            <a:off x="3884613" y="0"/>
            <a:ext cx="2970212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</a:bodyPr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200">
                <a:solidFill>
                  <a:srgbClr val="000000"/>
                </a:solidFill>
                <a:ea typeface="ヒラギノ明朝 ProN W3" pitchFamily="8" charset="-128"/>
                <a:cs typeface="ヒラギノ明朝 ProN W3" pitchFamily="8" charset="-128"/>
              </a:rPr>
              <a:t>08/12/12</a:t>
            </a:r>
          </a:p>
        </p:txBody>
      </p:sp>
      <p:sp>
        <p:nvSpPr>
          <p:cNvPr id="99333" name="Text Box 2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>
            <a:prstTxWarp prst="textNoShape">
              <a:avLst/>
            </a:prstTxWarp>
          </a:bodyPr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839AC7E8-A772-E744-88C4-177A191DD879}" type="slidenum">
              <a:rPr lang="en-US" sz="1200">
                <a:solidFill>
                  <a:srgbClr val="000000"/>
                </a:solidFill>
                <a:ea typeface="ヒラギノ明朝 ProN W3" pitchFamily="8" charset="-128"/>
                <a:cs typeface="ヒラギノ明朝 ProN W3" pitchFamily="8" charset="-128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20</a:t>
            </a:fld>
            <a:endParaRPr lang="en-US" sz="1200">
              <a:solidFill>
                <a:srgbClr val="000000"/>
              </a:solidFill>
              <a:ea typeface="ヒラギノ明朝 ProN W3" pitchFamily="8" charset="-128"/>
              <a:cs typeface="ヒラギノ明朝 ProN W3" pitchFamily="8" charset="-128"/>
            </a:endParaRPr>
          </a:p>
        </p:txBody>
      </p:sp>
      <p:sp>
        <p:nvSpPr>
          <p:cNvPr id="99334" name="Text Box 3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99335" name="Text Box 4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n-US">
              <a:latin typeface="Times New Roman" pitchFamily="8" charset="0"/>
              <a:ea typeface="ＭＳ Ｐゴシック" pitchFamily="8" charset="-128"/>
              <a:cs typeface="ＭＳ Ｐゴシック" pitchFamily="8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4"/>
          <p:cNvSpPr>
            <a:spLocks noGrp="1" noChangeArrowheads="1"/>
          </p:cNvSpPr>
          <p:nvPr>
            <p:ph type="dt" sz="quarter"/>
          </p:nvPr>
        </p:nvSpPr>
        <p:spPr>
          <a:noFill/>
        </p:spPr>
        <p:txBody>
          <a:bodyPr/>
          <a:lstStyle/>
          <a:p>
            <a:r>
              <a:rPr lang="en-US">
                <a:latin typeface="Times New Roman" pitchFamily="22" charset="0"/>
                <a:ea typeface="Arial Unicode MS" pitchFamily="22" charset="0"/>
                <a:cs typeface="Arial Unicode MS" pitchFamily="22" charset="0"/>
              </a:rPr>
              <a:t>08/12/12</a:t>
            </a:r>
          </a:p>
        </p:txBody>
      </p:sp>
      <p:sp>
        <p:nvSpPr>
          <p:cNvPr id="148483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1B4A0C7E-288C-F24A-A1AC-7121144DB23D}" type="slidenum">
              <a:rPr lang="en-US">
                <a:latin typeface="Times New Roman" pitchFamily="22" charset="0"/>
                <a:ea typeface="Arial Unicode MS" pitchFamily="22" charset="0"/>
                <a:cs typeface="Arial Unicode MS" pitchFamily="22" charset="0"/>
              </a:rPr>
              <a:pPr/>
              <a:t>21</a:t>
            </a:fld>
            <a:endParaRPr lang="en-US">
              <a:latin typeface="Times New Roman" pitchFamily="22" charset="0"/>
              <a:ea typeface="Arial Unicode MS" pitchFamily="22" charset="0"/>
              <a:cs typeface="Arial Unicode MS" pitchFamily="22" charset="0"/>
            </a:endParaRPr>
          </a:p>
        </p:txBody>
      </p:sp>
      <p:sp>
        <p:nvSpPr>
          <p:cNvPr id="148484" name="Text Box 1"/>
          <p:cNvSpPr txBox="1">
            <a:spLocks noChangeArrowheads="1"/>
          </p:cNvSpPr>
          <p:nvPr/>
        </p:nvSpPr>
        <p:spPr bwMode="auto">
          <a:xfrm>
            <a:off x="3884613" y="0"/>
            <a:ext cx="2970212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</a:bodyPr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200">
                <a:solidFill>
                  <a:srgbClr val="000000"/>
                </a:solidFill>
                <a:ea typeface="ヒラギノ明朝 ProN W3" pitchFamily="22" charset="-128"/>
                <a:cs typeface="ヒラギノ明朝 ProN W3" pitchFamily="22" charset="-128"/>
              </a:rPr>
              <a:t>08/12/12</a:t>
            </a:r>
          </a:p>
        </p:txBody>
      </p:sp>
      <p:sp>
        <p:nvSpPr>
          <p:cNvPr id="148485" name="Text Box 2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>
            <a:prstTxWarp prst="textNoShape">
              <a:avLst/>
            </a:prstTxWarp>
          </a:bodyPr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4DB22DC4-FDB6-D549-B065-510649FB297E}" type="slidenum">
              <a:rPr lang="en-US" sz="1200">
                <a:solidFill>
                  <a:srgbClr val="000000"/>
                </a:solidFill>
                <a:ea typeface="ヒラギノ明朝 ProN W3" pitchFamily="22" charset="-128"/>
                <a:cs typeface="ヒラギノ明朝 ProN W3" pitchFamily="22" charset="-128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21</a:t>
            </a:fld>
            <a:endParaRPr lang="en-US" sz="1200">
              <a:solidFill>
                <a:srgbClr val="000000"/>
              </a:solidFill>
              <a:ea typeface="ヒラギノ明朝 ProN W3" pitchFamily="22" charset="-128"/>
              <a:cs typeface="ヒラギノ明朝 ProN W3" pitchFamily="22" charset="-128"/>
            </a:endParaRPr>
          </a:p>
        </p:txBody>
      </p:sp>
      <p:sp>
        <p:nvSpPr>
          <p:cNvPr id="148486" name="Text Box 3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48487" name="Text Box 4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n-US">
              <a:latin typeface="Times New Roman" pitchFamily="22" charset="0"/>
              <a:ea typeface="ＭＳ Ｐゴシック" pitchFamily="22" charset="-128"/>
              <a:cs typeface="ＭＳ Ｐゴシック" pitchFamily="22" charset="-128"/>
            </a:endParaRPr>
          </a:p>
        </p:txBody>
      </p:sp>
      <p:sp>
        <p:nvSpPr>
          <p:cNvPr id="148488" name="Text Box 5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>
            <a:prstTxWarp prst="textNoShape">
              <a:avLst/>
            </a:prstTxWarp>
          </a:bodyPr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6B48C769-FBD3-534F-AEC6-A1889D2F2C8A}" type="slidenum">
              <a:rPr lang="en-US" sz="1200">
                <a:solidFill>
                  <a:srgbClr val="000000"/>
                </a:solidFill>
                <a:ea typeface="ヒラギノ明朝 ProN W3" pitchFamily="22" charset="-128"/>
                <a:cs typeface="ヒラギノ明朝 ProN W3" pitchFamily="22" charset="-128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21</a:t>
            </a:fld>
            <a:endParaRPr lang="en-US" sz="1200">
              <a:solidFill>
                <a:srgbClr val="000000"/>
              </a:solidFill>
              <a:ea typeface="ヒラギノ明朝 ProN W3" pitchFamily="22" charset="-128"/>
              <a:cs typeface="ヒラギノ明朝 ProN W3" pitchFamily="22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4"/>
          <p:cNvSpPr>
            <a:spLocks noGrp="1" noChangeArrowheads="1"/>
          </p:cNvSpPr>
          <p:nvPr>
            <p:ph type="dt" sz="quarter"/>
          </p:nvPr>
        </p:nvSpPr>
        <p:spPr>
          <a:noFill/>
        </p:spPr>
        <p:txBody>
          <a:bodyPr/>
          <a:lstStyle/>
          <a:p>
            <a:r>
              <a:rPr lang="en-US">
                <a:latin typeface="Times New Roman" pitchFamily="8" charset="0"/>
                <a:ea typeface="Arial Unicode MS" pitchFamily="8" charset="0"/>
                <a:cs typeface="Arial Unicode MS" pitchFamily="8" charset="0"/>
              </a:rPr>
              <a:t>08/12/12</a:t>
            </a:r>
          </a:p>
        </p:txBody>
      </p:sp>
      <p:sp>
        <p:nvSpPr>
          <p:cNvPr id="103427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B93FBFDC-595A-BA4D-A379-514EA1F40FBF}" type="slidenum">
              <a:rPr lang="en-US">
                <a:latin typeface="Times New Roman" pitchFamily="8" charset="0"/>
                <a:ea typeface="Arial Unicode MS" pitchFamily="8" charset="0"/>
                <a:cs typeface="Arial Unicode MS" pitchFamily="8" charset="0"/>
              </a:rPr>
              <a:pPr/>
              <a:t>22</a:t>
            </a:fld>
            <a:endParaRPr lang="en-US">
              <a:latin typeface="Times New Roman" pitchFamily="8" charset="0"/>
              <a:ea typeface="Arial Unicode MS" pitchFamily="8" charset="0"/>
              <a:cs typeface="Arial Unicode MS" pitchFamily="8" charset="0"/>
            </a:endParaRPr>
          </a:p>
        </p:txBody>
      </p:sp>
      <p:sp>
        <p:nvSpPr>
          <p:cNvPr id="103428" name="Text Box 1"/>
          <p:cNvSpPr txBox="1">
            <a:spLocks noChangeArrowheads="1"/>
          </p:cNvSpPr>
          <p:nvPr/>
        </p:nvSpPr>
        <p:spPr bwMode="auto">
          <a:xfrm>
            <a:off x="3884613" y="0"/>
            <a:ext cx="2970212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</a:bodyPr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200">
                <a:solidFill>
                  <a:srgbClr val="000000"/>
                </a:solidFill>
                <a:ea typeface="ヒラギノ明朝 ProN W3" pitchFamily="8" charset="-128"/>
                <a:cs typeface="ヒラギノ明朝 ProN W3" pitchFamily="8" charset="-128"/>
              </a:rPr>
              <a:t>08/12/12</a:t>
            </a:r>
          </a:p>
        </p:txBody>
      </p:sp>
      <p:sp>
        <p:nvSpPr>
          <p:cNvPr id="103429" name="Text Box 2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>
            <a:prstTxWarp prst="textNoShape">
              <a:avLst/>
            </a:prstTxWarp>
          </a:bodyPr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2B5669EE-1F21-A14B-A89B-8E1321ECD23C}" type="slidenum">
              <a:rPr lang="en-US" sz="1200">
                <a:solidFill>
                  <a:srgbClr val="000000"/>
                </a:solidFill>
                <a:ea typeface="ヒラギノ明朝 ProN W3" pitchFamily="8" charset="-128"/>
                <a:cs typeface="ヒラギノ明朝 ProN W3" pitchFamily="8" charset="-128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22</a:t>
            </a:fld>
            <a:endParaRPr lang="en-US" sz="1200">
              <a:solidFill>
                <a:srgbClr val="000000"/>
              </a:solidFill>
              <a:ea typeface="ヒラギノ明朝 ProN W3" pitchFamily="8" charset="-128"/>
              <a:cs typeface="ヒラギノ明朝 ProN W3" pitchFamily="8" charset="-128"/>
            </a:endParaRPr>
          </a:p>
        </p:txBody>
      </p:sp>
      <p:sp>
        <p:nvSpPr>
          <p:cNvPr id="103430" name="Text Box 3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03431" name="Text Box 4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Calibri" pitchFamily="8" charset="0"/>
              <a:ea typeface="ＭＳ Ｐゴシック" pitchFamily="8" charset="-128"/>
              <a:cs typeface="ＭＳ Ｐゴシック" pitchFamily="8" charset="-128"/>
            </a:endParaRPr>
          </a:p>
        </p:txBody>
      </p:sp>
      <p:sp>
        <p:nvSpPr>
          <p:cNvPr id="103432" name="Text Box 5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>
            <a:prstTxWarp prst="textNoShape">
              <a:avLst/>
            </a:prstTxWarp>
          </a:bodyPr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4953C667-6E7C-D24C-8D98-E8207756181D}" type="slidenum">
              <a:rPr lang="en-US" sz="1200">
                <a:solidFill>
                  <a:srgbClr val="000000"/>
                </a:solidFill>
                <a:ea typeface="ヒラギノ明朝 ProN W3" pitchFamily="8" charset="-128"/>
                <a:cs typeface="ヒラギノ明朝 ProN W3" pitchFamily="8" charset="-128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22</a:t>
            </a:fld>
            <a:endParaRPr lang="en-US" sz="1200">
              <a:solidFill>
                <a:srgbClr val="000000"/>
              </a:solidFill>
              <a:ea typeface="ヒラギノ明朝 ProN W3" pitchFamily="8" charset="-128"/>
              <a:cs typeface="ヒラギノ明朝 ProN W3" pitchFamily="8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8ED278-5C70-2A40-BA3F-D2363224615A}" type="slidenum">
              <a:rPr lang="en-US"/>
              <a:pPr/>
              <a:t>‹#›</a:t>
            </a:fld>
            <a:endParaRPr lang="en-US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E92029-3135-424C-9034-7EE0DB6C0A81}" type="slidenum">
              <a:rPr lang="en-US"/>
              <a:pPr/>
              <a:t>‹#›</a:t>
            </a:fld>
            <a:endParaRPr lang="en-US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152400"/>
            <a:ext cx="2286000" cy="5943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52400"/>
            <a:ext cx="6705600" cy="5943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0739E1-6C1C-C742-92D6-CEA2DD74C994}" type="slidenum">
              <a:rPr lang="en-US"/>
              <a:pPr/>
              <a:t>‹#›</a:t>
            </a:fld>
            <a:endParaRPr lang="en-US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IAU symp 28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5F4882-39D3-FE4E-9A60-4165B44445AE}" type="slidenum">
              <a:rPr lang="en-US"/>
              <a:pPr/>
              <a:t>‹#›</a:t>
            </a:fld>
            <a:endParaRPr lang="en-US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A4E1C2-CC75-214A-AD15-C89BD67094DA}" type="slidenum">
              <a:rPr lang="en-US"/>
              <a:pPr/>
              <a:t>‹#›</a:t>
            </a:fld>
            <a:endParaRPr lang="en-US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AB2D08-5AD1-6243-8C22-8396558CC647}" type="slidenum">
              <a:rPr lang="en-US"/>
              <a:pPr/>
              <a:t>‹#›</a:t>
            </a:fld>
            <a:endParaRPr lang="en-US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E2C814-0D43-BB40-A9BE-39F90D5532CB}" type="slidenum">
              <a:rPr lang="en-US"/>
              <a:pPr/>
              <a:t>‹#›</a:t>
            </a:fld>
            <a:endParaRPr lang="en-US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51D760-82E1-4048-AB62-A5CB8DE601A4}" type="slidenum">
              <a:rPr lang="en-US"/>
              <a:pPr/>
              <a:t>‹#›</a:t>
            </a:fld>
            <a:endParaRPr lang="en-US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86BB7D-780F-D848-A248-EB90C1E2CC86}" type="slidenum">
              <a:rPr lang="en-US"/>
              <a:pPr/>
              <a:t>‹#›</a:t>
            </a:fld>
            <a:endParaRPr lang="en-US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92E2F7-DBE4-634E-8FB8-CFED7CF1BA32}" type="slidenum">
              <a:rPr lang="en-US"/>
              <a:pPr/>
              <a:t>‹#›</a:t>
            </a:fld>
            <a:endParaRPr lang="en-US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796786-2894-5F49-9322-DE8D33D5D24B}" type="slidenum">
              <a:rPr lang="en-US"/>
              <a:pPr/>
              <a:t>‹#›</a:t>
            </a:fld>
            <a:endParaRPr lang="en-US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6" descr="footer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6262688"/>
            <a:ext cx="9140825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152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" pitchFamily="-112" charset="0"/>
              </a:defRPr>
            </a:lvl1pPr>
          </a:lstStyle>
          <a:p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" pitchFamily="-112" charset="0"/>
              </a:defRPr>
            </a:lvl1pPr>
          </a:lstStyle>
          <a:p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553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000080"/>
                </a:solidFill>
              </a:defRPr>
            </a:lvl1pPr>
          </a:lstStyle>
          <a:p>
            <a:endParaRPr lang="en-US" sz="1200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7010400" y="6611938"/>
            <a:ext cx="1752600" cy="246221"/>
          </a:xfrm>
          <a:prstGeom prst="rect">
            <a:avLst/>
          </a:prstGeom>
          <a:noFill/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defRPr/>
            </a:pPr>
            <a:r>
              <a:rPr lang="en-US" sz="1000" baseline="0" dirty="0" smtClean="0">
                <a:latin typeface="Arial" charset="0"/>
              </a:rPr>
              <a:t>IAC Winter School 2013</a:t>
            </a:r>
            <a:endParaRPr lang="en-US" sz="1000" dirty="0">
              <a:latin typeface="Arial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962400" y="6611938"/>
            <a:ext cx="2057400" cy="2462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00" dirty="0" smtClean="0">
                <a:latin typeface="+mn-lt"/>
                <a:cs typeface="+mn-cs"/>
              </a:rPr>
              <a:t>Solar</a:t>
            </a:r>
            <a:r>
              <a:rPr lang="en-US" sz="1000" baseline="0" dirty="0" smtClean="0">
                <a:latin typeface="+mn-lt"/>
                <a:cs typeface="+mn-cs"/>
              </a:rPr>
              <a:t> magnetic fields 2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447800" y="6611938"/>
            <a:ext cx="1981200" cy="2460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1000" dirty="0" smtClean="0">
                <a:latin typeface="+mn-lt"/>
                <a:cs typeface="+mn-cs"/>
              </a:rPr>
              <a:t>Philip</a:t>
            </a:r>
            <a:r>
              <a:rPr lang="en-US" sz="1000" baseline="0" dirty="0" smtClean="0">
                <a:latin typeface="+mn-lt"/>
                <a:cs typeface="+mn-cs"/>
              </a:rPr>
              <a:t> Judge</a:t>
            </a:r>
            <a:endParaRPr lang="en-US" sz="1000" dirty="0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2400" b="1">
          <a:solidFill>
            <a:srgbClr val="000080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400" b="1">
          <a:solidFill>
            <a:srgbClr val="000080"/>
          </a:solidFill>
          <a:latin typeface="Helvetica" pitchFamily="-112" charset="0"/>
        </a:defRPr>
      </a:lvl2pPr>
      <a:lvl3pPr algn="ctr" rtl="0" fontAlgn="base">
        <a:spcBef>
          <a:spcPct val="0"/>
        </a:spcBef>
        <a:spcAft>
          <a:spcPct val="0"/>
        </a:spcAft>
        <a:defRPr sz="2400" b="1">
          <a:solidFill>
            <a:srgbClr val="000080"/>
          </a:solidFill>
          <a:latin typeface="Helvetica" pitchFamily="-112" charset="0"/>
        </a:defRPr>
      </a:lvl3pPr>
      <a:lvl4pPr algn="ctr" rtl="0" fontAlgn="base">
        <a:spcBef>
          <a:spcPct val="0"/>
        </a:spcBef>
        <a:spcAft>
          <a:spcPct val="0"/>
        </a:spcAft>
        <a:defRPr sz="2400" b="1">
          <a:solidFill>
            <a:srgbClr val="000080"/>
          </a:solidFill>
          <a:latin typeface="Helvetica" pitchFamily="-112" charset="0"/>
        </a:defRPr>
      </a:lvl4pPr>
      <a:lvl5pPr algn="ctr" rtl="0" fontAlgn="base">
        <a:spcBef>
          <a:spcPct val="0"/>
        </a:spcBef>
        <a:spcAft>
          <a:spcPct val="0"/>
        </a:spcAft>
        <a:defRPr sz="2400" b="1">
          <a:solidFill>
            <a:srgbClr val="000080"/>
          </a:solidFill>
          <a:latin typeface="Helvetica" pitchFamily="-11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 b="1">
          <a:solidFill>
            <a:srgbClr val="000080"/>
          </a:solidFill>
          <a:latin typeface="Helvetica" pitchFamily="-11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 b="1">
          <a:solidFill>
            <a:srgbClr val="000080"/>
          </a:solidFill>
          <a:latin typeface="Helvetica" pitchFamily="-11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 b="1">
          <a:solidFill>
            <a:srgbClr val="000080"/>
          </a:solidFill>
          <a:latin typeface="Helvetica" pitchFamily="-11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 b="1">
          <a:solidFill>
            <a:srgbClr val="000080"/>
          </a:solidFill>
          <a:latin typeface="Helvetica" pitchFamily="-112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Geneva" pitchFamily="-112" charset="-128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Geneva" pitchFamily="-112" charset="-128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Geneva" pitchFamily="-112" charset="-128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Geneva" pitchFamily="-112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Geneva" pitchFamily="-112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Geneva" pitchFamily="-112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Geneva" pitchFamily="-112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Geneva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comments" Target="../comments/comment1.xml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video" Target="file://localhost/Users/judge/Teaching/2012conversations/resources/movies/vertical_side.mov" TargetMode="Externa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6.jpeg"/><Relationship Id="rId3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4" Type="http://schemas.openxmlformats.org/officeDocument/2006/relationships/image" Target="../media/image6.tiff"/><Relationship Id="rId5" Type="http://schemas.openxmlformats.org/officeDocument/2006/relationships/image" Target="../media/image7.tiff"/><Relationship Id="rId6" Type="http://schemas.openxmlformats.org/officeDocument/2006/relationships/image" Target="../media/image8.png"/><Relationship Id="rId7" Type="http://schemas.openxmlformats.org/officeDocument/2006/relationships/image" Target="../media/image9.tiff"/><Relationship Id="rId8" Type="http://schemas.openxmlformats.org/officeDocument/2006/relationships/image" Target="../media/image10.tiff"/><Relationship Id="rId9" Type="http://schemas.openxmlformats.org/officeDocument/2006/relationships/image" Target="../media/image11.tiff"/><Relationship Id="rId10" Type="http://schemas.openxmlformats.org/officeDocument/2006/relationships/image" Target="../media/image12.tif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png"/><Relationship Id="rId5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066800"/>
            <a:ext cx="9144000" cy="2362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600" dirty="0" smtClean="0"/>
              <a:t> Solar magnetic fields </a:t>
            </a:r>
            <a:br>
              <a:rPr lang="en-US" sz="3600" dirty="0" smtClean="0"/>
            </a:br>
            <a:r>
              <a:rPr lang="en-US" dirty="0" smtClean="0"/>
              <a:t>2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 </a:t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sz="1800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70085-1E3D-1C49-AAD5-E9DFB0308282}" type="slidenum">
              <a:rPr lang="en-US"/>
              <a:pPr/>
              <a:t>1</a:t>
            </a:fld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1143000" y="2163886"/>
            <a:ext cx="6934200" cy="807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smtClean="0"/>
              <a:t>Philip Judge, </a:t>
            </a:r>
            <a:r>
              <a:rPr lang="en-US" b="1" dirty="0" smtClean="0"/>
              <a:t> </a:t>
            </a:r>
            <a:r>
              <a:rPr lang="en-US" dirty="0" smtClean="0"/>
              <a:t>High Altitude Observatory, NCAR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endParaRPr lang="en-US" dirty="0" smtClean="0"/>
          </a:p>
        </p:txBody>
      </p:sp>
      <p:pic>
        <p:nvPicPr>
          <p:cNvPr id="9" name="Picture 5" descr="HaoBanner2010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88" y="3175"/>
            <a:ext cx="91408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NCAR_NSF.jpg"/>
          <p:cNvPicPr>
            <a:picLocks noChangeAspect="1"/>
          </p:cNvPicPr>
          <p:nvPr/>
        </p:nvPicPr>
        <p:blipFill>
          <a:blip r:embed="rId4"/>
          <a:srcRect t="51224" b="33615"/>
          <a:stretch>
            <a:fillRect/>
          </a:stretch>
        </p:blipFill>
        <p:spPr bwMode="auto">
          <a:xfrm>
            <a:off x="0" y="5867400"/>
            <a:ext cx="9144000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381000" y="3048000"/>
            <a:ext cx="822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400" dirty="0" err="1" smtClean="0"/>
              <a:t>Magnetised</a:t>
            </a:r>
            <a:r>
              <a:rPr lang="en-US" sz="2400" dirty="0" smtClean="0"/>
              <a:t> plasmas</a:t>
            </a:r>
          </a:p>
          <a:p>
            <a:pPr marL="342900" indent="-342900"/>
            <a:endParaRPr lang="en-US" sz="24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How we measure solar (plasmas and) magnetic fields </a:t>
            </a:r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Title 1"/>
          <p:cNvSpPr>
            <a:spLocks noGrp="1"/>
          </p:cNvSpPr>
          <p:nvPr>
            <p:ph type="title"/>
          </p:nvPr>
        </p:nvSpPr>
        <p:spPr>
          <a:xfrm>
            <a:off x="767953" y="0"/>
            <a:ext cx="7358063" cy="1017984"/>
          </a:xfrm>
        </p:spPr>
        <p:txBody>
          <a:bodyPr/>
          <a:lstStyle/>
          <a:p>
            <a:pPr eaLnBrk="1" hangingPunct="1"/>
            <a:r>
              <a:rPr lang="en-US" smtClean="0"/>
              <a:t>plasma characteristics</a:t>
            </a:r>
          </a:p>
        </p:txBody>
      </p:sp>
      <p:pic>
        <p:nvPicPr>
          <p:cNvPr id="162819" name="Picture 5" descr="params.tif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2291" y="533400"/>
            <a:ext cx="7344061" cy="556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2820" name="TextBox 6"/>
          <p:cNvSpPr txBox="1">
            <a:spLocks noChangeArrowheads="1"/>
          </p:cNvSpPr>
          <p:nvPr/>
        </p:nvSpPr>
        <p:spPr bwMode="auto">
          <a:xfrm>
            <a:off x="7620000" y="6096000"/>
            <a:ext cx="1078815" cy="434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4291" tIns="32146" rIns="64291" bIns="32146"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…wow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Title 1"/>
          <p:cNvSpPr>
            <a:spLocks noGrp="1"/>
          </p:cNvSpPr>
          <p:nvPr>
            <p:ph type="title"/>
          </p:nvPr>
        </p:nvSpPr>
        <p:spPr>
          <a:xfrm>
            <a:off x="767953" y="0"/>
            <a:ext cx="7358063" cy="1017984"/>
          </a:xfrm>
        </p:spPr>
        <p:txBody>
          <a:bodyPr/>
          <a:lstStyle/>
          <a:p>
            <a:pPr eaLnBrk="1" hangingPunct="1"/>
            <a:r>
              <a:rPr lang="en-US" smtClean="0"/>
              <a:t>plasmas vs gases</a:t>
            </a:r>
          </a:p>
        </p:txBody>
      </p:sp>
      <p:pic>
        <p:nvPicPr>
          <p:cNvPr id="163843" name="Picture 4" descr="gas_vs_plasma.tif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90600"/>
            <a:ext cx="9179719" cy="4516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52600"/>
            <a:ext cx="9144000" cy="1981200"/>
          </a:xfrm>
        </p:spPr>
        <p:txBody>
          <a:bodyPr/>
          <a:lstStyle/>
          <a:p>
            <a:r>
              <a:rPr lang="en-US" dirty="0" smtClean="0"/>
              <a:t>The Sun as a laboratory for plasma</a:t>
            </a:r>
            <a:br>
              <a:rPr lang="en-US" dirty="0" smtClean="0"/>
            </a:br>
            <a:r>
              <a:rPr lang="en-US" dirty="0" smtClean="0"/>
              <a:t>physics in space and astrophysical regimes where</a:t>
            </a:r>
            <a:br>
              <a:rPr lang="en-US" dirty="0" smtClean="0"/>
            </a:br>
            <a:r>
              <a:rPr lang="en-US" dirty="0" err="1" smtClean="0"/>
              <a:t>R</a:t>
            </a:r>
            <a:r>
              <a:rPr lang="en-US" baseline="-25000" dirty="0" err="1" smtClean="0"/>
              <a:t>m</a:t>
            </a:r>
            <a:r>
              <a:rPr lang="en-US" dirty="0" smtClean="0"/>
              <a:t> &gt;&gt;1, </a:t>
            </a:r>
            <a:r>
              <a:rPr lang="en-US" dirty="0" err="1" smtClean="0">
                <a:latin typeface="Symbol" charset="2"/>
                <a:cs typeface="Symbol" charset="2"/>
              </a:rPr>
              <a:t>b</a:t>
            </a:r>
            <a:r>
              <a:rPr lang="en-US" dirty="0" smtClean="0">
                <a:latin typeface="Symbol" charset="2"/>
                <a:cs typeface="Symbol" charset="2"/>
              </a:rPr>
              <a:t> &gt;&gt;1,  </a:t>
            </a:r>
            <a:r>
              <a:rPr lang="en-US" dirty="0" err="1" smtClean="0">
                <a:latin typeface="Symbol" charset="2"/>
                <a:cs typeface="Symbol" charset="2"/>
              </a:rPr>
              <a:t>b</a:t>
            </a:r>
            <a:r>
              <a:rPr lang="en-US" dirty="0" smtClean="0">
                <a:latin typeface="Symbol" charset="2"/>
                <a:cs typeface="Symbol" charset="2"/>
              </a:rPr>
              <a:t> &lt;&lt;1,</a:t>
            </a:r>
            <a:br>
              <a:rPr lang="en-US" dirty="0" smtClean="0">
                <a:latin typeface="Symbol" charset="2"/>
                <a:cs typeface="Symbol" charset="2"/>
              </a:rPr>
            </a:br>
            <a:r>
              <a:rPr lang="en-US" dirty="0" err="1" smtClean="0">
                <a:latin typeface="Symbol" charset="2"/>
                <a:cs typeface="Symbol" charset="2"/>
              </a:rPr>
              <a:t>b</a:t>
            </a:r>
            <a:r>
              <a:rPr lang="en-US" dirty="0" smtClean="0">
                <a:latin typeface="Symbol" charset="2"/>
                <a:cs typeface="Symbol" charset="2"/>
              </a:rPr>
              <a:t>=</a:t>
            </a:r>
            <a:r>
              <a:rPr lang="en-US" dirty="0" smtClean="0"/>
              <a:t>ratio plasma/magnetic pressure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F4882-39D3-FE4E-9A60-4165B44445AE}" type="slidenum">
              <a:rPr lang="en-US" smtClean="0"/>
              <a:pPr/>
              <a:t>12</a:t>
            </a:fld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2514600" y="5029200"/>
            <a:ext cx="6096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Large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</a:t>
            </a:r>
            <a:r>
              <a:rPr kumimoji="0" lang="en-US" sz="2400" b="1" i="0" u="none" strike="noStrike" kern="0" cap="none" spc="0" normalizeH="0" baseline="-25000" noProof="0" dirty="0" err="1" smtClean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</a:t>
            </a:r>
            <a:r>
              <a:rPr kumimoji="0" lang="en-US" sz="2400" b="1" i="0" u="none" strike="noStrike" kern="0" cap="none" spc="0" normalizeH="0" baseline="-25000" noProof="0" dirty="0" smtClean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regimes exist outside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baseline="0" dirty="0" smtClean="0">
                <a:solidFill>
                  <a:srgbClr val="000080"/>
                </a:solidFill>
                <a:latin typeface="+mj-lt"/>
                <a:ea typeface="+mj-ea"/>
                <a:cs typeface="+mj-cs"/>
              </a:rPr>
              <a:t>of</a:t>
            </a:r>
            <a:r>
              <a:rPr lang="en-US" sz="2400" b="1" kern="0" dirty="0" smtClean="0">
                <a:solidFill>
                  <a:srgbClr val="000080"/>
                </a:solidFill>
                <a:latin typeface="+mj-lt"/>
                <a:ea typeface="+mj-ea"/>
                <a:cs typeface="+mj-cs"/>
              </a:rPr>
              <a:t> laboratory plasmas,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400" b="1" kern="0" dirty="0" smtClean="0">
              <a:solidFill>
                <a:srgbClr val="000080"/>
              </a:solidFill>
              <a:latin typeface="+mj-lt"/>
              <a:ea typeface="+mj-ea"/>
              <a:cs typeface="+mj-cs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-&gt; MHD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regim</a:t>
            </a:r>
            <a:r>
              <a:rPr lang="en-US" sz="2400" b="1" kern="0" dirty="0" err="1" smtClean="0">
                <a:solidFill>
                  <a:srgbClr val="000080"/>
                </a:solidFill>
                <a:latin typeface="+mj-lt"/>
                <a:ea typeface="+mj-ea"/>
                <a:cs typeface="+mj-cs"/>
              </a:rPr>
              <a:t>e</a:t>
            </a:r>
            <a:r>
              <a:rPr lang="en-US" sz="2400" b="1" kern="0" dirty="0" smtClean="0">
                <a:solidFill>
                  <a:srgbClr val="000080"/>
                </a:solidFill>
                <a:latin typeface="+mj-lt"/>
                <a:ea typeface="+mj-ea"/>
                <a:cs typeface="+mj-cs"/>
              </a:rPr>
              <a:t> (frozen fields)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8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447800"/>
          </a:xfrm>
        </p:spPr>
        <p:txBody>
          <a:bodyPr/>
          <a:lstStyle/>
          <a:p>
            <a:r>
              <a:rPr lang="en-US" dirty="0" smtClean="0"/>
              <a:t>Induction equation and </a:t>
            </a:r>
            <a:br>
              <a:rPr lang="en-US" dirty="0" smtClean="0"/>
            </a:br>
            <a:r>
              <a:rPr lang="en-US" dirty="0" smtClean="0"/>
              <a:t>Large magnetic Reynolds number R</a:t>
            </a:r>
            <a:r>
              <a:rPr lang="en-US" baseline="-25000" dirty="0" smtClean="0"/>
              <a:t>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F4882-39D3-FE4E-9A60-4165B44445AE}" type="slidenum">
              <a:rPr lang="en-US" smtClean="0"/>
              <a:pPr/>
              <a:t>13</a:t>
            </a:fld>
            <a:endParaRPr lang="en-US" sz="1200" dirty="0">
              <a:solidFill>
                <a:schemeClr val="tx1"/>
              </a:solidFill>
            </a:endParaRPr>
          </a:p>
        </p:txBody>
      </p:sp>
      <p:pic>
        <p:nvPicPr>
          <p:cNvPr id="5" name="Picture 4" descr="induceq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1219200"/>
            <a:ext cx="5715000" cy="101203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52600" y="2362200"/>
            <a:ext cx="6477000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              Induction            diffusion</a:t>
            </a:r>
          </a:p>
          <a:p>
            <a:r>
              <a:rPr lang="en-US" sz="2400" dirty="0" smtClean="0"/>
              <a:t>               (non-linear) 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timescale     L/</a:t>
            </a:r>
            <a:r>
              <a:rPr lang="en-US" sz="2400" dirty="0" err="1" smtClean="0"/>
              <a:t>u</a:t>
            </a:r>
            <a:r>
              <a:rPr lang="en-US" sz="2400" dirty="0" smtClean="0"/>
              <a:t>               L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/</a:t>
            </a:r>
            <a:r>
              <a:rPr lang="en-US" sz="2400" i="1" dirty="0" smtClean="0">
                <a:latin typeface="Symbol" charset="2"/>
                <a:cs typeface="Symbol" charset="2"/>
              </a:rPr>
              <a:t>h </a:t>
            </a:r>
          </a:p>
          <a:p>
            <a:endParaRPr lang="en-US" sz="2400" i="1" dirty="0" smtClean="0">
              <a:latin typeface="Symbol" charset="2"/>
              <a:cs typeface="Symbol" charset="2"/>
            </a:endParaRPr>
          </a:p>
          <a:p>
            <a:pPr>
              <a:buFont typeface="Symbol" charset="2"/>
              <a:buChar char=" "/>
            </a:pPr>
            <a:r>
              <a:rPr lang="en-US" sz="2400" dirty="0" smtClean="0">
                <a:latin typeface="+mn-lt"/>
                <a:cs typeface="Symbol" charset="2"/>
              </a:rPr>
              <a:t>R</a:t>
            </a:r>
            <a:r>
              <a:rPr lang="en-US" sz="2400" baseline="-25000" dirty="0" smtClean="0">
                <a:latin typeface="+mn-lt"/>
                <a:cs typeface="Symbol" charset="2"/>
              </a:rPr>
              <a:t>M</a:t>
            </a:r>
            <a:r>
              <a:rPr lang="en-US" sz="2400" dirty="0" smtClean="0">
                <a:latin typeface="+mn-lt"/>
                <a:cs typeface="Symbol" charset="2"/>
              </a:rPr>
              <a:t> = diffusion/induction times = Lu</a:t>
            </a:r>
            <a:r>
              <a:rPr lang="en-US" sz="2400" dirty="0" smtClean="0"/>
              <a:t>/</a:t>
            </a:r>
            <a:r>
              <a:rPr lang="en-US" sz="2400" i="1" dirty="0" err="1" smtClean="0">
                <a:latin typeface="Symbol" charset="2"/>
                <a:cs typeface="Symbol" charset="2"/>
              </a:rPr>
              <a:t>h</a:t>
            </a:r>
            <a:endParaRPr lang="en-US" sz="2400" i="1" dirty="0" smtClean="0">
              <a:latin typeface="Symbol" charset="2"/>
              <a:cs typeface="Symbol" charset="2"/>
            </a:endParaRPr>
          </a:p>
          <a:p>
            <a:pPr>
              <a:buFont typeface="Symbol" charset="2"/>
              <a:buChar char=" "/>
            </a:pPr>
            <a:endParaRPr lang="en-US" sz="2400" i="1" dirty="0" smtClean="0">
              <a:latin typeface="Symbol" charset="2"/>
              <a:cs typeface="Symbol" charset="2"/>
            </a:endParaRPr>
          </a:p>
          <a:p>
            <a:pPr>
              <a:buFont typeface="Symbol" charset="2"/>
              <a:buChar char=" "/>
            </a:pPr>
            <a:r>
              <a:rPr lang="en-US" sz="2400" i="1" dirty="0" err="1" smtClean="0">
                <a:latin typeface="Symbol" charset="2"/>
                <a:cs typeface="Symbol" charset="2"/>
              </a:rPr>
              <a:t>h</a:t>
            </a:r>
            <a:r>
              <a:rPr lang="en-US" sz="2400" i="1" dirty="0" smtClean="0">
                <a:latin typeface="Symbol" charset="2"/>
                <a:cs typeface="Symbol" charset="2"/>
              </a:rPr>
              <a:t> </a:t>
            </a:r>
            <a:r>
              <a:rPr lang="en-US" sz="2400" i="1" dirty="0" err="1" smtClean="0">
                <a:latin typeface="Wingdings"/>
                <a:ea typeface="Wingdings"/>
                <a:cs typeface="Wingdings"/>
              </a:rPr>
              <a:t></a:t>
            </a:r>
            <a:r>
              <a:rPr lang="en-US" sz="2400" i="1" dirty="0" smtClean="0">
                <a:latin typeface="Symbol" charset="2"/>
                <a:cs typeface="Symbol" charset="2"/>
              </a:rPr>
              <a:t> 0, </a:t>
            </a:r>
            <a:r>
              <a:rPr lang="en-US" sz="2400" i="1" dirty="0" smtClean="0">
                <a:latin typeface="+mn-lt"/>
                <a:cs typeface="Symbol" charset="2"/>
              </a:rPr>
              <a:t>Frozen flux condition (Alfven theorem)</a:t>
            </a:r>
            <a:endParaRPr lang="en-US" sz="2400" i="1" dirty="0" smtClean="0">
              <a:latin typeface="Symbol" charset="2"/>
              <a:cs typeface="Symbol" charset="2"/>
            </a:endParaRPr>
          </a:p>
          <a:p>
            <a:pPr>
              <a:buFont typeface="Symbol" charset="2"/>
              <a:buChar char=" "/>
            </a:pPr>
            <a:endParaRPr lang="en-US" sz="2400" i="1" dirty="0" smtClean="0">
              <a:latin typeface="Symbol" charset="2"/>
              <a:cs typeface="Symbol" charset="2"/>
            </a:endParaRPr>
          </a:p>
          <a:p>
            <a:pPr>
              <a:buFont typeface="Symbol" charset="2"/>
              <a:buChar char=" "/>
            </a:pPr>
            <a:r>
              <a:rPr lang="en-US" sz="2400" i="1" dirty="0" smtClean="0">
                <a:latin typeface="Symbol" charset="2"/>
                <a:cs typeface="Symbol" charset="2"/>
              </a:rPr>
              <a:t> </a:t>
            </a:r>
            <a:endParaRPr lang="en-US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81200"/>
            <a:ext cx="2895600" cy="2667000"/>
          </a:xfrm>
        </p:spPr>
        <p:txBody>
          <a:bodyPr/>
          <a:lstStyle/>
          <a:p>
            <a:pPr algn="l"/>
            <a:r>
              <a:rPr lang="en-US" dirty="0" smtClean="0"/>
              <a:t>R</a:t>
            </a:r>
            <a:r>
              <a:rPr lang="en-US" baseline="-25000" dirty="0" smtClean="0"/>
              <a:t>M</a:t>
            </a:r>
            <a:r>
              <a:rPr lang="en-US" dirty="0" smtClean="0"/>
              <a:t> = ∞ dynamics: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Lagrangian</a:t>
            </a:r>
            <a:r>
              <a:rPr lang="en-US" dirty="0" smtClean="0"/>
              <a:t> model </a:t>
            </a:r>
            <a:br>
              <a:rPr lang="en-US" dirty="0" smtClean="0"/>
            </a:br>
            <a:r>
              <a:rPr lang="en-US" dirty="0" smtClean="0"/>
              <a:t>(no diffusion)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C. de Forest</a:t>
            </a:r>
            <a:br>
              <a:rPr lang="en-US" dirty="0" smtClean="0"/>
            </a:br>
            <a:r>
              <a:rPr lang="en-US" dirty="0" smtClean="0"/>
              <a:t>L. </a:t>
            </a:r>
            <a:r>
              <a:rPr lang="en-US" dirty="0" err="1" smtClean="0"/>
              <a:t>Rachmeler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F4882-39D3-FE4E-9A60-4165B44445AE}" type="slidenum">
              <a:rPr lang="en-US" smtClean="0"/>
              <a:pPr/>
              <a:t>14</a:t>
            </a:fld>
            <a:endParaRPr lang="en-US" sz="1200" dirty="0">
              <a:solidFill>
                <a:schemeClr val="tx1"/>
              </a:solidFill>
            </a:endParaRPr>
          </a:p>
        </p:txBody>
      </p:sp>
      <p:pic>
        <p:nvPicPr>
          <p:cNvPr id="5" name="vertical_side.mov">
            <a:hlinkClick r:id="" action="ppaction://media"/>
          </p:cNvPr>
          <p:cNvPicPr/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971800" y="0"/>
            <a:ext cx="5992427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6497" y="135446"/>
            <a:ext cx="8216503" cy="6265354"/>
          </a:xfrm>
          <a:prstGeom prst="rect">
            <a:avLst/>
          </a:prstGeom>
          <a:noFill/>
          <a:ln w="12700" cap="flat">
            <a:noFill/>
            <a:round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09600" y="838200"/>
            <a:ext cx="1403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Gold (1964)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1"/>
          <p:cNvSpPr>
            <a:spLocks noGrp="1" noChangeArrowheads="1"/>
          </p:cNvSpPr>
          <p:nvPr>
            <p:ph type="title"/>
          </p:nvPr>
        </p:nvSpPr>
        <p:spPr>
          <a:xfrm>
            <a:off x="339328" y="76200"/>
            <a:ext cx="7893844" cy="1017984"/>
          </a:xfrm>
        </p:spPr>
        <p:txBody>
          <a:bodyPr/>
          <a:lstStyle/>
          <a:p>
            <a:pPr eaLnBrk="1" hangingPunct="1"/>
            <a:r>
              <a:rPr lang="en-US" dirty="0" smtClean="0"/>
              <a:t>High and low </a:t>
            </a:r>
            <a:r>
              <a:rPr lang="en-US" dirty="0" err="1" smtClean="0">
                <a:latin typeface="Symbol" charset="2"/>
                <a:cs typeface="Symbol" charset="2"/>
              </a:rPr>
              <a:t>b</a:t>
            </a:r>
            <a:r>
              <a:rPr lang="en-US" dirty="0" smtClean="0">
                <a:latin typeface="Symbol" charset="2"/>
                <a:cs typeface="Symbol" charset="2"/>
              </a:rPr>
              <a:t>  </a:t>
            </a:r>
            <a:r>
              <a:rPr lang="en-US" dirty="0" smtClean="0">
                <a:latin typeface="+mn-lt"/>
                <a:cs typeface="Symbol" charset="2"/>
              </a:rPr>
              <a:t>in the photosphere,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quiet </a:t>
            </a:r>
            <a:r>
              <a:rPr lang="en-US" dirty="0" err="1" smtClean="0">
                <a:latin typeface="Symbol" charset="2"/>
                <a:cs typeface="Symbol" charset="2"/>
              </a:rPr>
              <a:t>b</a:t>
            </a:r>
            <a:r>
              <a:rPr lang="en-US" dirty="0" smtClean="0">
                <a:latin typeface="Symbol" charset="2"/>
                <a:cs typeface="Symbol" charset="2"/>
              </a:rPr>
              <a:t> &gt;1</a:t>
            </a:r>
            <a:r>
              <a:rPr lang="en-US" dirty="0" smtClean="0"/>
              <a:t>, sunspot </a:t>
            </a:r>
            <a:r>
              <a:rPr lang="en-US" dirty="0" err="1" smtClean="0">
                <a:latin typeface="Symbol" charset="2"/>
                <a:cs typeface="Symbol" charset="2"/>
              </a:rPr>
              <a:t>b</a:t>
            </a:r>
            <a:r>
              <a:rPr lang="en-US" dirty="0" smtClean="0">
                <a:latin typeface="Symbol" charset="2"/>
                <a:cs typeface="Symbol" charset="2"/>
              </a:rPr>
              <a:t> &lt;1,  </a:t>
            </a:r>
            <a:br>
              <a:rPr lang="en-US" dirty="0" smtClean="0">
                <a:latin typeface="Symbol" charset="2"/>
                <a:cs typeface="Symbol" charset="2"/>
              </a:rPr>
            </a:br>
            <a:r>
              <a:rPr lang="en-US" dirty="0" err="1" smtClean="0">
                <a:latin typeface="Symbol" charset="2"/>
                <a:cs typeface="Symbol" charset="2"/>
              </a:rPr>
              <a:t>b</a:t>
            </a:r>
            <a:r>
              <a:rPr lang="en-US" dirty="0" smtClean="0">
                <a:latin typeface="Symbol" charset="2"/>
                <a:cs typeface="Symbol" charset="2"/>
              </a:rPr>
              <a:t> = </a:t>
            </a:r>
            <a:r>
              <a:rPr lang="en-US" dirty="0" smtClean="0"/>
              <a:t>plasma/magnetic pressure</a:t>
            </a:r>
          </a:p>
        </p:txBody>
      </p:sp>
      <p:pic>
        <p:nvPicPr>
          <p:cNvPr id="5" name="Picture 4" descr="hale+depontie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4170" y="1295400"/>
            <a:ext cx="4831609" cy="5410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800" y="2895600"/>
            <a:ext cx="2443059" cy="2862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Solar magnetic fields </a:t>
            </a:r>
          </a:p>
          <a:p>
            <a:r>
              <a:rPr lang="en-US" dirty="0" smtClean="0"/>
              <a:t>seen at the “surface”</a:t>
            </a:r>
          </a:p>
          <a:p>
            <a:r>
              <a:rPr lang="en-US" dirty="0" smtClean="0"/>
              <a:t>are intermittent-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Spots </a:t>
            </a:r>
            <a:r>
              <a:rPr lang="en-US" dirty="0" smtClean="0"/>
              <a:t>on large scales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tubes, sheets, ribbons</a:t>
            </a:r>
          </a:p>
          <a:p>
            <a:r>
              <a:rPr lang="en-US" dirty="0" smtClean="0"/>
              <a:t>on convective scales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1"/>
          <p:cNvSpPr>
            <a:spLocks noGrp="1" noChangeArrowheads="1"/>
          </p:cNvSpPr>
          <p:nvPr>
            <p:ph type="title"/>
          </p:nvPr>
        </p:nvSpPr>
        <p:spPr>
          <a:xfrm>
            <a:off x="339328" y="160735"/>
            <a:ext cx="7893844" cy="1017984"/>
          </a:xfrm>
        </p:spPr>
        <p:txBody>
          <a:bodyPr/>
          <a:lstStyle/>
          <a:p>
            <a:pPr eaLnBrk="1" hangingPunct="1"/>
            <a:r>
              <a:rPr lang="en-US" dirty="0" smtClean="0"/>
              <a:t>High and low </a:t>
            </a:r>
            <a:r>
              <a:rPr lang="en-US" dirty="0" err="1" smtClean="0">
                <a:latin typeface="Symbol" charset="2"/>
                <a:cs typeface="Symbol" charset="2"/>
              </a:rPr>
              <a:t>b</a:t>
            </a:r>
            <a:r>
              <a:rPr lang="en-US" dirty="0" smtClean="0">
                <a:latin typeface="Symbol" charset="2"/>
                <a:cs typeface="Symbol" charset="2"/>
              </a:rPr>
              <a:t>  </a:t>
            </a:r>
            <a:r>
              <a:rPr lang="en-US" dirty="0" smtClean="0">
                <a:latin typeface="+mn-lt"/>
                <a:cs typeface="Symbol" charset="2"/>
              </a:rPr>
              <a:t>regimes,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photosphere </a:t>
            </a:r>
            <a:r>
              <a:rPr lang="en-US" dirty="0" err="1" smtClean="0">
                <a:latin typeface="Symbol" charset="2"/>
                <a:cs typeface="Symbol" charset="2"/>
              </a:rPr>
              <a:t>b</a:t>
            </a:r>
            <a:r>
              <a:rPr lang="en-US" dirty="0" smtClean="0">
                <a:latin typeface="Symbol" charset="2"/>
                <a:cs typeface="Symbol" charset="2"/>
              </a:rPr>
              <a:t> &gt;1</a:t>
            </a:r>
            <a:r>
              <a:rPr lang="en-US" dirty="0" smtClean="0"/>
              <a:t>, corona</a:t>
            </a:r>
            <a:r>
              <a:rPr lang="en-US" dirty="0" smtClean="0">
                <a:latin typeface="Symbol" charset="2"/>
                <a:cs typeface="Symbol" charset="2"/>
              </a:rPr>
              <a:t>  </a:t>
            </a:r>
            <a:r>
              <a:rPr lang="en-US" dirty="0" err="1" smtClean="0">
                <a:latin typeface="Symbol" charset="2"/>
                <a:cs typeface="Symbol" charset="2"/>
              </a:rPr>
              <a:t>b</a:t>
            </a:r>
            <a:r>
              <a:rPr lang="en-US" dirty="0" smtClean="0">
                <a:latin typeface="Symbol" charset="2"/>
                <a:cs typeface="Symbol" charset="2"/>
              </a:rPr>
              <a:t> &lt;&lt;1, </a:t>
            </a:r>
            <a:br>
              <a:rPr lang="en-US" dirty="0" smtClean="0">
                <a:latin typeface="Symbol" charset="2"/>
                <a:cs typeface="Symbol" charset="2"/>
              </a:rPr>
            </a:br>
            <a:r>
              <a:rPr lang="en-US" dirty="0" err="1" smtClean="0">
                <a:latin typeface="Symbol" charset="2"/>
                <a:cs typeface="Symbol" charset="2"/>
              </a:rPr>
              <a:t>b</a:t>
            </a:r>
            <a:r>
              <a:rPr lang="en-US" dirty="0" smtClean="0">
                <a:latin typeface="Symbol" charset="2"/>
                <a:cs typeface="Symbol" charset="2"/>
              </a:rPr>
              <a:t> = </a:t>
            </a:r>
            <a:r>
              <a:rPr lang="en-US" dirty="0" smtClean="0"/>
              <a:t>plasma/magnetic pressure</a:t>
            </a:r>
          </a:p>
        </p:txBody>
      </p:sp>
      <p:pic>
        <p:nvPicPr>
          <p:cNvPr id="157699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924" y="1393032"/>
            <a:ext cx="8921874" cy="4539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7700" name="Rectangle 7"/>
          <p:cNvSpPr>
            <a:spLocks noChangeArrowheads="1"/>
          </p:cNvSpPr>
          <p:nvPr/>
        </p:nvSpPr>
        <p:spPr bwMode="auto">
          <a:xfrm>
            <a:off x="2057400" y="5893594"/>
            <a:ext cx="7086600" cy="618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prstTxWarp prst="textNoShape">
              <a:avLst/>
            </a:prstTxWarp>
            <a:spAutoFit/>
          </a:bodyPr>
          <a:lstStyle/>
          <a:p>
            <a:r>
              <a:rPr lang="en-US" dirty="0"/>
              <a:t>dense, turbulent solar plasma patches</a:t>
            </a:r>
            <a:r>
              <a:rPr lang="en-US" dirty="0" smtClean="0"/>
              <a:t> </a:t>
            </a:r>
            <a:r>
              <a:rPr lang="en-US" dirty="0" smtClean="0">
                <a:latin typeface="Symbol" charset="2"/>
                <a:cs typeface="Symbol" charset="2"/>
              </a:rPr>
              <a:t>(</a:t>
            </a:r>
            <a:r>
              <a:rPr lang="en-US" dirty="0" err="1" smtClean="0">
                <a:latin typeface="Symbol" charset="2"/>
                <a:cs typeface="Symbol" charset="2"/>
              </a:rPr>
              <a:t>b</a:t>
            </a:r>
            <a:r>
              <a:rPr lang="en-US" dirty="0" smtClean="0">
                <a:latin typeface="Symbol" charset="2"/>
                <a:cs typeface="Symbol" charset="2"/>
              </a:rPr>
              <a:t> &gt;1) </a:t>
            </a:r>
            <a:r>
              <a:rPr lang="en-US" dirty="0" smtClean="0"/>
              <a:t>with </a:t>
            </a:r>
            <a:endParaRPr lang="en-US" dirty="0"/>
          </a:p>
          <a:p>
            <a:r>
              <a:rPr lang="en-US" dirty="0"/>
              <a:t>tenuous field-aligned coronal plasma </a:t>
            </a:r>
            <a:r>
              <a:rPr lang="en-US" dirty="0" smtClean="0"/>
              <a:t>loops (</a:t>
            </a:r>
            <a:r>
              <a:rPr lang="en-US" dirty="0" err="1" smtClean="0">
                <a:latin typeface="Symbol" charset="2"/>
                <a:cs typeface="Symbol" charset="2"/>
              </a:rPr>
              <a:t>b</a:t>
            </a:r>
            <a:r>
              <a:rPr lang="en-US" dirty="0" smtClean="0">
                <a:latin typeface="Symbol" charset="2"/>
                <a:cs typeface="Symbol" charset="2"/>
              </a:rPr>
              <a:t> &lt;&lt;1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2362200"/>
            <a:ext cx="9144000" cy="457200"/>
          </a:xfrm>
        </p:spPr>
        <p:txBody>
          <a:bodyPr/>
          <a:lstStyle/>
          <a:p>
            <a:r>
              <a:rPr lang="en-US" dirty="0" smtClean="0"/>
              <a:t>signatures of solar magnetism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Slides from R. </a:t>
            </a:r>
            <a:r>
              <a:rPr lang="en-US" dirty="0" err="1" smtClean="0"/>
              <a:t>Casini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1D760-82E1-4048-AB62-A5CB8DE601A4}" type="slidenum">
              <a:rPr lang="en-US" smtClean="0"/>
              <a:pPr/>
              <a:t>18</a:t>
            </a:fld>
            <a:endParaRPr lang="en-US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SPINOR- a real </a:t>
            </a:r>
            <a:r>
              <a:rPr lang="en-US" dirty="0" err="1" smtClean="0"/>
              <a:t>spectropolarimeter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1D760-82E1-4048-AB62-A5CB8DE601A4}" type="slidenum">
              <a:rPr lang="en-US" smtClean="0"/>
              <a:pPr/>
              <a:t>19</a:t>
            </a:fld>
            <a:endParaRPr lang="en-US" sz="1200" dirty="0">
              <a:solidFill>
                <a:schemeClr val="tx1"/>
              </a:solidFill>
            </a:endParaRPr>
          </a:p>
        </p:txBody>
      </p:sp>
      <p:pic>
        <p:nvPicPr>
          <p:cNvPr id="4" name="Picture 3" descr="IMG_034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838200"/>
            <a:ext cx="3613150" cy="4817533"/>
          </a:xfrm>
          <a:prstGeom prst="rect">
            <a:avLst/>
          </a:prstGeom>
        </p:spPr>
      </p:pic>
      <p:pic>
        <p:nvPicPr>
          <p:cNvPr id="5" name="Picture 4" descr="IMG_037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0600" y="2266950"/>
            <a:ext cx="5613400" cy="4210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Title 1"/>
          <p:cNvSpPr>
            <a:spLocks noGrp="1"/>
          </p:cNvSpPr>
          <p:nvPr>
            <p:ph type="title"/>
          </p:nvPr>
        </p:nvSpPr>
        <p:spPr>
          <a:xfrm>
            <a:off x="767953" y="0"/>
            <a:ext cx="7358063" cy="1017984"/>
          </a:xfrm>
        </p:spPr>
        <p:txBody>
          <a:bodyPr/>
          <a:lstStyle/>
          <a:p>
            <a:pPr eaLnBrk="1" hangingPunct="1"/>
            <a:r>
              <a:rPr lang="en-US" dirty="0" smtClean="0"/>
              <a:t>What is a plasma?</a:t>
            </a:r>
          </a:p>
        </p:txBody>
      </p:sp>
      <p:sp>
        <p:nvSpPr>
          <p:cNvPr id="159747" name="TextBox 2"/>
          <p:cNvSpPr txBox="1">
            <a:spLocks noChangeArrowheads="1"/>
          </p:cNvSpPr>
          <p:nvPr/>
        </p:nvSpPr>
        <p:spPr bwMode="auto">
          <a:xfrm>
            <a:off x="5329237" y="927436"/>
            <a:ext cx="4500563" cy="3034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291" tIns="32146" rIns="64291" bIns="32146">
            <a:prstTxWarp prst="textNoShape">
              <a:avLst/>
            </a:prstTxWarp>
            <a:spAutoFit/>
          </a:bodyPr>
          <a:lstStyle/>
          <a:p>
            <a:r>
              <a:rPr lang="en-US" sz="5100" dirty="0"/>
              <a:t>Universe </a:t>
            </a:r>
            <a:r>
              <a:rPr lang="en-US" sz="3400" dirty="0"/>
              <a:t>= </a:t>
            </a:r>
          </a:p>
          <a:p>
            <a:r>
              <a:rPr lang="en-US" sz="3600" dirty="0"/>
              <a:t>dark energy +</a:t>
            </a:r>
          </a:p>
          <a:p>
            <a:r>
              <a:rPr lang="en-US" sz="2800" dirty="0"/>
              <a:t>dark matter +</a:t>
            </a:r>
          </a:p>
          <a:p>
            <a:r>
              <a:rPr lang="en-US" sz="2500" dirty="0"/>
              <a:t>plasma </a:t>
            </a:r>
            <a:r>
              <a:rPr lang="en-US" dirty="0"/>
              <a:t>+</a:t>
            </a:r>
          </a:p>
          <a:p>
            <a:r>
              <a:rPr lang="en-US" sz="2200" dirty="0"/>
              <a:t>gas + </a:t>
            </a:r>
          </a:p>
          <a:p>
            <a:r>
              <a:rPr lang="en-US" sz="1700" dirty="0"/>
              <a:t>solid + </a:t>
            </a:r>
          </a:p>
          <a:p>
            <a:r>
              <a:rPr lang="en-US" sz="1400" dirty="0"/>
              <a:t>liquid</a:t>
            </a:r>
          </a:p>
        </p:txBody>
      </p:sp>
      <p:sp>
        <p:nvSpPr>
          <p:cNvPr id="159748" name="TextBox 3"/>
          <p:cNvSpPr txBox="1">
            <a:spLocks noChangeArrowheads="1"/>
          </p:cNvSpPr>
          <p:nvPr/>
        </p:nvSpPr>
        <p:spPr bwMode="auto">
          <a:xfrm>
            <a:off x="1103972" y="4876800"/>
            <a:ext cx="7926844" cy="1449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4291" tIns="32146" rIns="64291" bIns="32146">
            <a:prstTxWarp prst="textNoShape">
              <a:avLst/>
            </a:prstTxWarp>
            <a:spAutoFit/>
          </a:bodyPr>
          <a:lstStyle/>
          <a:p>
            <a:pPr algn="l">
              <a:buFont typeface="Arial" charset="0"/>
              <a:buChar char="•"/>
            </a:pPr>
            <a:r>
              <a:rPr lang="en-US" sz="2400" dirty="0"/>
              <a:t> free ions and </a:t>
            </a:r>
            <a:r>
              <a:rPr lang="en-US" sz="2400" dirty="0" err="1"/>
              <a:t>e</a:t>
            </a:r>
            <a:r>
              <a:rPr lang="en-US" sz="2400" baseline="30000" dirty="0"/>
              <a:t>- </a:t>
            </a:r>
            <a:r>
              <a:rPr lang="en-US" sz="2400" dirty="0"/>
              <a:t>(hot and/or energized), yet quasi-neutral</a:t>
            </a:r>
            <a:endParaRPr lang="en-US" sz="2400" baseline="30000" dirty="0"/>
          </a:p>
          <a:p>
            <a:pPr algn="l">
              <a:buFont typeface="Arial" charset="0"/>
              <a:buChar char="•"/>
            </a:pPr>
            <a:r>
              <a:rPr lang="en-US" sz="2200" baseline="30000" dirty="0"/>
              <a:t> </a:t>
            </a:r>
            <a:r>
              <a:rPr lang="en-US" sz="2200" dirty="0"/>
              <a:t> many interacting particles (Coulomb force,  plasma no &gt;&gt; 1)</a:t>
            </a:r>
          </a:p>
          <a:p>
            <a:pPr algn="l">
              <a:buFont typeface="Arial" charset="0"/>
              <a:buChar char="•"/>
            </a:pPr>
            <a:r>
              <a:rPr lang="en-US" sz="2200" dirty="0"/>
              <a:t>  collective effects</a:t>
            </a:r>
          </a:p>
          <a:p>
            <a:pPr algn="l">
              <a:buFont typeface="Arial" charset="0"/>
              <a:buChar char="•"/>
            </a:pPr>
            <a:r>
              <a:rPr lang="en-US" sz="2200" dirty="0"/>
              <a:t>  complex nonlinear behavior, especially when magnetized</a:t>
            </a:r>
          </a:p>
        </p:txBody>
      </p:sp>
      <p:sp>
        <p:nvSpPr>
          <p:cNvPr id="159749" name="TextBox 4"/>
          <p:cNvSpPr txBox="1">
            <a:spLocks noChangeArrowheads="1"/>
          </p:cNvSpPr>
          <p:nvPr/>
        </p:nvSpPr>
        <p:spPr bwMode="auto">
          <a:xfrm>
            <a:off x="0" y="4446985"/>
            <a:ext cx="1241620" cy="434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4291" tIns="32146" rIns="64291" bIns="32146"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Plasma:</a:t>
            </a:r>
          </a:p>
        </p:txBody>
      </p:sp>
      <p:pic>
        <p:nvPicPr>
          <p:cNvPr id="159750" name="Picture 6" descr="080998_Universe_Content_24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838200"/>
            <a:ext cx="3902273" cy="2681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04800" y="468868"/>
            <a:ext cx="930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</a:t>
            </a:r>
            <a:r>
              <a:rPr lang="en-US" dirty="0" smtClean="0"/>
              <a:t>=E/c</a:t>
            </a:r>
            <a:r>
              <a:rPr lang="en-US" baseline="30000" dirty="0" smtClean="0"/>
              <a:t>2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ext Box 1"/>
          <p:cNvSpPr txBox="1">
            <a:spLocks noChangeArrowheads="1"/>
          </p:cNvSpPr>
          <p:nvPr/>
        </p:nvSpPr>
        <p:spPr bwMode="auto">
          <a:xfrm>
            <a:off x="0" y="151830"/>
            <a:ext cx="9144000" cy="89199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64301" tIns="32150" rIns="57212" bIns="32150">
            <a:prstTxWarp prst="textNoShape">
              <a:avLst/>
            </a:prstTxWarp>
          </a:bodyPr>
          <a:lstStyle/>
          <a:p>
            <a:pPr algn="ctr">
              <a:tabLst>
                <a:tab pos="0" algn="l"/>
                <a:tab pos="321503" algn="l"/>
                <a:tab pos="643006" algn="l"/>
                <a:tab pos="964509" algn="l"/>
                <a:tab pos="1286012" algn="l"/>
                <a:tab pos="1607515" algn="l"/>
                <a:tab pos="1929018" algn="l"/>
                <a:tab pos="2250521" algn="l"/>
                <a:tab pos="2572024" algn="l"/>
                <a:tab pos="2893527" algn="l"/>
                <a:tab pos="3215030" algn="l"/>
                <a:tab pos="3536533" algn="l"/>
                <a:tab pos="3858036" algn="l"/>
                <a:tab pos="4179540" algn="l"/>
                <a:tab pos="4501043" algn="l"/>
                <a:tab pos="4822546" algn="l"/>
                <a:tab pos="5144049" algn="l"/>
                <a:tab pos="5465552" algn="l"/>
                <a:tab pos="5787055" algn="l"/>
                <a:tab pos="6108558" algn="l"/>
                <a:tab pos="6430061" algn="l"/>
                <a:tab pos="6617604" algn="l"/>
                <a:tab pos="7126651" algn="l"/>
                <a:tab pos="7635697" algn="l"/>
                <a:tab pos="8144744" algn="l"/>
                <a:tab pos="8653790" algn="l"/>
              </a:tabLst>
            </a:pPr>
            <a:r>
              <a:rPr lang="en-US" sz="2300" b="1" dirty="0">
                <a:solidFill>
                  <a:srgbClr val="000080"/>
                </a:solidFill>
                <a:latin typeface="Arial" pitchFamily="8" charset="0"/>
                <a:ea typeface="WenQuanYi Micro Hei" charset="0"/>
                <a:cs typeface="WenQuanYi Micro Hei" charset="0"/>
              </a:rPr>
              <a:t>The “right stuff”: Navarro 2005a,b</a:t>
            </a:r>
          </a:p>
        </p:txBody>
      </p:sp>
      <p:sp>
        <p:nvSpPr>
          <p:cNvPr id="98307" name="AutoShape 2"/>
          <p:cNvSpPr>
            <a:spLocks noChangeArrowheads="1"/>
          </p:cNvSpPr>
          <p:nvPr/>
        </p:nvSpPr>
        <p:spPr bwMode="auto">
          <a:xfrm>
            <a:off x="123915" y="749100"/>
            <a:ext cx="7928298" cy="693279"/>
          </a:xfrm>
          <a:custGeom>
            <a:avLst/>
            <a:gdLst>
              <a:gd name="T0" fmla="*/ 11277599 w 11272838"/>
              <a:gd name="T1" fmla="*/ 492919 h 985837"/>
              <a:gd name="T2" fmla="*/ 5638801 w 11272838"/>
              <a:gd name="T3" fmla="*/ 985837 h 985837"/>
              <a:gd name="T4" fmla="*/ 0 w 11272838"/>
              <a:gd name="T5" fmla="*/ 492919 h 985837"/>
              <a:gd name="T6" fmla="*/ 5638801 w 11272838"/>
              <a:gd name="T7" fmla="*/ 0 h 985837"/>
              <a:gd name="T8" fmla="*/ 0 60000 65536"/>
              <a:gd name="T9" fmla="*/ 0 60000 65536"/>
              <a:gd name="T10" fmla="*/ 0 60000 65536"/>
              <a:gd name="T11" fmla="*/ 0 60000 65536"/>
              <a:gd name="T12" fmla="*/ 0 w 11272838"/>
              <a:gd name="T13" fmla="*/ 0 h 985837"/>
              <a:gd name="T14" fmla="*/ 11272838 w 11272838"/>
              <a:gd name="T15" fmla="*/ 985837 h 98583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272838" h="985837">
                <a:moveTo>
                  <a:pt x="0" y="0"/>
                </a:moveTo>
                <a:lnTo>
                  <a:pt x="31313" y="0"/>
                </a:lnTo>
                <a:lnTo>
                  <a:pt x="31313" y="2740"/>
                </a:lnTo>
                <a:lnTo>
                  <a:pt x="0" y="2740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lIns="0" tIns="0" rIns="28606" bIns="0" anchor="ctr">
            <a:prstTxWarp prst="textNoShape">
              <a:avLst/>
            </a:prstTxWarp>
          </a:bodyPr>
          <a:lstStyle/>
          <a:p>
            <a:pPr>
              <a:tabLst>
                <a:tab pos="0" algn="l"/>
                <a:tab pos="321503" algn="l"/>
                <a:tab pos="643006" algn="l"/>
                <a:tab pos="964509" algn="l"/>
                <a:tab pos="1286012" algn="l"/>
                <a:tab pos="1607515" algn="l"/>
                <a:tab pos="1929018" algn="l"/>
                <a:tab pos="2250521" algn="l"/>
                <a:tab pos="2572024" algn="l"/>
                <a:tab pos="2893527" algn="l"/>
                <a:tab pos="3215030" algn="l"/>
                <a:tab pos="3536533" algn="l"/>
                <a:tab pos="3858036" algn="l"/>
                <a:tab pos="4179540" algn="l"/>
                <a:tab pos="4501043" algn="l"/>
                <a:tab pos="4822546" algn="l"/>
                <a:tab pos="5144049" algn="l"/>
                <a:tab pos="5465552" algn="l"/>
                <a:tab pos="5787055" algn="l"/>
                <a:tab pos="6108558" algn="l"/>
                <a:tab pos="6430061" algn="l"/>
                <a:tab pos="6617604" algn="l"/>
                <a:tab pos="7126651" algn="l"/>
                <a:tab pos="7635697" algn="l"/>
              </a:tabLst>
            </a:pPr>
            <a:r>
              <a:rPr lang="en-US" sz="2000" dirty="0">
                <a:solidFill>
                  <a:srgbClr val="000000"/>
                </a:solidFill>
                <a:latin typeface="Arial" pitchFamily="8" charset="0"/>
                <a:ea typeface="Arial" pitchFamily="8" charset="0"/>
                <a:cs typeface="Arial" pitchFamily="8" charset="0"/>
              </a:rPr>
              <a:t>Inversions of Fe I and Ca II lines in a sunspot, hydrostatic, </a:t>
            </a:r>
          </a:p>
          <a:p>
            <a:pPr>
              <a:tabLst>
                <a:tab pos="0" algn="l"/>
                <a:tab pos="321503" algn="l"/>
                <a:tab pos="643006" algn="l"/>
                <a:tab pos="964509" algn="l"/>
                <a:tab pos="1286012" algn="l"/>
                <a:tab pos="1607515" algn="l"/>
                <a:tab pos="1929018" algn="l"/>
                <a:tab pos="2250521" algn="l"/>
                <a:tab pos="2572024" algn="l"/>
                <a:tab pos="2893527" algn="l"/>
                <a:tab pos="3215030" algn="l"/>
                <a:tab pos="3536533" algn="l"/>
                <a:tab pos="3858036" algn="l"/>
                <a:tab pos="4179540" algn="l"/>
                <a:tab pos="4501043" algn="l"/>
                <a:tab pos="4822546" algn="l"/>
                <a:tab pos="5144049" algn="l"/>
                <a:tab pos="5465552" algn="l"/>
                <a:tab pos="5787055" algn="l"/>
                <a:tab pos="6108558" algn="l"/>
                <a:tab pos="6430061" algn="l"/>
                <a:tab pos="6617604" algn="l"/>
                <a:tab pos="7126651" algn="l"/>
                <a:tab pos="7635697" algn="l"/>
              </a:tabLst>
            </a:pPr>
            <a:r>
              <a:rPr lang="en-US" sz="2000" dirty="0">
                <a:solidFill>
                  <a:srgbClr val="000000"/>
                </a:solidFill>
                <a:latin typeface="Arial" pitchFamily="8" charset="0"/>
                <a:ea typeface="Arial" pitchFamily="8" charset="0"/>
                <a:cs typeface="Arial" pitchFamily="8" charset="0"/>
              </a:rPr>
              <a:t>DST 76cm, SPINOR, sensitivity 1.5x10</a:t>
            </a:r>
            <a:r>
              <a:rPr lang="en-US" sz="2000" baseline="33000" dirty="0">
                <a:solidFill>
                  <a:srgbClr val="000000"/>
                </a:solidFill>
                <a:latin typeface="Arial" pitchFamily="8" charset="0"/>
                <a:ea typeface="Arial" pitchFamily="8" charset="0"/>
                <a:cs typeface="Arial" pitchFamily="8" charset="0"/>
              </a:rPr>
              <a:t>-4</a:t>
            </a:r>
          </a:p>
          <a:p>
            <a:pPr>
              <a:tabLst>
                <a:tab pos="0" algn="l"/>
                <a:tab pos="321503" algn="l"/>
                <a:tab pos="643006" algn="l"/>
                <a:tab pos="964509" algn="l"/>
                <a:tab pos="1286012" algn="l"/>
                <a:tab pos="1607515" algn="l"/>
                <a:tab pos="1929018" algn="l"/>
                <a:tab pos="2250521" algn="l"/>
                <a:tab pos="2572024" algn="l"/>
                <a:tab pos="2893527" algn="l"/>
                <a:tab pos="3215030" algn="l"/>
                <a:tab pos="3536533" algn="l"/>
                <a:tab pos="3858036" algn="l"/>
                <a:tab pos="4179540" algn="l"/>
                <a:tab pos="4501043" algn="l"/>
                <a:tab pos="4822546" algn="l"/>
                <a:tab pos="5144049" algn="l"/>
                <a:tab pos="5465552" algn="l"/>
                <a:tab pos="5787055" algn="l"/>
                <a:tab pos="6108558" algn="l"/>
                <a:tab pos="6430061" algn="l"/>
                <a:tab pos="6617604" algn="l"/>
                <a:tab pos="7126651" algn="l"/>
                <a:tab pos="7635697" algn="l"/>
              </a:tabLst>
            </a:pPr>
            <a:endParaRPr lang="en-US" sz="2000" baseline="33000" dirty="0">
              <a:solidFill>
                <a:srgbClr val="000000"/>
              </a:solidFill>
              <a:latin typeface="Arial" pitchFamily="8" charset="0"/>
              <a:ea typeface="Arial" pitchFamily="8" charset="0"/>
              <a:cs typeface="Arial" pitchFamily="8" charset="0"/>
            </a:endParaRPr>
          </a:p>
        </p:txBody>
      </p:sp>
      <p:pic>
        <p:nvPicPr>
          <p:cNvPr id="9830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52194" y="1336322"/>
            <a:ext cx="5787144" cy="491882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05235" y="1345254"/>
            <a:ext cx="7410312" cy="5496000"/>
            <a:chOff x="363" y="1205"/>
            <a:chExt cx="6638" cy="4923"/>
          </a:xfrm>
        </p:grpSpPr>
        <p:pic>
          <p:nvPicPr>
            <p:cNvPr id="98314" name="Picture 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049" y="1205"/>
              <a:ext cx="4952" cy="492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98315" name="Text Box 6"/>
            <p:cNvSpPr txBox="1">
              <a:spLocks noChangeArrowheads="1"/>
            </p:cNvSpPr>
            <p:nvPr/>
          </p:nvSpPr>
          <p:spPr bwMode="auto">
            <a:xfrm>
              <a:off x="363" y="2403"/>
              <a:ext cx="1796" cy="38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5000" rIns="90000" bIns="45000">
              <a:prstTxWarp prst="textNoShape">
                <a:avLst/>
              </a:prstTxWarp>
            </a:bodyPr>
            <a:lstStyle/>
            <a:p>
              <a:pPr>
                <a:tabLst>
                  <a:tab pos="0" algn="l"/>
                  <a:tab pos="321503" algn="l"/>
                  <a:tab pos="643006" algn="l"/>
                  <a:tab pos="964509" algn="l"/>
                  <a:tab pos="1286012" algn="l"/>
                  <a:tab pos="1607515" algn="l"/>
                  <a:tab pos="1929018" algn="l"/>
                  <a:tab pos="2250521" algn="l"/>
                  <a:tab pos="2572024" algn="l"/>
                  <a:tab pos="2893527" algn="l"/>
                  <a:tab pos="3215030" algn="l"/>
                  <a:tab pos="3536533" algn="l"/>
                  <a:tab pos="3858036" algn="l"/>
                  <a:tab pos="4179540" algn="l"/>
                  <a:tab pos="4501043" algn="l"/>
                  <a:tab pos="4822546" algn="l"/>
                  <a:tab pos="5144049" algn="l"/>
                  <a:tab pos="5465552" algn="l"/>
                  <a:tab pos="5787055" algn="l"/>
                  <a:tab pos="6108558" algn="l"/>
                  <a:tab pos="6430061" algn="l"/>
                </a:tabLst>
              </a:pPr>
              <a:r>
                <a:rPr lang="en-US" dirty="0">
                  <a:solidFill>
                    <a:srgbClr val="000000"/>
                  </a:solidFill>
                  <a:ea typeface="ヒラギノ明朝 ProN W3" pitchFamily="8" charset="-128"/>
                  <a:cs typeface="ヒラギノ明朝 ProN W3" pitchFamily="8" charset="-128"/>
                </a:rPr>
                <a:t>Current density</a:t>
              </a: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2412427" y="1315110"/>
            <a:ext cx="6685803" cy="5592011"/>
            <a:chOff x="2161" y="1178"/>
            <a:chExt cx="5989" cy="5009"/>
          </a:xfrm>
        </p:grpSpPr>
        <p:pic>
          <p:nvPicPr>
            <p:cNvPr id="98312" name="Picture 8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161" y="1178"/>
              <a:ext cx="4491" cy="500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98313" name="Text Box 9"/>
            <p:cNvSpPr txBox="1">
              <a:spLocks noChangeArrowheads="1"/>
            </p:cNvSpPr>
            <p:nvPr/>
          </p:nvSpPr>
          <p:spPr bwMode="auto">
            <a:xfrm>
              <a:off x="6668" y="5345"/>
              <a:ext cx="1482" cy="38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5000" rIns="90000" bIns="45000">
              <a:prstTxWarp prst="textNoShape">
                <a:avLst/>
              </a:prstTxWarp>
            </a:bodyPr>
            <a:lstStyle/>
            <a:p>
              <a:pPr>
                <a:tabLst>
                  <a:tab pos="0" algn="l"/>
                  <a:tab pos="321503" algn="l"/>
                  <a:tab pos="643006" algn="l"/>
                  <a:tab pos="964509" algn="l"/>
                  <a:tab pos="1286012" algn="l"/>
                  <a:tab pos="1607515" algn="l"/>
                  <a:tab pos="1929018" algn="l"/>
                  <a:tab pos="2250521" algn="l"/>
                  <a:tab pos="2572024" algn="l"/>
                  <a:tab pos="2893527" algn="l"/>
                  <a:tab pos="3215030" algn="l"/>
                  <a:tab pos="3536533" algn="l"/>
                  <a:tab pos="3858036" algn="l"/>
                  <a:tab pos="4179540" algn="l"/>
                  <a:tab pos="4501043" algn="l"/>
                  <a:tab pos="4822546" algn="l"/>
                  <a:tab pos="5144049" algn="l"/>
                  <a:tab pos="5465552" algn="l"/>
                  <a:tab pos="5787055" algn="l"/>
                  <a:tab pos="6108558" algn="l"/>
                  <a:tab pos="6430061" algn="l"/>
                </a:tabLst>
              </a:pPr>
              <a:r>
                <a:rPr lang="en-US" dirty="0">
                  <a:solidFill>
                    <a:srgbClr val="000000"/>
                  </a:solidFill>
                  <a:ea typeface="ヒラギノ明朝 ProN W3" pitchFamily="8" charset="-128"/>
                  <a:cs typeface="ヒラギノ明朝 ProN W3" pitchFamily="8" charset="-128"/>
                </a:rPr>
                <a:t>Temperature</a:t>
              </a:r>
            </a:p>
          </p:txBody>
        </p:sp>
      </p:grp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77500" y="5196808"/>
            <a:ext cx="1259111" cy="618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4301" tIns="32150" rIns="64301" bIns="32150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“bandwidth </a:t>
            </a:r>
          </a:p>
          <a:p>
            <a:r>
              <a:rPr lang="en-US">
                <a:solidFill>
                  <a:srgbClr val="FF0000"/>
                </a:solidFill>
              </a:rPr>
              <a:t>limited”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Text Box 1"/>
          <p:cNvSpPr txBox="1">
            <a:spLocks noChangeArrowheads="1"/>
          </p:cNvSpPr>
          <p:nvPr/>
        </p:nvSpPr>
        <p:spPr bwMode="auto">
          <a:xfrm>
            <a:off x="219921" y="3751080"/>
            <a:ext cx="3403742" cy="1222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40757" bIns="0" anchor="ctr">
            <a:prstTxWarp prst="textNoShape">
              <a:avLst/>
            </a:prstTxWarp>
          </a:bodyPr>
          <a:lstStyle/>
          <a:p>
            <a:pPr marL="40188" indent="-37955">
              <a:tabLst>
                <a:tab pos="40188" algn="l"/>
                <a:tab pos="361691" algn="l"/>
                <a:tab pos="683194" algn="l"/>
                <a:tab pos="1004697" algn="l"/>
                <a:tab pos="1326200" algn="l"/>
                <a:tab pos="1647703" algn="l"/>
                <a:tab pos="1969206" algn="l"/>
                <a:tab pos="2290709" algn="l"/>
                <a:tab pos="2612212" algn="l"/>
                <a:tab pos="2933715" algn="l"/>
                <a:tab pos="3255218" algn="l"/>
                <a:tab pos="3576721" algn="l"/>
                <a:tab pos="3898224" algn="l"/>
                <a:tab pos="4219727" algn="l"/>
                <a:tab pos="4541230" algn="l"/>
                <a:tab pos="4862733" algn="l"/>
                <a:tab pos="5184237" algn="l"/>
                <a:tab pos="5505740" algn="l"/>
                <a:tab pos="5827243" algn="l"/>
                <a:tab pos="6148746" algn="l"/>
                <a:tab pos="6470249" algn="l"/>
              </a:tabLst>
            </a:pPr>
            <a:r>
              <a:rPr lang="en-US" sz="2700" dirty="0">
                <a:solidFill>
                  <a:srgbClr val="000099"/>
                </a:solidFill>
                <a:latin typeface="Arial Black" pitchFamily="22" charset="0"/>
                <a:ea typeface="ヒラギノ角ゴ ProN W6" pitchFamily="22" charset="-128"/>
                <a:cs typeface="ヒラギノ角ゴ ProN W6" pitchFamily="22" charset="-128"/>
              </a:rPr>
              <a:t>Instrument fringe</a:t>
            </a:r>
            <a:br>
              <a:rPr lang="en-US" sz="2700" dirty="0">
                <a:solidFill>
                  <a:srgbClr val="000099"/>
                </a:solidFill>
                <a:latin typeface="Arial Black" pitchFamily="22" charset="0"/>
                <a:ea typeface="ヒラギノ角ゴ ProN W6" pitchFamily="22" charset="-128"/>
                <a:cs typeface="ヒラギノ角ゴ ProN W6" pitchFamily="22" charset="-128"/>
              </a:rPr>
            </a:br>
            <a:r>
              <a:rPr lang="en-US" sz="2700" dirty="0">
                <a:solidFill>
                  <a:srgbClr val="000099"/>
                </a:solidFill>
                <a:latin typeface="Arial Black" pitchFamily="22" charset="0"/>
                <a:ea typeface="ヒラギノ角ゴ ProN W6" pitchFamily="22" charset="-128"/>
                <a:cs typeface="ヒラギノ角ゴ ProN W6" pitchFamily="22" charset="-128"/>
              </a:rPr>
              <a:t>removal using</a:t>
            </a:r>
            <a:br>
              <a:rPr lang="en-US" sz="2700" dirty="0">
                <a:solidFill>
                  <a:srgbClr val="000099"/>
                </a:solidFill>
                <a:latin typeface="Arial Black" pitchFamily="22" charset="0"/>
                <a:ea typeface="ヒラギノ角ゴ ProN W6" pitchFamily="22" charset="-128"/>
                <a:cs typeface="ヒラギノ角ゴ ProN W6" pitchFamily="22" charset="-128"/>
              </a:rPr>
            </a:br>
            <a:r>
              <a:rPr lang="en-US" sz="2700" dirty="0">
                <a:solidFill>
                  <a:srgbClr val="000099"/>
                </a:solidFill>
                <a:latin typeface="Arial Black" pitchFamily="22" charset="0"/>
                <a:ea typeface="ヒラギノ角ゴ ProN W6" pitchFamily="22" charset="-128"/>
                <a:cs typeface="ヒラギノ角ゴ ProN W6" pitchFamily="22" charset="-128"/>
              </a:rPr>
              <a:t>2D PCA</a:t>
            </a:r>
          </a:p>
        </p:txBody>
      </p:sp>
      <p:pic>
        <p:nvPicPr>
          <p:cNvPr id="14745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87592" y="1028198"/>
            <a:ext cx="4137183" cy="560987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47460" name="Text Box 3"/>
          <p:cNvSpPr txBox="1">
            <a:spLocks noChangeArrowheads="1"/>
          </p:cNvSpPr>
          <p:nvPr/>
        </p:nvSpPr>
        <p:spPr bwMode="auto">
          <a:xfrm>
            <a:off x="315927" y="1767250"/>
            <a:ext cx="2734370" cy="135912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63288" tIns="32910" rIns="63288" bIns="32910">
            <a:prstTxWarp prst="textNoShape">
              <a:avLst/>
            </a:prstTxWarp>
            <a:spAutoFit/>
          </a:bodyPr>
          <a:lstStyle/>
          <a:p>
            <a:pPr>
              <a:tabLst>
                <a:tab pos="0" algn="l"/>
                <a:tab pos="321503" algn="l"/>
                <a:tab pos="643006" algn="l"/>
                <a:tab pos="964509" algn="l"/>
                <a:tab pos="1286012" algn="l"/>
                <a:tab pos="1607515" algn="l"/>
                <a:tab pos="1929018" algn="l"/>
                <a:tab pos="2250521" algn="l"/>
                <a:tab pos="2572024" algn="l"/>
                <a:tab pos="2893527" algn="l"/>
                <a:tab pos="3215030" algn="l"/>
                <a:tab pos="3536533" algn="l"/>
                <a:tab pos="3858036" algn="l"/>
                <a:tab pos="4179540" algn="l"/>
                <a:tab pos="4501043" algn="l"/>
                <a:tab pos="4822546" algn="l"/>
                <a:tab pos="5144049" algn="l"/>
                <a:tab pos="5465552" algn="l"/>
                <a:tab pos="5787055" algn="l"/>
                <a:tab pos="6108558" algn="l"/>
                <a:tab pos="6430061" algn="l"/>
              </a:tabLst>
            </a:pPr>
            <a:r>
              <a:rPr lang="en-US" dirty="0" err="1">
                <a:solidFill>
                  <a:srgbClr val="000000"/>
                </a:solidFill>
              </a:rPr>
              <a:t>Casini</a:t>
            </a:r>
            <a:r>
              <a:rPr lang="en-US" dirty="0">
                <a:solidFill>
                  <a:srgbClr val="000000"/>
                </a:solidFill>
              </a:rPr>
              <a:t>, Judge, </a:t>
            </a:r>
            <a:r>
              <a:rPr lang="en-US" dirty="0" err="1">
                <a:solidFill>
                  <a:srgbClr val="000000"/>
                </a:solidFill>
              </a:rPr>
              <a:t>Schad</a:t>
            </a:r>
            <a:endParaRPr lang="en-US" dirty="0">
              <a:solidFill>
                <a:srgbClr val="000000"/>
              </a:solidFill>
            </a:endParaRPr>
          </a:p>
          <a:p>
            <a:pPr>
              <a:tabLst>
                <a:tab pos="0" algn="l"/>
                <a:tab pos="321503" algn="l"/>
                <a:tab pos="643006" algn="l"/>
                <a:tab pos="964509" algn="l"/>
                <a:tab pos="1286012" algn="l"/>
                <a:tab pos="1607515" algn="l"/>
                <a:tab pos="1929018" algn="l"/>
                <a:tab pos="2250521" algn="l"/>
                <a:tab pos="2572024" algn="l"/>
                <a:tab pos="2893527" algn="l"/>
                <a:tab pos="3215030" algn="l"/>
                <a:tab pos="3536533" algn="l"/>
                <a:tab pos="3858036" algn="l"/>
                <a:tab pos="4179540" algn="l"/>
                <a:tab pos="4501043" algn="l"/>
                <a:tab pos="4822546" algn="l"/>
                <a:tab pos="5144049" algn="l"/>
                <a:tab pos="5465552" algn="l"/>
                <a:tab pos="5787055" algn="l"/>
                <a:tab pos="6108558" algn="l"/>
                <a:tab pos="6430061" algn="l"/>
              </a:tabLst>
            </a:pPr>
            <a:r>
              <a:rPr lang="en-US" dirty="0">
                <a:solidFill>
                  <a:srgbClr val="000000"/>
                </a:solidFill>
              </a:rPr>
              <a:t>2012 in press </a:t>
            </a:r>
            <a:r>
              <a:rPr lang="en-US" dirty="0" err="1">
                <a:solidFill>
                  <a:srgbClr val="000000"/>
                </a:solidFill>
              </a:rPr>
              <a:t>ApJ</a:t>
            </a:r>
            <a:endParaRPr lang="en-US" dirty="0">
              <a:solidFill>
                <a:srgbClr val="000000"/>
              </a:solidFill>
            </a:endParaRPr>
          </a:p>
          <a:p>
            <a:pPr>
              <a:tabLst>
                <a:tab pos="0" algn="l"/>
                <a:tab pos="321503" algn="l"/>
                <a:tab pos="643006" algn="l"/>
                <a:tab pos="964509" algn="l"/>
                <a:tab pos="1286012" algn="l"/>
                <a:tab pos="1607515" algn="l"/>
                <a:tab pos="1929018" algn="l"/>
                <a:tab pos="2250521" algn="l"/>
                <a:tab pos="2572024" algn="l"/>
                <a:tab pos="2893527" algn="l"/>
                <a:tab pos="3215030" algn="l"/>
                <a:tab pos="3536533" algn="l"/>
                <a:tab pos="3858036" algn="l"/>
                <a:tab pos="4179540" algn="l"/>
                <a:tab pos="4501043" algn="l"/>
                <a:tab pos="4822546" algn="l"/>
                <a:tab pos="5144049" algn="l"/>
                <a:tab pos="5465552" algn="l"/>
                <a:tab pos="5787055" algn="l"/>
                <a:tab pos="6108558" algn="l"/>
                <a:tab pos="6430061" algn="l"/>
              </a:tabLst>
            </a:pPr>
            <a:r>
              <a:rPr lang="en-US" dirty="0">
                <a:solidFill>
                  <a:srgbClr val="000000"/>
                </a:solidFill>
              </a:rPr>
              <a:t>Si I/ He I 1083 nm region</a:t>
            </a:r>
          </a:p>
          <a:p>
            <a:pPr>
              <a:tabLst>
                <a:tab pos="0" algn="l"/>
                <a:tab pos="321503" algn="l"/>
                <a:tab pos="643006" algn="l"/>
                <a:tab pos="964509" algn="l"/>
                <a:tab pos="1286012" algn="l"/>
                <a:tab pos="1607515" algn="l"/>
                <a:tab pos="1929018" algn="l"/>
                <a:tab pos="2250521" algn="l"/>
                <a:tab pos="2572024" algn="l"/>
                <a:tab pos="2893527" algn="l"/>
                <a:tab pos="3215030" algn="l"/>
                <a:tab pos="3536533" algn="l"/>
                <a:tab pos="3858036" algn="l"/>
                <a:tab pos="4179540" algn="l"/>
                <a:tab pos="4501043" algn="l"/>
                <a:tab pos="4822546" algn="l"/>
                <a:tab pos="5144049" algn="l"/>
                <a:tab pos="5465552" algn="l"/>
                <a:tab pos="5787055" algn="l"/>
                <a:tab pos="6108558" algn="l"/>
                <a:tab pos="6430061" algn="l"/>
              </a:tabLst>
            </a:pPr>
            <a:r>
              <a:rPr lang="en-US" dirty="0">
                <a:solidFill>
                  <a:srgbClr val="000000"/>
                </a:solidFill>
              </a:rPr>
              <a:t>FIRS/DST, noise ~ 3x10</a:t>
            </a:r>
            <a:r>
              <a:rPr lang="en-US" baseline="33000" dirty="0">
                <a:solidFill>
                  <a:srgbClr val="000000"/>
                </a:solidFill>
              </a:rPr>
              <a:t>-4</a:t>
            </a:r>
          </a:p>
          <a:p>
            <a:pPr>
              <a:tabLst>
                <a:tab pos="0" algn="l"/>
                <a:tab pos="321503" algn="l"/>
                <a:tab pos="643006" algn="l"/>
                <a:tab pos="964509" algn="l"/>
                <a:tab pos="1286012" algn="l"/>
                <a:tab pos="1607515" algn="l"/>
                <a:tab pos="1929018" algn="l"/>
                <a:tab pos="2250521" algn="l"/>
                <a:tab pos="2572024" algn="l"/>
                <a:tab pos="2893527" algn="l"/>
                <a:tab pos="3215030" algn="l"/>
                <a:tab pos="3536533" algn="l"/>
                <a:tab pos="3858036" algn="l"/>
                <a:tab pos="4179540" algn="l"/>
                <a:tab pos="4501043" algn="l"/>
                <a:tab pos="4822546" algn="l"/>
                <a:tab pos="5144049" algn="l"/>
                <a:tab pos="5465552" algn="l"/>
                <a:tab pos="5787055" algn="l"/>
                <a:tab pos="6108558" algn="l"/>
                <a:tab pos="6430061" algn="l"/>
              </a:tabLst>
            </a:pPr>
            <a:endParaRPr lang="en-US" baseline="33000" dirty="0">
              <a:solidFill>
                <a:srgbClr val="000000"/>
              </a:solidFill>
            </a:endParaRPr>
          </a:p>
        </p:txBody>
      </p:sp>
      <p:sp>
        <p:nvSpPr>
          <p:cNvPr id="147461" name="Text Box 4"/>
          <p:cNvSpPr txBox="1">
            <a:spLocks noChangeArrowheads="1"/>
          </p:cNvSpPr>
          <p:nvPr/>
        </p:nvSpPr>
        <p:spPr bwMode="auto">
          <a:xfrm>
            <a:off x="0" y="0"/>
            <a:ext cx="9145116" cy="114318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40757" bIns="0" anchor="ctr">
            <a:prstTxWarp prst="textNoShape">
              <a:avLst/>
            </a:prstTxWarp>
          </a:bodyPr>
          <a:lstStyle/>
          <a:p>
            <a:pPr marL="40188" indent="-37955" algn="ctr">
              <a:tabLst>
                <a:tab pos="40188" algn="l"/>
                <a:tab pos="361691" algn="l"/>
                <a:tab pos="683194" algn="l"/>
                <a:tab pos="1004697" algn="l"/>
                <a:tab pos="1326200" algn="l"/>
                <a:tab pos="1647703" algn="l"/>
                <a:tab pos="1969206" algn="l"/>
                <a:tab pos="2290709" algn="l"/>
                <a:tab pos="2612212" algn="l"/>
                <a:tab pos="2933715" algn="l"/>
                <a:tab pos="3255218" algn="l"/>
                <a:tab pos="3576721" algn="l"/>
                <a:tab pos="3898224" algn="l"/>
                <a:tab pos="4219727" algn="l"/>
                <a:tab pos="4541230" algn="l"/>
                <a:tab pos="4862733" algn="l"/>
                <a:tab pos="5184237" algn="l"/>
                <a:tab pos="5505740" algn="l"/>
                <a:tab pos="5827243" algn="l"/>
                <a:tab pos="6148746" algn="l"/>
                <a:tab pos="6470249" algn="l"/>
                <a:tab pos="6617604" algn="l"/>
                <a:tab pos="7126651" algn="l"/>
                <a:tab pos="7635697" algn="l"/>
                <a:tab pos="8144744" algn="l"/>
                <a:tab pos="8653790" algn="l"/>
              </a:tabLst>
            </a:pPr>
            <a:r>
              <a:rPr lang="en-US" sz="2800" dirty="0">
                <a:solidFill>
                  <a:srgbClr val="000099"/>
                </a:solidFill>
                <a:latin typeface="Arial Black" pitchFamily="22" charset="0"/>
                <a:ea typeface="ヒラギノ角ゴ ProN W6" pitchFamily="22" charset="-128"/>
                <a:cs typeface="ヒラギノ角ゴ ProN W6" pitchFamily="22" charset="-128"/>
              </a:rPr>
              <a:t>Measuring magnetic fields in solar</a:t>
            </a:r>
            <a:br>
              <a:rPr lang="en-US" sz="2800" dirty="0">
                <a:solidFill>
                  <a:srgbClr val="000099"/>
                </a:solidFill>
                <a:latin typeface="Arial Black" pitchFamily="22" charset="0"/>
                <a:ea typeface="ヒラギノ角ゴ ProN W6" pitchFamily="22" charset="-128"/>
                <a:cs typeface="ヒラギノ角ゴ ProN W6" pitchFamily="22" charset="-128"/>
              </a:rPr>
            </a:br>
            <a:r>
              <a:rPr lang="en-US" sz="2800" dirty="0">
                <a:solidFill>
                  <a:srgbClr val="000099"/>
                </a:solidFill>
                <a:latin typeface="Arial Black" pitchFamily="22" charset="0"/>
                <a:ea typeface="ヒラギノ角ゴ ProN W6" pitchFamily="22" charset="-128"/>
                <a:cs typeface="ヒラギノ角ゴ ProN W6" pitchFamily="22" charset="-128"/>
              </a:rPr>
              <a:t>low beta plasma is </a:t>
            </a:r>
            <a:r>
              <a:rPr lang="en-US" sz="2800" dirty="0">
                <a:solidFill>
                  <a:srgbClr val="FF0000"/>
                </a:solidFill>
                <a:latin typeface="Arial Black" pitchFamily="22" charset="0"/>
                <a:ea typeface="ヒラギノ角ゴ ProN W6" pitchFamily="22" charset="-128"/>
                <a:cs typeface="ヒラギノ角ゴ ProN W6" pitchFamily="22" charset="-128"/>
              </a:rPr>
              <a:t>hard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ext Box 1"/>
          <p:cNvSpPr txBox="1">
            <a:spLocks noChangeArrowheads="1"/>
          </p:cNvSpPr>
          <p:nvPr/>
        </p:nvSpPr>
        <p:spPr bwMode="auto">
          <a:xfrm>
            <a:off x="0" y="0"/>
            <a:ext cx="9145116" cy="114318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40757" bIns="0" anchor="ctr">
            <a:prstTxWarp prst="textNoShape">
              <a:avLst/>
            </a:prstTxWarp>
          </a:bodyPr>
          <a:lstStyle/>
          <a:p>
            <a:pPr marL="40188" indent="-37955" algn="ctr">
              <a:tabLst>
                <a:tab pos="40188" algn="l"/>
                <a:tab pos="361691" algn="l"/>
                <a:tab pos="683194" algn="l"/>
                <a:tab pos="1004697" algn="l"/>
                <a:tab pos="1326200" algn="l"/>
                <a:tab pos="1647703" algn="l"/>
                <a:tab pos="1969206" algn="l"/>
                <a:tab pos="2290709" algn="l"/>
                <a:tab pos="2612212" algn="l"/>
                <a:tab pos="2933715" algn="l"/>
                <a:tab pos="3255218" algn="l"/>
                <a:tab pos="3576721" algn="l"/>
                <a:tab pos="3898224" algn="l"/>
                <a:tab pos="4219727" algn="l"/>
                <a:tab pos="4541230" algn="l"/>
                <a:tab pos="4862733" algn="l"/>
                <a:tab pos="5184237" algn="l"/>
                <a:tab pos="5505740" algn="l"/>
                <a:tab pos="5827243" algn="l"/>
                <a:tab pos="6148746" algn="l"/>
                <a:tab pos="6470249" algn="l"/>
                <a:tab pos="6617604" algn="l"/>
                <a:tab pos="7126651" algn="l"/>
                <a:tab pos="7635697" algn="l"/>
                <a:tab pos="8144744" algn="l"/>
                <a:tab pos="8653790" algn="l"/>
              </a:tabLst>
            </a:pPr>
            <a:r>
              <a:rPr lang="en-US" sz="2800" dirty="0">
                <a:solidFill>
                  <a:srgbClr val="000099"/>
                </a:solidFill>
                <a:latin typeface="Arial Black" pitchFamily="8" charset="0"/>
                <a:ea typeface="ヒラギノ角ゴ ProN W6" pitchFamily="8" charset="-128"/>
                <a:cs typeface="ヒラギノ角ゴ ProN W6" pitchFamily="8" charset="-128"/>
              </a:rPr>
              <a:t>Measuring magnetic fields in solar</a:t>
            </a:r>
            <a:br>
              <a:rPr lang="en-US" sz="2800" dirty="0">
                <a:solidFill>
                  <a:srgbClr val="000099"/>
                </a:solidFill>
                <a:latin typeface="Arial Black" pitchFamily="8" charset="0"/>
                <a:ea typeface="ヒラギノ角ゴ ProN W6" pitchFamily="8" charset="-128"/>
                <a:cs typeface="ヒラギノ角ゴ ProN W6" pitchFamily="8" charset="-128"/>
              </a:rPr>
            </a:br>
            <a:r>
              <a:rPr lang="en-US" sz="2800" dirty="0">
                <a:solidFill>
                  <a:srgbClr val="000099"/>
                </a:solidFill>
                <a:latin typeface="Arial Black" pitchFamily="8" charset="0"/>
                <a:ea typeface="ヒラギノ角ゴ ProN W6" pitchFamily="8" charset="-128"/>
                <a:cs typeface="ヒラギノ角ゴ ProN W6" pitchFamily="8" charset="-128"/>
              </a:rPr>
              <a:t>low beta plasma is </a:t>
            </a:r>
            <a:r>
              <a:rPr lang="en-US" sz="2800" dirty="0">
                <a:solidFill>
                  <a:srgbClr val="FF0000"/>
                </a:solidFill>
                <a:latin typeface="Arial Black" pitchFamily="8" charset="0"/>
                <a:ea typeface="ヒラギノ角ゴ ProN W6" pitchFamily="8" charset="-128"/>
                <a:cs typeface="ヒラギノ角ゴ ProN W6" pitchFamily="8" charset="-128"/>
              </a:rPr>
              <a:t>hard</a:t>
            </a:r>
          </a:p>
        </p:txBody>
      </p:sp>
      <p:sp>
        <p:nvSpPr>
          <p:cNvPr id="102403" name="Text Box 2"/>
          <p:cNvSpPr txBox="1">
            <a:spLocks noChangeArrowheads="1"/>
          </p:cNvSpPr>
          <p:nvPr/>
        </p:nvSpPr>
        <p:spPr bwMode="auto">
          <a:xfrm>
            <a:off x="7239512" y="6554341"/>
            <a:ext cx="1905604" cy="304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1388" tIns="45821" rIns="91388" bIns="45821">
            <a:prstTxWarp prst="textNoShape">
              <a:avLst/>
            </a:prstTxWarp>
          </a:bodyPr>
          <a:lstStyle/>
          <a:p>
            <a:pPr>
              <a:tabLst>
                <a:tab pos="0" algn="l"/>
                <a:tab pos="321503" algn="l"/>
                <a:tab pos="643006" algn="l"/>
                <a:tab pos="964509" algn="l"/>
                <a:tab pos="1286012" algn="l"/>
                <a:tab pos="1607515" algn="l"/>
                <a:tab pos="1929018" algn="l"/>
                <a:tab pos="2250521" algn="l"/>
                <a:tab pos="2572024" algn="l"/>
                <a:tab pos="2893527" algn="l"/>
                <a:tab pos="3215030" algn="l"/>
                <a:tab pos="3536533" algn="l"/>
                <a:tab pos="3858036" algn="l"/>
                <a:tab pos="4179540" algn="l"/>
                <a:tab pos="4501043" algn="l"/>
                <a:tab pos="4822546" algn="l"/>
                <a:tab pos="5144049" algn="l"/>
                <a:tab pos="5465552" algn="l"/>
                <a:tab pos="5787055" algn="l"/>
                <a:tab pos="6108558" algn="l"/>
                <a:tab pos="6430061" algn="l"/>
              </a:tabLst>
            </a:pPr>
            <a:fld id="{CE824054-CBA4-7C4E-A88A-9BCD52265DFA}" type="slidenum">
              <a:rPr lang="en-US">
                <a:solidFill>
                  <a:srgbClr val="000000"/>
                </a:solidFill>
              </a:rPr>
              <a:pPr>
                <a:tabLst>
                  <a:tab pos="0" algn="l"/>
                  <a:tab pos="321503" algn="l"/>
                  <a:tab pos="643006" algn="l"/>
                  <a:tab pos="964509" algn="l"/>
                  <a:tab pos="1286012" algn="l"/>
                  <a:tab pos="1607515" algn="l"/>
                  <a:tab pos="1929018" algn="l"/>
                  <a:tab pos="2250521" algn="l"/>
                  <a:tab pos="2572024" algn="l"/>
                  <a:tab pos="2893527" algn="l"/>
                  <a:tab pos="3215030" algn="l"/>
                  <a:tab pos="3536533" algn="l"/>
                  <a:tab pos="3858036" algn="l"/>
                  <a:tab pos="4179540" algn="l"/>
                  <a:tab pos="4501043" algn="l"/>
                  <a:tab pos="4822546" algn="l"/>
                  <a:tab pos="5144049" algn="l"/>
                  <a:tab pos="5465552" algn="l"/>
                  <a:tab pos="5787055" algn="l"/>
                  <a:tab pos="6108558" algn="l"/>
                  <a:tab pos="6430061" algn="l"/>
                </a:tabLst>
              </a:pPr>
              <a:t>22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404" name="Text Box 3"/>
          <p:cNvSpPr txBox="1">
            <a:spLocks noChangeArrowheads="1"/>
          </p:cNvSpPr>
          <p:nvPr/>
        </p:nvSpPr>
        <p:spPr bwMode="auto">
          <a:xfrm>
            <a:off x="147358" y="1072853"/>
            <a:ext cx="8745464" cy="101586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1388" tIns="45821" rIns="91388" bIns="45821">
            <a:prstTxWarp prst="textNoShape">
              <a:avLst/>
            </a:prstTxWarp>
            <a:spAutoFit/>
          </a:bodyPr>
          <a:lstStyle/>
          <a:p>
            <a:pPr>
              <a:tabLst>
                <a:tab pos="0" algn="l"/>
                <a:tab pos="321503" algn="l"/>
                <a:tab pos="643006" algn="l"/>
                <a:tab pos="964509" algn="l"/>
                <a:tab pos="1286012" algn="l"/>
                <a:tab pos="1607515" algn="l"/>
                <a:tab pos="1929018" algn="l"/>
                <a:tab pos="2250521" algn="l"/>
                <a:tab pos="2572024" algn="l"/>
                <a:tab pos="2893527" algn="l"/>
                <a:tab pos="3215030" algn="l"/>
                <a:tab pos="3536533" algn="l"/>
                <a:tab pos="3858036" algn="l"/>
                <a:tab pos="4179540" algn="l"/>
                <a:tab pos="4501043" algn="l"/>
                <a:tab pos="4822546" algn="l"/>
                <a:tab pos="5144049" algn="l"/>
                <a:tab pos="5465552" algn="l"/>
                <a:tab pos="5787055" algn="l"/>
                <a:tab pos="6108558" algn="l"/>
                <a:tab pos="6430061" algn="l"/>
                <a:tab pos="6617604" algn="l"/>
                <a:tab pos="7126651" algn="l"/>
                <a:tab pos="7635697" algn="l"/>
                <a:tab pos="8144744" algn="l"/>
                <a:tab pos="8653790" algn="l"/>
              </a:tabLst>
            </a:pPr>
            <a:endParaRPr lang="en-US" sz="2000" i="1" dirty="0">
              <a:solidFill>
                <a:srgbClr val="000000"/>
              </a:solidFill>
            </a:endParaRPr>
          </a:p>
          <a:p>
            <a:pPr>
              <a:tabLst>
                <a:tab pos="0" algn="l"/>
                <a:tab pos="321503" algn="l"/>
                <a:tab pos="643006" algn="l"/>
                <a:tab pos="964509" algn="l"/>
                <a:tab pos="1286012" algn="l"/>
                <a:tab pos="1607515" algn="l"/>
                <a:tab pos="1929018" algn="l"/>
                <a:tab pos="2250521" algn="l"/>
                <a:tab pos="2572024" algn="l"/>
                <a:tab pos="2893527" algn="l"/>
                <a:tab pos="3215030" algn="l"/>
                <a:tab pos="3536533" algn="l"/>
                <a:tab pos="3858036" algn="l"/>
                <a:tab pos="4179540" algn="l"/>
                <a:tab pos="4501043" algn="l"/>
                <a:tab pos="4822546" algn="l"/>
                <a:tab pos="5144049" algn="l"/>
                <a:tab pos="5465552" algn="l"/>
                <a:tab pos="5787055" algn="l"/>
                <a:tab pos="6108558" algn="l"/>
                <a:tab pos="6430061" algn="l"/>
                <a:tab pos="6617604" algn="l"/>
                <a:tab pos="7126651" algn="l"/>
                <a:tab pos="7635697" algn="l"/>
                <a:tab pos="8144744" algn="l"/>
                <a:tab pos="8653790" algn="l"/>
              </a:tabLst>
            </a:pPr>
            <a:r>
              <a:rPr lang="en-US" sz="2000" dirty="0">
                <a:solidFill>
                  <a:srgbClr val="000000"/>
                </a:solidFill>
              </a:rPr>
              <a:t>                                   </a:t>
            </a:r>
          </a:p>
          <a:p>
            <a:pPr>
              <a:tabLst>
                <a:tab pos="0" algn="l"/>
                <a:tab pos="321503" algn="l"/>
                <a:tab pos="643006" algn="l"/>
                <a:tab pos="964509" algn="l"/>
                <a:tab pos="1286012" algn="l"/>
                <a:tab pos="1607515" algn="l"/>
                <a:tab pos="1929018" algn="l"/>
                <a:tab pos="2250521" algn="l"/>
                <a:tab pos="2572024" algn="l"/>
                <a:tab pos="2893527" algn="l"/>
                <a:tab pos="3215030" algn="l"/>
                <a:tab pos="3536533" algn="l"/>
                <a:tab pos="3858036" algn="l"/>
                <a:tab pos="4179540" algn="l"/>
                <a:tab pos="4501043" algn="l"/>
                <a:tab pos="4822546" algn="l"/>
                <a:tab pos="5144049" algn="l"/>
                <a:tab pos="5465552" algn="l"/>
                <a:tab pos="5787055" algn="l"/>
                <a:tab pos="6108558" algn="l"/>
                <a:tab pos="6430061" algn="l"/>
                <a:tab pos="6617604" algn="l"/>
                <a:tab pos="7126651" algn="l"/>
                <a:tab pos="7635697" algn="l"/>
                <a:tab pos="8144744" algn="l"/>
                <a:tab pos="8653790" algn="l"/>
              </a:tabLst>
            </a:pP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102405" name="Text Box 4"/>
          <p:cNvSpPr txBox="1">
            <a:spLocks noChangeArrowheads="1"/>
          </p:cNvSpPr>
          <p:nvPr/>
        </p:nvSpPr>
        <p:spPr bwMode="auto">
          <a:xfrm>
            <a:off x="427561" y="1667890"/>
            <a:ext cx="2164597" cy="79152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63288" tIns="31644" rIns="63288" bIns="31644">
            <a:prstTxWarp prst="textNoShape">
              <a:avLst/>
            </a:prstTxWarp>
          </a:bodyPr>
          <a:lstStyle/>
          <a:p>
            <a:pPr>
              <a:tabLst>
                <a:tab pos="0" algn="l"/>
                <a:tab pos="321503" algn="l"/>
                <a:tab pos="643006" algn="l"/>
                <a:tab pos="964509" algn="l"/>
                <a:tab pos="1286012" algn="l"/>
                <a:tab pos="1607515" algn="l"/>
                <a:tab pos="1929018" algn="l"/>
                <a:tab pos="2250521" algn="l"/>
                <a:tab pos="2572024" algn="l"/>
                <a:tab pos="2893527" algn="l"/>
                <a:tab pos="3215030" algn="l"/>
                <a:tab pos="3536533" algn="l"/>
                <a:tab pos="3858036" algn="l"/>
                <a:tab pos="4179540" algn="l"/>
                <a:tab pos="4501043" algn="l"/>
                <a:tab pos="4822546" algn="l"/>
                <a:tab pos="5144049" algn="l"/>
                <a:tab pos="5465552" algn="l"/>
                <a:tab pos="5787055" algn="l"/>
                <a:tab pos="6108558" algn="l"/>
                <a:tab pos="6430061" algn="l"/>
              </a:tabLst>
            </a:pPr>
            <a:r>
              <a:rPr lang="en-US" dirty="0" err="1">
                <a:solidFill>
                  <a:srgbClr val="000000"/>
                </a:solidFill>
              </a:rPr>
              <a:t>Uitenbroek</a:t>
            </a:r>
            <a:r>
              <a:rPr lang="en-US" dirty="0">
                <a:solidFill>
                  <a:srgbClr val="000000"/>
                </a:solidFill>
              </a:rPr>
              <a:t> 2011</a:t>
            </a:r>
          </a:p>
          <a:p>
            <a:pPr>
              <a:tabLst>
                <a:tab pos="0" algn="l"/>
                <a:tab pos="321503" algn="l"/>
                <a:tab pos="643006" algn="l"/>
                <a:tab pos="964509" algn="l"/>
                <a:tab pos="1286012" algn="l"/>
                <a:tab pos="1607515" algn="l"/>
                <a:tab pos="1929018" algn="l"/>
                <a:tab pos="2250521" algn="l"/>
                <a:tab pos="2572024" algn="l"/>
                <a:tab pos="2893527" algn="l"/>
                <a:tab pos="3215030" algn="l"/>
                <a:tab pos="3536533" algn="l"/>
                <a:tab pos="3858036" algn="l"/>
                <a:tab pos="4179540" algn="l"/>
                <a:tab pos="4501043" algn="l"/>
                <a:tab pos="4822546" algn="l"/>
                <a:tab pos="5144049" algn="l"/>
                <a:tab pos="5465552" algn="l"/>
                <a:tab pos="5787055" algn="l"/>
                <a:tab pos="6108558" algn="l"/>
                <a:tab pos="6430061" algn="l"/>
              </a:tabLst>
            </a:pPr>
            <a:r>
              <a:rPr lang="en-US" dirty="0">
                <a:solidFill>
                  <a:srgbClr val="000000"/>
                </a:solidFill>
              </a:rPr>
              <a:t>Ca II 854 nm</a:t>
            </a:r>
          </a:p>
        </p:txBody>
      </p:sp>
      <p:pic>
        <p:nvPicPr>
          <p:cNvPr id="10240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07984" y="984658"/>
            <a:ext cx="4472087" cy="435504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2732818" y="1047177"/>
            <a:ext cx="5997017" cy="4120605"/>
          </a:xfrm>
          <a:prstGeom prst="rect">
            <a:avLst/>
          </a:prstGeom>
          <a:blipFill dpi="0" rotWithShape="0">
            <a:blip r:embed="rId4"/>
            <a:srcRect/>
            <a:stretch>
              <a:fillRect/>
            </a:stretch>
          </a:blipFill>
          <a:ln w="9525">
            <a:noFill/>
            <a:round/>
            <a:headEnd/>
            <a:tailEnd/>
          </a:ln>
        </p:spPr>
        <p:txBody>
          <a:bodyPr lIns="63288" tIns="31644" rIns="63288" bIns="31644" anchor="ctr" anchorCtr="1">
            <a:prstTxWarp prst="textNoShape">
              <a:avLst/>
            </a:prstTxWarp>
          </a:bodyPr>
          <a:lstStyle/>
          <a:p>
            <a:pPr algn="ctr">
              <a:tabLst>
                <a:tab pos="0" algn="l"/>
                <a:tab pos="321503" algn="l"/>
                <a:tab pos="643006" algn="l"/>
                <a:tab pos="964509" algn="l"/>
                <a:tab pos="1286012" algn="l"/>
                <a:tab pos="1607515" algn="l"/>
                <a:tab pos="1929018" algn="l"/>
                <a:tab pos="2250521" algn="l"/>
                <a:tab pos="2572024" algn="l"/>
                <a:tab pos="2893527" algn="l"/>
                <a:tab pos="3215030" algn="l"/>
                <a:tab pos="3536533" algn="l"/>
                <a:tab pos="3858036" algn="l"/>
                <a:tab pos="4179540" algn="l"/>
                <a:tab pos="4501043" algn="l"/>
                <a:tab pos="4822546" algn="l"/>
                <a:tab pos="5144049" algn="l"/>
                <a:tab pos="5465552" algn="l"/>
                <a:tab pos="5787055" algn="l"/>
                <a:tab pos="6108558" algn="l"/>
                <a:tab pos="6430061" algn="l"/>
              </a:tabLst>
            </a:pPr>
            <a:r>
              <a:rPr lang="en-US" dirty="0">
                <a:solidFill>
                  <a:srgbClr val="000000"/>
                </a:solidFill>
              </a:rPr>
              <a:t>200-2000G</a:t>
            </a: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3478538" y="2338843"/>
            <a:ext cx="1102951" cy="32040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63288" tIns="31644" rIns="63288" bIns="31644">
            <a:prstTxWarp prst="textNoShape">
              <a:avLst/>
            </a:prstTxWarp>
          </a:bodyPr>
          <a:lstStyle/>
          <a:p>
            <a:pPr algn="ctr">
              <a:tabLst>
                <a:tab pos="0" algn="l"/>
                <a:tab pos="321503" algn="l"/>
                <a:tab pos="643006" algn="l"/>
                <a:tab pos="964509" algn="l"/>
                <a:tab pos="1286012" algn="l"/>
                <a:tab pos="1607515" algn="l"/>
                <a:tab pos="1929018" algn="l"/>
                <a:tab pos="2250521" algn="l"/>
                <a:tab pos="2572024" algn="l"/>
                <a:tab pos="2893527" algn="l"/>
                <a:tab pos="3215030" algn="l"/>
                <a:tab pos="3536533" algn="l"/>
                <a:tab pos="3858036" algn="l"/>
                <a:tab pos="4179540" algn="l"/>
                <a:tab pos="4501043" algn="l"/>
                <a:tab pos="4822546" algn="l"/>
                <a:tab pos="5144049" algn="l"/>
                <a:tab pos="5465552" algn="l"/>
                <a:tab pos="5787055" algn="l"/>
                <a:tab pos="6108558" algn="l"/>
                <a:tab pos="6430061" algn="l"/>
              </a:tabLst>
            </a:pPr>
            <a:r>
              <a:rPr lang="en-US" sz="1700" dirty="0">
                <a:solidFill>
                  <a:srgbClr val="000000"/>
                </a:solidFill>
                <a:ea typeface="Times New Roman" pitchFamily="8" charset="0"/>
                <a:cs typeface="Times New Roman" pitchFamily="8" charset="0"/>
              </a:rPr>
              <a:t>200-2000G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1D760-82E1-4048-AB62-A5CB8DE601A4}" type="slidenum">
              <a:rPr lang="en-US" smtClean="0"/>
              <a:pPr/>
              <a:t>3</a:t>
            </a:fld>
            <a:endParaRPr lang="en-US" sz="1200" dirty="0">
              <a:solidFill>
                <a:schemeClr val="tx1"/>
              </a:solidFill>
            </a:endParaRPr>
          </a:p>
        </p:txBody>
      </p:sp>
      <p:pic>
        <p:nvPicPr>
          <p:cNvPr id="11" name="Picture 10" descr="induceq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3712369"/>
            <a:ext cx="5715000" cy="1012031"/>
          </a:xfrm>
          <a:prstGeom prst="rect">
            <a:avLst/>
          </a:prstGeom>
        </p:spPr>
      </p:pic>
      <p:pic>
        <p:nvPicPr>
          <p:cNvPr id="12" name="Picture 11" descr="momeqn.tif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9012" y="5105400"/>
            <a:ext cx="6783388" cy="1105216"/>
          </a:xfrm>
          <a:prstGeom prst="rect">
            <a:avLst/>
          </a:prstGeom>
        </p:spPr>
      </p:pic>
      <p:pic>
        <p:nvPicPr>
          <p:cNvPr id="6" name="Picture 5" descr="faraday.tif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7200" y="1219200"/>
            <a:ext cx="2743200" cy="914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400" y="685800"/>
            <a:ext cx="3581400" cy="1926066"/>
          </a:xfrm>
          <a:prstGeom prst="rect">
            <a:avLst/>
          </a:prstGeom>
        </p:spPr>
      </p:pic>
      <p:pic>
        <p:nvPicPr>
          <p:cNvPr id="9" name="Picture 8" descr="ohm.tif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2400" y="2743200"/>
            <a:ext cx="3606801" cy="598542"/>
          </a:xfrm>
          <a:prstGeom prst="rect">
            <a:avLst/>
          </a:prstGeom>
        </p:spPr>
      </p:pic>
      <p:pic>
        <p:nvPicPr>
          <p:cNvPr id="10" name="Picture 9" descr="jprime.tif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47322" y="2743200"/>
            <a:ext cx="1696278" cy="6096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52400" y="2145268"/>
            <a:ext cx="82530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Newtonian </a:t>
            </a:r>
            <a:r>
              <a:rPr lang="en-US" sz="2000" dirty="0" smtClean="0"/>
              <a:t>momentum equations and </a:t>
            </a:r>
            <a:r>
              <a:rPr lang="en-US" sz="2000" dirty="0" err="1" smtClean="0">
                <a:solidFill>
                  <a:srgbClr val="FF0000"/>
                </a:solidFill>
              </a:rPr>
              <a:t>O(</a:t>
            </a:r>
            <a:r>
              <a:rPr lang="en-US" sz="2000" i="1" dirty="0" err="1" smtClean="0">
                <a:solidFill>
                  <a:srgbClr val="FF0000"/>
                </a:solidFill>
              </a:rPr>
              <a:t>u/c</a:t>
            </a:r>
            <a:r>
              <a:rPr lang="en-US" sz="2000" dirty="0" smtClean="0">
                <a:solidFill>
                  <a:srgbClr val="FF0000"/>
                </a:solidFill>
              </a:rPr>
              <a:t>) relativistic transformations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2400" y="1066800"/>
            <a:ext cx="11110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Maxwell</a:t>
            </a:r>
            <a:endParaRPr 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1824025" y="3011269"/>
            <a:ext cx="12239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Wingdings"/>
                <a:ea typeface="Wingdings"/>
                <a:cs typeface="Wingdings"/>
              </a:rPr>
              <a:t></a:t>
            </a:r>
            <a:endParaRPr lang="en-US" dirty="0" smtClean="0"/>
          </a:p>
          <a:p>
            <a:r>
              <a:rPr lang="en-US" dirty="0" smtClean="0"/>
              <a:t>     </a:t>
            </a:r>
            <a:r>
              <a:rPr lang="en-US" dirty="0" err="1" smtClean="0"/>
              <a:t>σ</a:t>
            </a:r>
            <a:r>
              <a:rPr lang="en-US" dirty="0" smtClean="0"/>
              <a:t> huge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93443" y="4800600"/>
            <a:ext cx="36347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Bulk fluid momentum equation</a:t>
            </a:r>
            <a:endParaRPr lang="en-US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4143560" y="4267200"/>
            <a:ext cx="50464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Wingdings"/>
                <a:ea typeface="Wingdings"/>
                <a:cs typeface="Wingdings"/>
              </a:rPr>
              <a:t></a:t>
            </a:r>
            <a:endParaRPr lang="en-US" sz="2800" dirty="0" smtClean="0"/>
          </a:p>
          <a:p>
            <a:r>
              <a:rPr lang="en-US" sz="2800" dirty="0" err="1" smtClean="0">
                <a:latin typeface="Wingdings"/>
                <a:ea typeface="Wingdings"/>
                <a:cs typeface="Wingdings"/>
              </a:rPr>
              <a:t></a:t>
            </a:r>
            <a:endParaRPr lang="en-US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4724400" y="4572000"/>
            <a:ext cx="27340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Nonlinear coupling </a:t>
            </a:r>
            <a:endParaRPr lang="en-US" sz="2400" dirty="0">
              <a:solidFill>
                <a:srgbClr val="FF66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1000" y="3745468"/>
            <a:ext cx="431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Wingdings"/>
                <a:ea typeface="Wingdings"/>
                <a:cs typeface="Wingdings"/>
              </a:rPr>
              <a:t></a:t>
            </a:r>
            <a:endParaRPr lang="en-US" dirty="0"/>
          </a:p>
        </p:txBody>
      </p:sp>
      <p:sp>
        <p:nvSpPr>
          <p:cNvPr id="23" name="Title 1"/>
          <p:cNvSpPr txBox="1">
            <a:spLocks/>
          </p:cNvSpPr>
          <p:nvPr/>
        </p:nvSpPr>
        <p:spPr bwMode="auto">
          <a:xfrm>
            <a:off x="15240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“</a:t>
            </a:r>
            <a:r>
              <a:rPr lang="en-US" sz="2400" b="1" kern="0" dirty="0" smtClean="0">
                <a:solidFill>
                  <a:srgbClr val="000080"/>
                </a:solidFill>
                <a:latin typeface="+mj-lt"/>
                <a:ea typeface="+mj-ea"/>
                <a:cs typeface="+mj-cs"/>
              </a:rPr>
              <a:t>This is supposed to be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about magnetic fields: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dirty="0" smtClean="0">
                <a:solidFill>
                  <a:srgbClr val="000080"/>
                </a:solidFill>
                <a:latin typeface="+mj-lt"/>
                <a:ea typeface="+mj-ea"/>
                <a:cs typeface="+mj-cs"/>
              </a:rPr>
              <a:t>W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hy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do we have to talk about plasmas...?”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8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7315200" y="2971800"/>
            <a:ext cx="1447800" cy="914400"/>
            <a:chOff x="6934200" y="2743200"/>
            <a:chExt cx="1447800" cy="914400"/>
          </a:xfrm>
        </p:grpSpPr>
        <p:pic>
          <p:nvPicPr>
            <p:cNvPr id="21" name="Picture 20" descr="bbprime.tiff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113262" y="2743200"/>
              <a:ext cx="1268738" cy="401085"/>
            </a:xfrm>
            <a:prstGeom prst="rect">
              <a:avLst/>
            </a:prstGeom>
          </p:spPr>
        </p:pic>
        <p:pic>
          <p:nvPicPr>
            <p:cNvPr id="26" name="Picture 25" descr="e_eq.tiff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934200" y="3165790"/>
              <a:ext cx="1130300" cy="491810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8043446" y="3195935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Times"/>
                  <a:cs typeface="Times"/>
                </a:rPr>
                <a:t>0</a:t>
              </a:r>
              <a:endParaRPr lang="en-US" sz="2400" dirty="0">
                <a:latin typeface="Times"/>
                <a:cs typeface="Times"/>
              </a:endParaRPr>
            </a:p>
          </p:txBody>
        </p:sp>
      </p:grpSp>
      <p:sp>
        <p:nvSpPr>
          <p:cNvPr id="29" name="Bevel 28"/>
          <p:cNvSpPr/>
          <p:nvPr/>
        </p:nvSpPr>
        <p:spPr bwMode="auto">
          <a:xfrm>
            <a:off x="6858000" y="2743200"/>
            <a:ext cx="2286000" cy="1371600"/>
          </a:xfrm>
          <a:prstGeom prst="bevel">
            <a:avLst/>
          </a:prstGeom>
          <a:solidFill>
            <a:srgbClr val="FFFF00">
              <a:alpha val="27000"/>
            </a:srgbClr>
          </a:solidFill>
          <a:ln w="9525" cap="flat" cmpd="sng" algn="ctr">
            <a:solidFill>
              <a:schemeClr val="tx1">
                <a:alpha val="3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pitchFamily="-11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114800" y="6096000"/>
            <a:ext cx="49435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…Where do </a:t>
            </a:r>
            <a:r>
              <a:rPr lang="en-US" sz="2000" dirty="0" err="1" smtClean="0">
                <a:solidFill>
                  <a:srgbClr val="0000FF"/>
                </a:solidFill>
                <a:latin typeface="Symbol" charset="2"/>
                <a:cs typeface="Symbol" charset="2"/>
              </a:rPr>
              <a:t>r</a:t>
            </a:r>
            <a:r>
              <a:rPr lang="en-US" sz="2000" dirty="0" smtClean="0">
                <a:solidFill>
                  <a:srgbClr val="0000FF"/>
                </a:solidFill>
                <a:latin typeface="Symbol" charset="2"/>
                <a:cs typeface="Symbol" charset="2"/>
              </a:rPr>
              <a:t>, </a:t>
            </a:r>
            <a:r>
              <a:rPr lang="en-US" sz="2000" b="1" dirty="0" err="1" smtClean="0">
                <a:solidFill>
                  <a:srgbClr val="0000FF"/>
                </a:solidFill>
              </a:rPr>
              <a:t>u</a:t>
            </a:r>
            <a:r>
              <a:rPr lang="en-US" sz="2000" b="1" dirty="0" smtClean="0">
                <a:solidFill>
                  <a:srgbClr val="0000FF"/>
                </a:solidFill>
              </a:rPr>
              <a:t>, </a:t>
            </a:r>
            <a:r>
              <a:rPr lang="en-US" sz="2000" b="1" dirty="0" err="1" smtClean="0">
                <a:solidFill>
                  <a:srgbClr val="0000FF"/>
                </a:solidFill>
              </a:rPr>
              <a:t>j</a:t>
            </a:r>
            <a:r>
              <a:rPr lang="en-US" sz="2000" b="1" dirty="0" smtClean="0">
                <a:solidFill>
                  <a:srgbClr val="0000FF"/>
                </a:solidFill>
              </a:rPr>
              <a:t>, </a:t>
            </a:r>
            <a:r>
              <a:rPr lang="en-US" sz="2000" dirty="0" err="1" smtClean="0">
                <a:solidFill>
                  <a:srgbClr val="0000FF"/>
                </a:solidFill>
                <a:latin typeface="Symbol" charset="2"/>
                <a:cs typeface="Symbol" charset="2"/>
              </a:rPr>
              <a:t>s</a:t>
            </a:r>
            <a:r>
              <a:rPr lang="en-US" sz="2000" dirty="0" smtClean="0">
                <a:solidFill>
                  <a:srgbClr val="0000FF"/>
                </a:solidFill>
                <a:latin typeface="Symbol" charset="2"/>
                <a:cs typeface="Symbol" charset="2"/>
              </a:rPr>
              <a:t>, </a:t>
            </a:r>
            <a:r>
              <a:rPr lang="en-US" sz="2000" dirty="0" smtClean="0">
                <a:solidFill>
                  <a:srgbClr val="0000FF"/>
                </a:solidFill>
                <a:latin typeface="+mn-lt"/>
                <a:cs typeface="Symbol" charset="2"/>
              </a:rPr>
              <a:t>T, </a:t>
            </a:r>
            <a:r>
              <a:rPr lang="en-US" sz="2000" dirty="0" err="1" smtClean="0">
                <a:solidFill>
                  <a:srgbClr val="0000FF"/>
                </a:solidFill>
                <a:latin typeface="Symbol" charset="2"/>
                <a:cs typeface="Symbol" charset="2"/>
              </a:rPr>
              <a:t>p</a:t>
            </a:r>
            <a:r>
              <a:rPr lang="en-US" sz="2000" dirty="0" smtClean="0">
                <a:solidFill>
                  <a:srgbClr val="0000FF"/>
                </a:solidFill>
                <a:latin typeface="Symbol" charset="2"/>
                <a:cs typeface="Symbol" charset="2"/>
              </a:rPr>
              <a:t>… </a:t>
            </a:r>
            <a:r>
              <a:rPr lang="en-US" sz="2000" dirty="0" smtClean="0">
                <a:solidFill>
                  <a:srgbClr val="0000FF"/>
                </a:solidFill>
                <a:latin typeface="+mn-lt"/>
                <a:cs typeface="Symbol" charset="2"/>
              </a:rPr>
              <a:t>come from?</a:t>
            </a:r>
            <a:endParaRPr lang="en-US" sz="20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plasma, Boltzmann transport: </a:t>
            </a:r>
            <a:r>
              <a:rPr lang="en-US" dirty="0" err="1" smtClean="0"/>
              <a:t>Braginskii</a:t>
            </a:r>
            <a:r>
              <a:rPr lang="en-US" dirty="0" smtClean="0"/>
              <a:t> 1965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F4882-39D3-FE4E-9A60-4165B44445AE}" type="slidenum">
              <a:rPr lang="en-US" smtClean="0"/>
              <a:pPr/>
              <a:t>4</a:t>
            </a:fld>
            <a:endParaRPr lang="en-US" sz="1200" dirty="0">
              <a:solidFill>
                <a:schemeClr val="tx1"/>
              </a:solidFill>
            </a:endParaRPr>
          </a:p>
        </p:txBody>
      </p:sp>
      <p:pic>
        <p:nvPicPr>
          <p:cNvPr id="6" name="Picture 5" descr="braginskie2.1-2,4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21087"/>
            <a:ext cx="7620000" cy="61369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1D760-82E1-4048-AB62-A5CB8DE601A4}" type="slidenum">
              <a:rPr lang="en-US" smtClean="0"/>
              <a:pPr/>
              <a:t>5</a:t>
            </a:fld>
            <a:endParaRPr lang="en-US" sz="12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56038"/>
            <a:ext cx="7696200" cy="65019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15200" y="5212140"/>
            <a:ext cx="186150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2"/>
                </a:solidFill>
              </a:rPr>
              <a:t>Plasma </a:t>
            </a:r>
            <a:r>
              <a:rPr lang="en-US" sz="2400" dirty="0" err="1" smtClean="0">
                <a:solidFill>
                  <a:schemeClr val="accent2"/>
                </a:solidFill>
                <a:latin typeface="Symbol" charset="2"/>
                <a:cs typeface="Symbol" charset="2"/>
              </a:rPr>
              <a:t>b</a:t>
            </a:r>
            <a:r>
              <a:rPr lang="en-US" sz="2400" dirty="0" smtClean="0">
                <a:solidFill>
                  <a:schemeClr val="accent2"/>
                </a:solidFill>
                <a:latin typeface="Symbol" charset="2"/>
                <a:cs typeface="Symbol" charset="2"/>
              </a:rPr>
              <a:t>,</a:t>
            </a:r>
          </a:p>
          <a:p>
            <a:endParaRPr lang="en-US" sz="2400" dirty="0" smtClean="0">
              <a:solidFill>
                <a:schemeClr val="accent2"/>
              </a:solidFill>
              <a:latin typeface="+mn-lt"/>
              <a:cs typeface="Symbol" charset="2"/>
            </a:endParaRPr>
          </a:p>
          <a:p>
            <a:r>
              <a:rPr lang="en-US" sz="2400" dirty="0" err="1" smtClean="0">
                <a:solidFill>
                  <a:schemeClr val="accent2"/>
                </a:solidFill>
                <a:latin typeface="+mn-lt"/>
                <a:cs typeface="Symbol" charset="2"/>
              </a:rPr>
              <a:t>equipartition</a:t>
            </a:r>
            <a:endParaRPr lang="en-US" sz="2400" dirty="0" smtClean="0">
              <a:solidFill>
                <a:schemeClr val="accent2"/>
              </a:solidFill>
              <a:latin typeface="+mn-lt"/>
              <a:cs typeface="Symbol" charset="2"/>
            </a:endParaRPr>
          </a:p>
          <a:p>
            <a:endParaRPr lang="en-US" sz="2400" dirty="0" smtClean="0">
              <a:solidFill>
                <a:schemeClr val="accent2"/>
              </a:solidFill>
              <a:latin typeface="Symbol" charset="2"/>
              <a:cs typeface="Symbol" charset="2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57200"/>
          </a:xfrm>
        </p:spPr>
        <p:txBody>
          <a:bodyPr/>
          <a:lstStyle/>
          <a:p>
            <a:r>
              <a:rPr lang="en-US" dirty="0" smtClean="0"/>
              <a:t>Bulk equation of motion (</a:t>
            </a:r>
            <a:r>
              <a:rPr lang="en-US" dirty="0" err="1" smtClean="0"/>
              <a:t>e+p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Currents (</a:t>
            </a:r>
            <a:r>
              <a:rPr lang="en-US" dirty="0" err="1" smtClean="0"/>
              <a:t>n</a:t>
            </a:r>
            <a:r>
              <a:rPr lang="en-US" baseline="-25000" dirty="0" err="1" smtClean="0"/>
              <a:t>p</a:t>
            </a:r>
            <a:r>
              <a:rPr lang="en-US" dirty="0" err="1" smtClean="0"/>
              <a:t>v</a:t>
            </a:r>
            <a:r>
              <a:rPr lang="en-US" baseline="-25000" dirty="0" err="1" smtClean="0"/>
              <a:t>p</a:t>
            </a:r>
            <a:r>
              <a:rPr lang="en-US" dirty="0" err="1" smtClean="0"/>
              <a:t>e-n</a:t>
            </a:r>
            <a:r>
              <a:rPr lang="en-US" baseline="-25000" dirty="0" err="1" smtClean="0"/>
              <a:t>e</a:t>
            </a:r>
            <a:r>
              <a:rPr lang="en-US" dirty="0" err="1" smtClean="0"/>
              <a:t>v</a:t>
            </a:r>
            <a:r>
              <a:rPr lang="en-US" baseline="-25000" dirty="0" smtClean="0"/>
              <a:t> </a:t>
            </a:r>
            <a:r>
              <a:rPr lang="en-US" dirty="0" err="1" smtClean="0"/>
              <a:t>e</a:t>
            </a:r>
            <a:r>
              <a:rPr lang="en-US" dirty="0" smtClean="0"/>
              <a:t>): Ohm’s law in </a:t>
            </a:r>
            <a:r>
              <a:rPr lang="en-US" dirty="0" err="1" smtClean="0"/>
              <a:t>collisional</a:t>
            </a:r>
            <a:r>
              <a:rPr lang="en-US" dirty="0" smtClean="0"/>
              <a:t> plasmas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F4882-39D3-FE4E-9A60-4165B44445AE}" type="slidenum">
              <a:rPr lang="en-US" smtClean="0"/>
              <a:pPr/>
              <a:t>6</a:t>
            </a:fld>
            <a:endParaRPr lang="en-US" sz="1200" dirty="0">
              <a:solidFill>
                <a:schemeClr val="tx1"/>
              </a:solidFill>
            </a:endParaRPr>
          </a:p>
        </p:txBody>
      </p:sp>
      <p:pic>
        <p:nvPicPr>
          <p:cNvPr id="5" name="Picture 4" descr="ohm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2057400"/>
            <a:ext cx="3606801" cy="59854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5800" y="5334000"/>
            <a:ext cx="1018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problem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1"/>
          <p:cNvSpPr>
            <a:spLocks noGrp="1" noChangeArrowheads="1"/>
          </p:cNvSpPr>
          <p:nvPr>
            <p:ph type="title"/>
          </p:nvPr>
        </p:nvSpPr>
        <p:spPr>
          <a:xfrm>
            <a:off x="875109" y="160735"/>
            <a:ext cx="7358063" cy="1017984"/>
          </a:xfrm>
        </p:spPr>
        <p:txBody>
          <a:bodyPr/>
          <a:lstStyle/>
          <a:p>
            <a:pPr eaLnBrk="1" hangingPunct="1"/>
            <a:r>
              <a:rPr lang="en-US" dirty="0" smtClean="0"/>
              <a:t>some plasmas</a:t>
            </a:r>
          </a:p>
        </p:txBody>
      </p:sp>
      <p:pic>
        <p:nvPicPr>
          <p:cNvPr id="149507" name="Picture 4" descr="388px-Lightning_over_Oradea_Romania_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63" y="1982391"/>
            <a:ext cx="3053953" cy="4718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9508" name="Picture 5" descr="592px-Plasma-lamp_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4" y="1607344"/>
            <a:ext cx="2829595" cy="2863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9509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95004" y="4554141"/>
            <a:ext cx="4288482" cy="2182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9510" name="Picture 12" descr="605px-Main_tycho_remnant_full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71812" y="1660922"/>
            <a:ext cx="2696766" cy="2669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Title 1"/>
          <p:cNvSpPr>
            <a:spLocks noGrp="1"/>
          </p:cNvSpPr>
          <p:nvPr>
            <p:ph type="title"/>
          </p:nvPr>
        </p:nvSpPr>
        <p:spPr>
          <a:xfrm>
            <a:off x="767953" y="0"/>
            <a:ext cx="7358063" cy="1017984"/>
          </a:xfrm>
        </p:spPr>
        <p:txBody>
          <a:bodyPr/>
          <a:lstStyle/>
          <a:p>
            <a:pPr eaLnBrk="1" hangingPunct="1"/>
            <a:r>
              <a:rPr lang="en-US" sz="3200" dirty="0" smtClean="0"/>
              <a:t>why is plasma so </a:t>
            </a:r>
            <a:r>
              <a:rPr lang="en-US" sz="3200" dirty="0" err="1" smtClean="0"/>
              <a:t>prevelant</a:t>
            </a:r>
            <a:r>
              <a:rPr lang="en-US" sz="3200" dirty="0" smtClean="0"/>
              <a:t>? </a:t>
            </a:r>
            <a:br>
              <a:rPr lang="en-US" sz="3200" dirty="0" smtClean="0"/>
            </a:br>
            <a:r>
              <a:rPr lang="en-US" sz="3200" dirty="0" smtClean="0"/>
              <a:t>Range of plasma characteristics</a:t>
            </a:r>
          </a:p>
        </p:txBody>
      </p:sp>
      <p:sp>
        <p:nvSpPr>
          <p:cNvPr id="160771" name="TextBox 6"/>
          <p:cNvSpPr txBox="1">
            <a:spLocks noChangeArrowheads="1"/>
          </p:cNvSpPr>
          <p:nvPr/>
        </p:nvSpPr>
        <p:spPr bwMode="auto">
          <a:xfrm>
            <a:off x="5505152" y="6268641"/>
            <a:ext cx="847983" cy="341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4291" tIns="32146" rIns="64291" bIns="32146">
            <a:prstTxWarp prst="textNoShape">
              <a:avLst/>
            </a:prstTxWarp>
            <a:spAutoFit/>
          </a:bodyPr>
          <a:lstStyle/>
          <a:p>
            <a:r>
              <a:rPr lang="en-US"/>
              <a:t>…wow</a:t>
            </a:r>
          </a:p>
        </p:txBody>
      </p:sp>
      <p:pic>
        <p:nvPicPr>
          <p:cNvPr id="160772" name="Picture 4" descr="Plasma_scaling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25" y="1143000"/>
            <a:ext cx="5715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Title 1"/>
          <p:cNvSpPr>
            <a:spLocks noGrp="1"/>
          </p:cNvSpPr>
          <p:nvPr>
            <p:ph type="title"/>
          </p:nvPr>
        </p:nvSpPr>
        <p:spPr>
          <a:xfrm>
            <a:off x="767953" y="0"/>
            <a:ext cx="7358063" cy="1017984"/>
          </a:xfrm>
        </p:spPr>
        <p:txBody>
          <a:bodyPr/>
          <a:lstStyle/>
          <a:p>
            <a:pPr eaLnBrk="1" hangingPunct="1"/>
            <a:r>
              <a:rPr lang="en-US" dirty="0" smtClean="0"/>
              <a:t>Allen 1973 compilation</a:t>
            </a:r>
          </a:p>
        </p:txBody>
      </p:sp>
      <p:pic>
        <p:nvPicPr>
          <p:cNvPr id="161796" name="Picture 8" descr="IMG_4447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4832" y="449978"/>
            <a:ext cx="9268832" cy="5950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Helvetica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Helvetica" pitchFamily="-112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34451</TotalTime>
  <Words>660</Words>
  <Application>Microsoft Macintosh PowerPoint</Application>
  <PresentationFormat>On-screen Show (4:3)</PresentationFormat>
  <Paragraphs>127</Paragraphs>
  <Slides>22</Slides>
  <Notes>5</Notes>
  <HiddenSlides>0</HiddenSlides>
  <MMClips>1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Blank</vt:lpstr>
      <vt:lpstr> Solar magnetic fields  2        </vt:lpstr>
      <vt:lpstr>What is a plasma?</vt:lpstr>
      <vt:lpstr>Slide 3</vt:lpstr>
      <vt:lpstr>Simple plasma, Boltzmann transport: Braginskii 1965</vt:lpstr>
      <vt:lpstr>Bulk equation of motion (e+p)</vt:lpstr>
      <vt:lpstr>Currents (npvpe-nev e): Ohm’s law in collisional plasmas</vt:lpstr>
      <vt:lpstr>some plasmas</vt:lpstr>
      <vt:lpstr>why is plasma so prevelant?  Range of plasma characteristics</vt:lpstr>
      <vt:lpstr>Allen 1973 compilation</vt:lpstr>
      <vt:lpstr>plasma characteristics</vt:lpstr>
      <vt:lpstr>plasmas vs gases</vt:lpstr>
      <vt:lpstr>The Sun as a laboratory for plasma physics in space and astrophysical regimes where Rm &gt;&gt;1, b &gt;&gt;1,  b &lt;&lt;1, b=ratio plasma/magnetic pressure</vt:lpstr>
      <vt:lpstr>Induction equation and  Large magnetic Reynolds number RM</vt:lpstr>
      <vt:lpstr>RM = ∞ dynamics:  Lagrangian model  (no diffusion)  C. de Forest L. Rachmeler </vt:lpstr>
      <vt:lpstr>Slide 15</vt:lpstr>
      <vt:lpstr>High and low b  in the photosphere,  quiet b &gt;1, sunspot b &lt;1,   b = plasma/magnetic pressure</vt:lpstr>
      <vt:lpstr>High and low b  regimes,  photosphere b &gt;1, corona  b &lt;&lt;1,  b = plasma/magnetic pressure</vt:lpstr>
      <vt:lpstr>signatures of solar magnetism  Slides from R. Casini   </vt:lpstr>
      <vt:lpstr>SPINOR- a real spectropolarimeter</vt:lpstr>
      <vt:lpstr>Slide 20</vt:lpstr>
      <vt:lpstr>Slide 21</vt:lpstr>
      <vt:lpstr>Slide 22</vt:lpstr>
    </vt:vector>
  </TitlesOfParts>
  <Manager/>
  <Company>NCAR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subject/>
  <dc:creator>Philip Judge</dc:creator>
  <cp:keywords/>
  <dc:description/>
  <cp:lastModifiedBy>Phillip Judge</cp:lastModifiedBy>
  <cp:revision>1530</cp:revision>
  <dcterms:created xsi:type="dcterms:W3CDTF">2013-11-11T15:26:37Z</dcterms:created>
  <dcterms:modified xsi:type="dcterms:W3CDTF">2013-11-11T18:12:05Z</dcterms:modified>
  <cp:category/>
</cp:coreProperties>
</file>