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36"/>
  </p:notesMasterIdLst>
  <p:handoutMasterIdLst>
    <p:handoutMasterId r:id="rId37"/>
  </p:handoutMasterIdLst>
  <p:sldIdLst>
    <p:sldId id="410" r:id="rId4"/>
    <p:sldId id="551" r:id="rId5"/>
    <p:sldId id="555" r:id="rId6"/>
    <p:sldId id="558" r:id="rId7"/>
    <p:sldId id="553" r:id="rId8"/>
    <p:sldId id="552" r:id="rId9"/>
    <p:sldId id="538" r:id="rId10"/>
    <p:sldId id="493" r:id="rId11"/>
    <p:sldId id="495" r:id="rId12"/>
    <p:sldId id="496" r:id="rId13"/>
    <p:sldId id="497" r:id="rId14"/>
    <p:sldId id="498" r:id="rId15"/>
    <p:sldId id="499" r:id="rId16"/>
    <p:sldId id="556" r:id="rId17"/>
    <p:sldId id="544" r:id="rId18"/>
    <p:sldId id="547" r:id="rId19"/>
    <p:sldId id="548" r:id="rId20"/>
    <p:sldId id="563" r:id="rId21"/>
    <p:sldId id="549" r:id="rId22"/>
    <p:sldId id="550" r:id="rId23"/>
    <p:sldId id="567" r:id="rId24"/>
    <p:sldId id="568" r:id="rId25"/>
    <p:sldId id="569" r:id="rId26"/>
    <p:sldId id="557" r:id="rId27"/>
    <p:sldId id="510" r:id="rId28"/>
    <p:sldId id="565" r:id="rId29"/>
    <p:sldId id="566" r:id="rId30"/>
    <p:sldId id="561" r:id="rId31"/>
    <p:sldId id="559" r:id="rId32"/>
    <p:sldId id="489" r:id="rId33"/>
    <p:sldId id="490" r:id="rId34"/>
    <p:sldId id="49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ichael Thompson" initials="MT" lastIdx="2" clrIdx="0"/>
  <p:cmAuthor id="1" name="Phillip Judge" initials="P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2F05"/>
    <a:srgbClr val="00750B"/>
    <a:srgbClr val="ED181E"/>
    <a:srgbClr val="CCCACC"/>
    <a:srgbClr val="7F007F"/>
    <a:srgbClr val="087F08"/>
    <a:srgbClr val="000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7143" autoAdjust="0"/>
    <p:restoredTop sz="91949" autoAdjust="0"/>
  </p:normalViewPr>
  <p:slideViewPr>
    <p:cSldViewPr>
      <p:cViewPr>
        <p:scale>
          <a:sx n="100" d="100"/>
          <a:sy n="100" d="100"/>
        </p:scale>
        <p:origin x="-1848" y="-67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2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10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dt="2013-10-15T16:09:03.459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409BE054-5437-F14D-AA60-F5D1A5048C8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9530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6B18B814-45F5-2B4E-94F0-AB57EAD582D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05AB2-9FDE-954B-A901-B7298EEB36F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901CBD-CFED-1247-8A3C-EBDCAEB12529}" type="slidenum">
              <a:rPr lang="de-DE"/>
              <a:pPr/>
              <a:t>20</a:t>
            </a:fld>
            <a:endParaRPr lang="de-DE"/>
          </a:p>
        </p:txBody>
      </p:sp>
      <p:sp>
        <p:nvSpPr>
          <p:cNvPr id="573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t>08/12/12</a:t>
            </a:r>
          </a:p>
        </p:txBody>
      </p:sp>
      <p:sp>
        <p:nvSpPr>
          <p:cNvPr id="107523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22FE191-CDF0-484A-BBB5-9F3FDC9FA60B}" type="slidenum"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pPr/>
              <a:t>21</a:t>
            </a:fld>
            <a:endParaRPr lang="en-US">
              <a:latin typeface="Times New Roman" pitchFamily="8" charset="0"/>
              <a:ea typeface="Arial Unicode MS" pitchFamily="8" charset="0"/>
              <a:cs typeface="Arial Unicode MS" pitchFamily="8" charset="0"/>
            </a:endParaRPr>
          </a:p>
        </p:txBody>
      </p:sp>
      <p:sp>
        <p:nvSpPr>
          <p:cNvPr id="10752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t>08/12/12</a:t>
            </a:r>
          </a:p>
        </p:txBody>
      </p:sp>
      <p:sp>
        <p:nvSpPr>
          <p:cNvPr id="10752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4DA6D73-6573-E145-90F8-33030D0244C8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07526" name="Text Box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7527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107528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6115446-0F39-2D40-AB91-99E6817AA315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t>08/12/12</a:t>
            </a:r>
          </a:p>
        </p:txBody>
      </p:sp>
      <p:sp>
        <p:nvSpPr>
          <p:cNvPr id="109571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72B2B71-B630-6548-A2A4-C0D1ABC796A7}" type="slidenum"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pPr/>
              <a:t>22</a:t>
            </a:fld>
            <a:endParaRPr lang="en-US">
              <a:latin typeface="Times New Roman" pitchFamily="8" charset="0"/>
              <a:ea typeface="Arial Unicode MS" pitchFamily="8" charset="0"/>
              <a:cs typeface="Arial Unicode MS" pitchFamily="8" charset="0"/>
            </a:endParaRPr>
          </a:p>
        </p:txBody>
      </p:sp>
      <p:sp>
        <p:nvSpPr>
          <p:cNvPr id="109572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t>08/12/12</a:t>
            </a:r>
          </a:p>
        </p:txBody>
      </p:sp>
      <p:sp>
        <p:nvSpPr>
          <p:cNvPr id="109573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1D5624C-2681-FB46-8BA0-E64977E27EDB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09574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4C3522A-1DA4-BC4A-A17A-D2370FFB535F}" type="slidenum">
              <a:rPr lang="it-IT" sz="1200">
                <a:solidFill>
                  <a:srgbClr val="000000"/>
                </a:solidFill>
                <a:latin typeface="Arial" pitchFamily="8" charset="0"/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it-IT" sz="1200">
              <a:solidFill>
                <a:srgbClr val="000000"/>
              </a:solidFill>
              <a:latin typeface="Arial" pitchFamily="8" charset="0"/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09575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9576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t>08/12/12</a:t>
            </a:r>
          </a:p>
        </p:txBody>
      </p:sp>
      <p:sp>
        <p:nvSpPr>
          <p:cNvPr id="111619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AEFF51D-C05C-114D-8D43-8608889405F3}" type="slidenum"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pPr/>
              <a:t>23</a:t>
            </a:fld>
            <a:endParaRPr lang="en-US">
              <a:latin typeface="Times New Roman" pitchFamily="8" charset="0"/>
              <a:ea typeface="Arial Unicode MS" pitchFamily="8" charset="0"/>
              <a:cs typeface="Arial Unicode MS" pitchFamily="8" charset="0"/>
            </a:endParaRPr>
          </a:p>
        </p:txBody>
      </p:sp>
      <p:sp>
        <p:nvSpPr>
          <p:cNvPr id="11162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t>08/12/12</a:t>
            </a:r>
          </a:p>
        </p:txBody>
      </p:sp>
      <p:sp>
        <p:nvSpPr>
          <p:cNvPr id="11162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5110886-2538-184B-B3E5-E5F8DC9BE88F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11622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AB88715-8B30-EE47-B69A-EE3F90B530FD}" type="slidenum">
              <a:rPr lang="it-IT" sz="1200">
                <a:solidFill>
                  <a:srgbClr val="000000"/>
                </a:solidFill>
                <a:latin typeface="Arial" pitchFamily="8" charset="0"/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it-IT" sz="1200">
              <a:solidFill>
                <a:srgbClr val="000000"/>
              </a:solidFill>
              <a:latin typeface="Arial" pitchFamily="8" charset="0"/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11623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1624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t>08/12/12</a:t>
            </a:r>
          </a:p>
        </p:txBody>
      </p:sp>
      <p:sp>
        <p:nvSpPr>
          <p:cNvPr id="99331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8B4882-5AE0-DD41-8809-290A06BDC7C3}" type="slidenum"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pPr/>
              <a:t>30</a:t>
            </a:fld>
            <a:endParaRPr lang="en-US">
              <a:latin typeface="Times New Roman" pitchFamily="8" charset="0"/>
              <a:ea typeface="Arial Unicode MS" pitchFamily="8" charset="0"/>
              <a:cs typeface="Arial Unicode MS" pitchFamily="8" charset="0"/>
            </a:endParaRPr>
          </a:p>
        </p:txBody>
      </p:sp>
      <p:sp>
        <p:nvSpPr>
          <p:cNvPr id="99332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t>08/12/12</a:t>
            </a:r>
          </a:p>
        </p:txBody>
      </p:sp>
      <p:sp>
        <p:nvSpPr>
          <p:cNvPr id="99333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39AC7E8-A772-E744-88C4-177A191DD879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99334" name="Text Box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5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t>08/12/12</a:t>
            </a:r>
          </a:p>
        </p:txBody>
      </p:sp>
      <p:sp>
        <p:nvSpPr>
          <p:cNvPr id="10342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93FBFDC-595A-BA4D-A379-514EA1F40FBF}" type="slidenum">
              <a:rPr lang="en-US">
                <a:latin typeface="Times New Roman" pitchFamily="8" charset="0"/>
                <a:ea typeface="Arial Unicode MS" pitchFamily="8" charset="0"/>
                <a:cs typeface="Arial Unicode MS" pitchFamily="8" charset="0"/>
              </a:rPr>
              <a:pPr/>
              <a:t>31</a:t>
            </a:fld>
            <a:endParaRPr lang="en-US">
              <a:latin typeface="Times New Roman" pitchFamily="8" charset="0"/>
              <a:ea typeface="Arial Unicode MS" pitchFamily="8" charset="0"/>
              <a:cs typeface="Arial Unicode MS" pitchFamily="8" charset="0"/>
            </a:endParaRPr>
          </a:p>
        </p:txBody>
      </p:sp>
      <p:sp>
        <p:nvSpPr>
          <p:cNvPr id="10342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t>08/12/12</a:t>
            </a:r>
          </a:p>
        </p:txBody>
      </p:sp>
      <p:sp>
        <p:nvSpPr>
          <p:cNvPr id="10342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B5669EE-1F21-A14B-A89B-8E1321ECD23C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  <p:sp>
        <p:nvSpPr>
          <p:cNvPr id="103430" name="Text Box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31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103432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953C667-6E7C-D24C-8D98-E8207756181D}" type="slidenum">
              <a:rPr lang="en-US" sz="1200">
                <a:solidFill>
                  <a:srgbClr val="000000"/>
                </a:solidFill>
                <a:ea typeface="ヒラギノ明朝 ProN W3" pitchFamily="8" charset="-128"/>
                <a:cs typeface="ヒラギノ明朝 ProN W3" pitchFamily="8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ヒラギノ明朝 ProN W3" pitchFamily="8" charset="-128"/>
              <a:cs typeface="ヒラギノ明朝 ProN W3" pitchFamily="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22" charset="0"/>
                <a:ea typeface="Arial Unicode MS" pitchFamily="22" charset="0"/>
                <a:cs typeface="Arial Unicode MS" pitchFamily="22" charset="0"/>
              </a:rPr>
              <a:t>08/12/12</a:t>
            </a:r>
          </a:p>
        </p:txBody>
      </p:sp>
      <p:sp>
        <p:nvSpPr>
          <p:cNvPr id="148483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4A0C7E-288C-F24A-A1AC-7121144DB23D}" type="slidenum">
              <a:rPr lang="en-US">
                <a:latin typeface="Times New Roman" pitchFamily="22" charset="0"/>
                <a:ea typeface="Arial Unicode MS" pitchFamily="22" charset="0"/>
                <a:cs typeface="Arial Unicode MS" pitchFamily="22" charset="0"/>
              </a:rPr>
              <a:pPr/>
              <a:t>32</a:t>
            </a:fld>
            <a:endParaRPr lang="en-US">
              <a:latin typeface="Times New Roman" pitchFamily="22" charset="0"/>
              <a:ea typeface="Arial Unicode MS" pitchFamily="22" charset="0"/>
              <a:cs typeface="Arial Unicode MS" pitchFamily="22" charset="0"/>
            </a:endParaRPr>
          </a:p>
        </p:txBody>
      </p:sp>
      <p:sp>
        <p:nvSpPr>
          <p:cNvPr id="14848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ea typeface="ヒラギノ明朝 ProN W3" pitchFamily="22" charset="-128"/>
                <a:cs typeface="ヒラギノ明朝 ProN W3" pitchFamily="22" charset="-128"/>
              </a:rPr>
              <a:t>08/12/12</a:t>
            </a:r>
          </a:p>
        </p:txBody>
      </p:sp>
      <p:sp>
        <p:nvSpPr>
          <p:cNvPr id="14848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DB22DC4-FDB6-D549-B065-510649FB297E}" type="slidenum">
              <a:rPr lang="en-US" sz="1200">
                <a:solidFill>
                  <a:srgbClr val="000000"/>
                </a:solidFill>
                <a:ea typeface="ヒラギノ明朝 ProN W3" pitchFamily="22" charset="-128"/>
                <a:cs typeface="ヒラギノ明朝 ProN W3" pitchFamily="22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ヒラギノ明朝 ProN W3" pitchFamily="22" charset="-128"/>
              <a:cs typeface="ヒラギノ明朝 ProN W3" pitchFamily="22" charset="-128"/>
            </a:endParaRPr>
          </a:p>
        </p:txBody>
      </p:sp>
      <p:sp>
        <p:nvSpPr>
          <p:cNvPr id="148486" name="Text Box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8487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22" charset="0"/>
              <a:ea typeface="ＭＳ Ｐゴシック" pitchFamily="22" charset="-128"/>
              <a:cs typeface="ＭＳ Ｐゴシック" pitchFamily="22" charset="-128"/>
            </a:endParaRPr>
          </a:p>
        </p:txBody>
      </p:sp>
      <p:sp>
        <p:nvSpPr>
          <p:cNvPr id="148488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B48C769-FBD3-534F-AEC6-A1889D2F2C8A}" type="slidenum">
              <a:rPr lang="en-US" sz="1200">
                <a:solidFill>
                  <a:srgbClr val="000000"/>
                </a:solidFill>
                <a:ea typeface="ヒラギノ明朝 ProN W3" pitchFamily="22" charset="-128"/>
                <a:cs typeface="ヒラギノ明朝 ProN W3" pitchFamily="22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ヒラギノ明朝 ProN W3" pitchFamily="22" charset="-128"/>
              <a:cs typeface="ヒラギノ明朝 ProN W3" pitchFamily="2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ED278-5C70-2A40-BA3F-D2363224615A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92029-3135-424C-9034-7EE0DB6C0A81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739E1-6C1C-C742-92D6-CEA2DD74C994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IAU symp 2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F4882-39D3-FE4E-9A60-4165B44445AE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70813" cy="191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4EB2A-777D-B946-9521-4ACA9D2E3A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1D760-82E1-4048-AB62-A5CB8DE601A4}" type="slidenum">
              <a:rPr lang="en-US"/>
              <a:pPr/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4E1C2-CC75-214A-AD15-C89BD67094DA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B2D08-5AD1-6243-8C22-8396558CC647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2C814-0D43-BB40-A9BE-39F90D5532CB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1D760-82E1-4048-AB62-A5CB8DE601A4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6BB7D-780F-D848-A248-EB90C1E2CC86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2E2F7-DBE4-634E-8FB8-CFED7CF1BA32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96786-2894-5F49-9322-DE8D33D5D24B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3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foote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262688"/>
            <a:ext cx="91408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80"/>
                </a:solidFill>
              </a:defRPr>
            </a:lvl1pPr>
          </a:lstStyle>
          <a:p>
            <a:endParaRPr lang="en-US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010400" y="6611938"/>
            <a:ext cx="1752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aseline="0" dirty="0" smtClean="0">
                <a:latin typeface="Arial" charset="0"/>
              </a:rPr>
              <a:t>IAC Winter School 2013</a:t>
            </a:r>
            <a:endParaRPr lang="en-US" sz="1000" dirty="0">
              <a:latin typeface="Arial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962400" y="6611938"/>
            <a:ext cx="20574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latin typeface="+mn-lt"/>
                <a:cs typeface="+mn-cs"/>
              </a:rPr>
              <a:t>Solar</a:t>
            </a:r>
            <a:r>
              <a:rPr lang="en-US" sz="1000" baseline="0" dirty="0" smtClean="0">
                <a:latin typeface="+mn-lt"/>
                <a:cs typeface="+mn-cs"/>
              </a:rPr>
              <a:t> magnetic fields 2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447800" y="6611938"/>
            <a:ext cx="19812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 smtClean="0">
                <a:latin typeface="+mn-lt"/>
                <a:cs typeface="+mn-cs"/>
              </a:rPr>
              <a:t>Philip</a:t>
            </a:r>
            <a:r>
              <a:rPr lang="en-US" sz="1000" baseline="0" dirty="0" smtClean="0">
                <a:latin typeface="+mn-lt"/>
                <a:cs typeface="+mn-cs"/>
              </a:rPr>
              <a:t> Judge</a:t>
            </a:r>
            <a:endParaRPr lang="en-US" sz="1000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CC9FB-E23E-A540-A349-2C1B1AFAD1ED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6A07F-43C3-9B46-8C5E-FE63C5516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foot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262688"/>
            <a:ext cx="91408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80"/>
                </a:solidFill>
              </a:defRPr>
            </a:lvl1pPr>
          </a:lstStyle>
          <a:p>
            <a:endParaRPr lang="en-US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010400" y="6611938"/>
            <a:ext cx="1752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IAC Winter School 2013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962400" y="6611938"/>
            <a:ext cx="2057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latin typeface="Helvetica"/>
              </a:rPr>
              <a:t>Solar magnetic fields 1</a:t>
            </a:r>
            <a:endParaRPr lang="en-US" sz="1000" dirty="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447800" y="6611938"/>
            <a:ext cx="19812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latin typeface="Helvetica"/>
              </a:rPr>
              <a:t>Philip Judge</a:t>
            </a:r>
            <a:endParaRPr lang="en-US" sz="1000" dirty="0">
              <a:solidFill>
                <a:srgbClr val="000000"/>
              </a:solidFill>
              <a:latin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judge/Projects/Japan2012/resources/lucia/seeinga_000.mp4" TargetMode="External"/><Relationship Id="rId4" Type="http://schemas.openxmlformats.org/officeDocument/2006/relationships/slideLayout" Target="../slideLayouts/slideLayout24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ideo" Target="file://localhost/Users/judge/Projects/Japan2012/resources/lucia/seeingc_000.mp4" TargetMode="External"/><Relationship Id="rId2" Type="http://schemas.openxmlformats.org/officeDocument/2006/relationships/video" Target="file://localhost/Users/judge/Projects/Japan2012/resources/lucia/seeingb_000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9144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/>
              <a:t> Solar magnetic fields </a:t>
            </a:r>
            <a:br>
              <a:rPr lang="en-US" sz="3600" dirty="0" smtClean="0"/>
            </a:br>
            <a:r>
              <a:rPr lang="en-US" dirty="0" smtClean="0"/>
              <a:t>3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0085-1E3D-1C49-AAD5-E9DFB0308282}" type="slidenum">
              <a:rPr lang="en-US"/>
              <a:pPr/>
              <a:t>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43000" y="2163886"/>
            <a:ext cx="69342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Philip Judge, </a:t>
            </a:r>
            <a:r>
              <a:rPr lang="en-US" b="1" dirty="0" smtClean="0"/>
              <a:t> </a:t>
            </a:r>
            <a:r>
              <a:rPr lang="en-US" dirty="0" smtClean="0"/>
              <a:t>High Altitude Observatory, NCAR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n-US" dirty="0" smtClean="0"/>
          </a:p>
        </p:txBody>
      </p:sp>
      <p:pic>
        <p:nvPicPr>
          <p:cNvPr id="9" name="Picture 5" descr="HaoBanner2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175"/>
            <a:ext cx="9140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NCAR_NSF.jpg"/>
          <p:cNvPicPr>
            <a:picLocks noChangeAspect="1"/>
          </p:cNvPicPr>
          <p:nvPr/>
        </p:nvPicPr>
        <p:blipFill>
          <a:blip r:embed="rId4"/>
          <a:srcRect t="51224" b="33615"/>
          <a:stretch>
            <a:fillRect/>
          </a:stretch>
        </p:blipFill>
        <p:spPr bwMode="auto">
          <a:xfrm>
            <a:off x="0" y="5867400"/>
            <a:ext cx="9144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0" y="3048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What is it we really want to know? [Different from stellar case]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How do we measure what we want to know?    …solar </a:t>
            </a:r>
            <a:r>
              <a:rPr lang="en-US" sz="2400" dirty="0" err="1" smtClean="0"/>
              <a:t>spectropolarimetry</a:t>
            </a:r>
            <a:r>
              <a:rPr lang="en-US" sz="2400" dirty="0" smtClean="0"/>
              <a:t>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modulation in </a:t>
            </a:r>
            <a:r>
              <a:rPr lang="en-US" dirty="0" smtClean="0">
                <a:solidFill>
                  <a:srgbClr val="FF0000"/>
                </a:solidFill>
              </a:rPr>
              <a:t>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3124200"/>
            <a:ext cx="71644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consequential…. unlike in stars, because of 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solar evolution (</a:t>
            </a:r>
            <a:r>
              <a:rPr lang="en-US" sz="2400" dirty="0" err="1" smtClean="0"/>
              <a:t>t</a:t>
            </a:r>
            <a:r>
              <a:rPr lang="en-US" sz="2400" dirty="0" smtClean="0"/>
              <a:t> ~ </a:t>
            </a:r>
            <a:r>
              <a:rPr lang="en-US" sz="2400" dirty="0" err="1" smtClean="0"/>
              <a:t>v</a:t>
            </a:r>
            <a:r>
              <a:rPr lang="en-US" sz="2400" dirty="0" smtClean="0"/>
              <a:t> / </a:t>
            </a:r>
            <a:r>
              <a:rPr lang="en-US" sz="2400" dirty="0" err="1" smtClean="0"/>
              <a:t>l</a:t>
            </a:r>
            <a:r>
              <a:rPr lang="en-US" sz="2400" dirty="0" smtClean="0"/>
              <a:t>), </a:t>
            </a:r>
            <a:r>
              <a:rPr lang="en-US" sz="2400" dirty="0" err="1" smtClean="0"/>
              <a:t>l</a:t>
            </a:r>
            <a:r>
              <a:rPr lang="en-US" sz="2400" dirty="0" smtClean="0"/>
              <a:t> ~ 100 km, </a:t>
            </a:r>
            <a:r>
              <a:rPr lang="en-US" sz="2400" dirty="0" err="1" smtClean="0"/>
              <a:t>v</a:t>
            </a:r>
            <a:r>
              <a:rPr lang="en-US" sz="2400" dirty="0" smtClean="0"/>
              <a:t>  ~ 0.3 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s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atmospheric seeing</a:t>
            </a:r>
          </a:p>
          <a:p>
            <a:endParaRPr lang="en-US" sz="2400" dirty="0" smtClean="0"/>
          </a:p>
          <a:p>
            <a:r>
              <a:rPr lang="en-US" sz="2400" dirty="0" smtClean="0"/>
              <a:t>let’s look at a rotating </a:t>
            </a:r>
            <a:r>
              <a:rPr lang="en-US" sz="2400" dirty="0" err="1" smtClean="0"/>
              <a:t>waveplate</a:t>
            </a:r>
            <a:r>
              <a:rPr lang="en-US" sz="2400" dirty="0" smtClean="0"/>
              <a:t>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15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rotato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8686800" cy="6201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16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beamsplitte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775"/>
            <a:ext cx="9144000" cy="46196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as well as temporal modulation</a:t>
            </a:r>
            <a:br>
              <a:rPr lang="en-US" dirty="0" smtClean="0"/>
            </a:br>
            <a:r>
              <a:rPr lang="en-US" dirty="0" smtClean="0"/>
              <a:t>removal of I-&gt; QUV crosstalk with 2 beams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6096000"/>
            <a:ext cx="656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absence of seeing/jitter, a single beam suffices (Solar B SP)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polarimeters_rev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1695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002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D(t</a:t>
            </a:r>
            <a:r>
              <a:rPr lang="en-US" sz="3200" b="1" dirty="0" smtClean="0"/>
              <a:t>) =  </a:t>
            </a:r>
            <a:r>
              <a:rPr lang="en-US" sz="3200" b="1" dirty="0" err="1" smtClean="0">
                <a:solidFill>
                  <a:srgbClr val="FF0000"/>
                </a:solidFill>
              </a:rPr>
              <a:t>Σ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r>
              <a:rPr lang="en-US" sz="3200" b="1" dirty="0" smtClean="0"/>
              <a:t>M</a:t>
            </a:r>
            <a:r>
              <a:rPr lang="en-US" sz="3200" b="1" baseline="-25000" dirty="0" smtClean="0"/>
              <a:t>3       </a:t>
            </a:r>
            <a:r>
              <a:rPr lang="en-US" sz="3200" b="1" dirty="0" smtClean="0"/>
              <a:t>M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(t)     (M</a:t>
            </a:r>
            <a:r>
              <a:rPr lang="en-US" sz="3200" b="1" baseline="-25000" dirty="0" smtClean="0"/>
              <a:t>C</a:t>
            </a:r>
            <a:r>
              <a:rPr lang="en-US" sz="3200" b="1" dirty="0" smtClean="0"/>
              <a:t>)       X</a:t>
            </a:r>
            <a:r>
              <a:rPr lang="en-US" sz="3200" b="1" baseline="-25000" dirty="0" smtClean="0"/>
              <a:t>T                     </a:t>
            </a:r>
            <a:r>
              <a:rPr lang="en-US" sz="3200" b="1" dirty="0" smtClean="0"/>
              <a:t>S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        =   </a:t>
            </a:r>
            <a:r>
              <a:rPr lang="en-US" sz="3200" b="1" dirty="0" smtClean="0">
                <a:solidFill>
                  <a:srgbClr val="FF0000"/>
                </a:solidFill>
              </a:rPr>
              <a:t>M </a:t>
            </a:r>
            <a:r>
              <a:rPr lang="en-US" sz="3200" b="1" dirty="0" smtClean="0"/>
              <a:t>S</a:t>
            </a:r>
          </a:p>
          <a:p>
            <a:r>
              <a:rPr lang="en-US" sz="3200" dirty="0" smtClean="0"/>
              <a:t>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S = </a:t>
            </a:r>
            <a:r>
              <a:rPr lang="en-US" sz="3200" b="1" dirty="0" smtClean="0">
                <a:solidFill>
                  <a:srgbClr val="FF0000"/>
                </a:solidFill>
              </a:rPr>
              <a:t>M</a:t>
            </a:r>
            <a:r>
              <a:rPr lang="en-US" sz="3200" b="1" baseline="30000" dirty="0" smtClean="0"/>
              <a:t>-1</a:t>
            </a:r>
            <a:r>
              <a:rPr lang="en-US" sz="3200" b="1" dirty="0" smtClean="0"/>
              <a:t> D   ideal </a:t>
            </a:r>
            <a:r>
              <a:rPr lang="en-US" sz="3200" dirty="0" smtClean="0"/>
              <a:t>solution for Stokes vector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3962400"/>
            <a:ext cx="21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Diagonality</a:t>
            </a:r>
            <a:r>
              <a:rPr lang="en-US" dirty="0" smtClean="0"/>
              <a:t> matters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V="1">
            <a:off x="5867400" y="2895600"/>
            <a:ext cx="1524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133600" y="5334000"/>
            <a:ext cx="69087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In reality we have noise and crosstalk 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S = (</a:t>
            </a:r>
            <a:r>
              <a:rPr lang="en-US" sz="2400" b="1" dirty="0" smtClean="0">
                <a:solidFill>
                  <a:srgbClr val="FF0000"/>
                </a:solidFill>
              </a:rPr>
              <a:t>M+Δ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  <a:r>
              <a:rPr lang="en-US" sz="2400" b="1" baseline="30000" dirty="0" smtClean="0">
                <a:solidFill>
                  <a:schemeClr val="accent2"/>
                </a:solidFill>
              </a:rPr>
              <a:t>-1</a:t>
            </a:r>
            <a:r>
              <a:rPr lang="en-US" sz="2400" b="1" dirty="0" smtClean="0">
                <a:solidFill>
                  <a:schemeClr val="accent2"/>
                </a:solidFill>
              </a:rPr>
              <a:t> (D+δ),     only statistical properties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                                   of </a:t>
            </a:r>
            <a:r>
              <a:rPr lang="en-US" sz="2400" b="1" dirty="0" err="1" smtClean="0">
                <a:solidFill>
                  <a:schemeClr val="accent2"/>
                </a:solidFill>
              </a:rPr>
              <a:t>Δ,δ</a:t>
            </a:r>
            <a:r>
              <a:rPr lang="en-US" sz="2400" b="1" dirty="0" smtClean="0">
                <a:solidFill>
                  <a:schemeClr val="accent2"/>
                </a:solidFill>
              </a:rPr>
              <a:t>  are knowable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                                   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2678668"/>
            <a:ext cx="34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Non-Mueller 4xn matrices, n≥4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rot="10800000">
            <a:off x="2057400" y="2209800"/>
            <a:ext cx="1066800" cy="653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11" idx="1"/>
          </p:cNvCxnSpPr>
          <p:nvPr/>
        </p:nvCxnSpPr>
        <p:spPr bwMode="auto">
          <a:xfrm rot="10800000" flipV="1">
            <a:off x="2362200" y="2863334"/>
            <a:ext cx="762000" cy="3370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219200" y="1371600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splitter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SPINOR </a:t>
            </a:r>
            <a:r>
              <a:rPr lang="en-US" dirty="0" err="1" smtClean="0"/>
              <a:t>spectropolarimeter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IMG_0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8467"/>
            <a:ext cx="3613150" cy="4817533"/>
          </a:xfrm>
          <a:prstGeom prst="rect">
            <a:avLst/>
          </a:prstGeom>
        </p:spPr>
      </p:pic>
      <p:pic>
        <p:nvPicPr>
          <p:cNvPr id="5" name="Picture 4" descr="IMG_03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2266950"/>
            <a:ext cx="5613400" cy="421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example_modula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94254"/>
            <a:ext cx="7627938" cy="57589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SOLIS VSM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1E1-52D4-6844-861E-C18F40D18C0C}" type="slidenum">
              <a:rPr lang="en-US"/>
              <a:pPr/>
              <a:t>2</a:t>
            </a:fld>
            <a:endParaRPr lang="en-US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19200"/>
          </a:xfrm>
          <a:ln/>
        </p:spPr>
        <p:txBody>
          <a:bodyPr rIns="81277"/>
          <a:lstStyle/>
          <a:p>
            <a:r>
              <a:rPr lang="en-US" dirty="0" smtClean="0"/>
              <a:t>Examples of what we </a:t>
            </a:r>
            <a:r>
              <a:rPr lang="en-US" dirty="0">
                <a:solidFill>
                  <a:srgbClr val="FF0000"/>
                </a:solidFill>
              </a:rPr>
              <a:t>really </a:t>
            </a:r>
            <a:r>
              <a:rPr lang="en-US" dirty="0" smtClean="0"/>
              <a:t>need/want </a:t>
            </a:r>
            <a:r>
              <a:rPr lang="en-US" dirty="0"/>
              <a:t>to know?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313039" cy="3946922"/>
          </a:xfrm>
          <a:ln/>
        </p:spPr>
        <p:txBody>
          <a:bodyPr rIns="116994"/>
          <a:lstStyle/>
          <a:p>
            <a:pPr marL="782436" lvl="1">
              <a:buNone/>
            </a:pPr>
            <a:endParaRPr lang="en-US" i="1" dirty="0" smtClean="0"/>
          </a:p>
          <a:p>
            <a:pPr marL="382386"/>
            <a:r>
              <a:rPr lang="en-US" i="1" dirty="0" smtClean="0"/>
              <a:t>Which processes control:</a:t>
            </a:r>
          </a:p>
          <a:p>
            <a:pPr marL="782436" lvl="1"/>
            <a:r>
              <a:rPr lang="en-US" i="1" dirty="0" smtClean="0"/>
              <a:t>surface field evolution and </a:t>
            </a:r>
          </a:p>
          <a:p>
            <a:pPr marL="782436" lvl="1"/>
            <a:r>
              <a:rPr lang="en-US" i="1" dirty="0" smtClean="0"/>
              <a:t>the </a:t>
            </a:r>
            <a:r>
              <a:rPr lang="en-US" i="1" dirty="0"/>
              <a:t>magnetic solar cycle</a:t>
            </a: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3962400" y="2819400"/>
            <a:ext cx="4911328" cy="27682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5717" tIns="35717" rIns="76356" bIns="35717">
            <a:prstTxWarp prst="textNoShape">
              <a:avLst/>
            </a:prstTxWarp>
          </a:bodyPr>
          <a:lstStyle/>
          <a:p>
            <a:pPr>
              <a:spcBef>
                <a:spcPts val="536"/>
              </a:spcBef>
            </a:pPr>
            <a:endParaRPr lang="en-US" i="1" dirty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>
              <a:spcBef>
                <a:spcPts val="536"/>
              </a:spcBef>
            </a:pPr>
            <a:r>
              <a:rPr lang="en-US" b="1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B at the surface, </a:t>
            </a:r>
            <a:r>
              <a:rPr lang="en-US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constraints on magnetic flux and </a:t>
            </a:r>
            <a:r>
              <a:rPr lang="en-US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helicity</a:t>
            </a:r>
            <a:r>
              <a:rPr lang="en-US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∫</a:t>
            </a:r>
            <a:r>
              <a:rPr lang="en-US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A.B</a:t>
            </a:r>
            <a:r>
              <a:rPr lang="en-US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dV</a:t>
            </a:r>
            <a:r>
              <a:rPr lang="en-US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over a solar cycle</a:t>
            </a:r>
          </a:p>
          <a:p>
            <a:pPr>
              <a:spcBef>
                <a:spcPts val="536"/>
              </a:spcBef>
            </a:pPr>
            <a:endParaRPr lang="en-US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>
              <a:spcBef>
                <a:spcPts val="536"/>
              </a:spcBef>
            </a:pPr>
            <a:endParaRPr lang="en-US" b="1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3962400" y="4038600"/>
            <a:ext cx="4911328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5717" tIns="35717" rIns="76356" bIns="35717">
            <a:prstTxWarp prst="textNoShape">
              <a:avLst/>
            </a:prstTxWarp>
          </a:bodyPr>
          <a:lstStyle/>
          <a:p>
            <a:pPr>
              <a:spcBef>
                <a:spcPts val="536"/>
              </a:spcBef>
            </a:pPr>
            <a:r>
              <a:rPr lang="en-US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…requires </a:t>
            </a: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measurements of</a:t>
            </a:r>
            <a:r>
              <a:rPr lang="en-US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r</a:t>
            </a:r>
            <a:r>
              <a:rPr lang="en-US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,t</a:t>
            </a: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) on longer length and time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  <p:bldP spid="1229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848600" cy="8651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smtClean="0">
                <a:latin typeface="Calibri"/>
                <a:cs typeface="Calibri"/>
              </a:rPr>
              <a:t>Effects of </a:t>
            </a:r>
            <a:r>
              <a:rPr lang="en-US" sz="3600" smtClean="0">
                <a:latin typeface="Calibri"/>
                <a:cs typeface="Calibri"/>
              </a:rPr>
              <a:t>seeing-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6323" name="AutoShape 2"/>
          <p:cNvSpPr>
            <a:spLocks noChangeArrowheads="1"/>
          </p:cNvSpPr>
          <p:nvPr/>
        </p:nvSpPr>
        <p:spPr bwMode="auto">
          <a:xfrm>
            <a:off x="612775" y="333375"/>
            <a:ext cx="7920038" cy="8636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/>
          <a:srcRect r="16144"/>
          <a:stretch>
            <a:fillRect/>
          </a:stretch>
        </p:blipFill>
        <p:spPr bwMode="auto">
          <a:xfrm>
            <a:off x="0" y="6262688"/>
            <a:ext cx="7667625" cy="59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28" name="Text Box 3"/>
          <p:cNvSpPr txBox="1">
            <a:spLocks noChangeArrowheads="1"/>
          </p:cNvSpPr>
          <p:nvPr/>
        </p:nvSpPr>
        <p:spPr bwMode="auto">
          <a:xfrm>
            <a:off x="6248400" y="6096000"/>
            <a:ext cx="3328988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good seeing, destretched</a:t>
            </a:r>
          </a:p>
        </p:txBody>
      </p:sp>
      <p:sp>
        <p:nvSpPr>
          <p:cNvPr id="56329" name="Text Box 3"/>
          <p:cNvSpPr txBox="1">
            <a:spLocks noChangeArrowheads="1"/>
          </p:cNvSpPr>
          <p:nvPr/>
        </p:nvSpPr>
        <p:spPr bwMode="auto">
          <a:xfrm>
            <a:off x="3757613" y="6096000"/>
            <a:ext cx="3328987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good seeing</a:t>
            </a:r>
          </a:p>
        </p:txBody>
      </p:sp>
      <p:sp>
        <p:nvSpPr>
          <p:cNvPr id="56330" name="Text Box 3"/>
          <p:cNvSpPr txBox="1">
            <a:spLocks noChangeArrowheads="1"/>
          </p:cNvSpPr>
          <p:nvPr/>
        </p:nvSpPr>
        <p:spPr bwMode="auto">
          <a:xfrm>
            <a:off x="1266825" y="6096000"/>
            <a:ext cx="3328988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bad seeing</a:t>
            </a:r>
          </a:p>
        </p:txBody>
      </p:sp>
      <p:pic>
        <p:nvPicPr>
          <p:cNvPr id="12" name="seeingc_000.mp4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23394" y="914400"/>
            <a:ext cx="2219806" cy="5110718"/>
          </a:xfrm>
          <a:prstGeom prst="rect">
            <a:avLst/>
          </a:prstGeom>
        </p:spPr>
      </p:pic>
      <p:pic>
        <p:nvPicPr>
          <p:cNvPr id="13" name="seeingb_000.mp4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3352800" y="914400"/>
            <a:ext cx="2552700" cy="5105400"/>
          </a:xfrm>
          <a:prstGeom prst="rect">
            <a:avLst/>
          </a:prstGeom>
        </p:spPr>
      </p:pic>
      <p:pic>
        <p:nvPicPr>
          <p:cNvPr id="14" name="seeinga_000.mp4">
            <a:hlinkClick r:id="" action="ppaction://media"/>
          </p:cNvPr>
          <p:cNvPicPr/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6477000" y="914400"/>
            <a:ext cx="2133600" cy="51039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6096000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seeing               good                                         </a:t>
            </a:r>
            <a:r>
              <a:rPr lang="en-US" dirty="0" err="1" smtClean="0"/>
              <a:t>good+destretched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0" y="2507418"/>
            <a:ext cx="9145116" cy="1143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757" bIns="0" anchor="ctr">
            <a:prstTxWarp prst="textNoShape">
              <a:avLst/>
            </a:prstTxWarp>
          </a:bodyPr>
          <a:lstStyle/>
          <a:p>
            <a:pPr marL="40188" indent="-37955" algn="ctr">
              <a:tabLst>
                <a:tab pos="40188" algn="l"/>
                <a:tab pos="361691" algn="l"/>
                <a:tab pos="683194" algn="l"/>
                <a:tab pos="1004697" algn="l"/>
                <a:tab pos="1326200" algn="l"/>
                <a:tab pos="1647703" algn="l"/>
                <a:tab pos="1969206" algn="l"/>
                <a:tab pos="2290709" algn="l"/>
                <a:tab pos="2612212" algn="l"/>
                <a:tab pos="2933715" algn="l"/>
                <a:tab pos="3255218" algn="l"/>
                <a:tab pos="3576721" algn="l"/>
                <a:tab pos="3898224" algn="l"/>
                <a:tab pos="4219727" algn="l"/>
                <a:tab pos="4541230" algn="l"/>
                <a:tab pos="4862733" algn="l"/>
                <a:tab pos="5184237" algn="l"/>
                <a:tab pos="5505740" algn="l"/>
                <a:tab pos="5827243" algn="l"/>
                <a:tab pos="6148746" algn="l"/>
                <a:tab pos="6470249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8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precise </a:t>
            </a:r>
            <a:r>
              <a:rPr lang="en-US" sz="2800" dirty="0" err="1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spectropolarimetry</a:t>
            </a:r>
            <a:r>
              <a:rPr lang="en-US" sz="28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 is </a:t>
            </a:r>
          </a:p>
          <a:p>
            <a:pPr marL="40188" indent="-37955" algn="ctr">
              <a:tabLst>
                <a:tab pos="40188" algn="l"/>
                <a:tab pos="361691" algn="l"/>
                <a:tab pos="683194" algn="l"/>
                <a:tab pos="1004697" algn="l"/>
                <a:tab pos="1326200" algn="l"/>
                <a:tab pos="1647703" algn="l"/>
                <a:tab pos="1969206" algn="l"/>
                <a:tab pos="2290709" algn="l"/>
                <a:tab pos="2612212" algn="l"/>
                <a:tab pos="2933715" algn="l"/>
                <a:tab pos="3255218" algn="l"/>
                <a:tab pos="3576721" algn="l"/>
                <a:tab pos="3898224" algn="l"/>
                <a:tab pos="4219727" algn="l"/>
                <a:tab pos="4541230" algn="l"/>
                <a:tab pos="4862733" algn="l"/>
                <a:tab pos="5184237" algn="l"/>
                <a:tab pos="5505740" algn="l"/>
                <a:tab pos="5827243" algn="l"/>
                <a:tab pos="6148746" algn="l"/>
                <a:tab pos="6470249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8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starved of photons!</a:t>
            </a:r>
            <a:endParaRPr lang="en-US" sz="2800" dirty="0">
              <a:solidFill>
                <a:srgbClr val="000099"/>
              </a:solidFill>
              <a:latin typeface="Arial Black" pitchFamily="8" charset="0"/>
              <a:ea typeface="ヒラギノ角ゴ ProN W6" pitchFamily="8" charset="-128"/>
              <a:cs typeface="ヒラギノ角ゴ ProN W6" pitchFamily="8" charset="-128"/>
            </a:endParaRP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7239512" y="6554341"/>
            <a:ext cx="1905604" cy="30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8" tIns="45821" rIns="91388" bIns="4582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fld id="{1EB72212-750E-0A4D-850C-E98D7FC50EB0}" type="slidenum">
              <a:rPr lang="en-US">
                <a:solidFill>
                  <a:srgbClr val="000000"/>
                </a:solidFill>
              </a:rPr>
              <a:pPr>
                <a:tabLst>
                  <a:tab pos="0" algn="l"/>
                  <a:tab pos="321503" algn="l"/>
                  <a:tab pos="643006" algn="l"/>
                  <a:tab pos="964509" algn="l"/>
                  <a:tab pos="1286012" algn="l"/>
                  <a:tab pos="1607515" algn="l"/>
                  <a:tab pos="1929018" algn="l"/>
                  <a:tab pos="2250521" algn="l"/>
                  <a:tab pos="2572024" algn="l"/>
                  <a:tab pos="2893527" algn="l"/>
                  <a:tab pos="3215030" algn="l"/>
                  <a:tab pos="3536533" algn="l"/>
                  <a:tab pos="3858036" algn="l"/>
                  <a:tab pos="4179540" algn="l"/>
                  <a:tab pos="4501043" algn="l"/>
                  <a:tab pos="4822546" algn="l"/>
                  <a:tab pos="5144049" algn="l"/>
                  <a:tab pos="5465552" algn="l"/>
                  <a:tab pos="5787055" algn="l"/>
                  <a:tab pos="6108558" algn="l"/>
                  <a:tab pos="6430061" algn="l"/>
                </a:tabLst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147358" y="1072853"/>
            <a:ext cx="8745464" cy="1015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8" tIns="45821" rIns="91388" bIns="45821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endParaRPr lang="en-US" sz="2000" i="1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                             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149591" y="168576"/>
            <a:ext cx="6973821" cy="452139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</p:spPr>
        <p:txBody>
          <a:bodyPr wrap="none" lIns="63288" tIns="32910" rIns="63288" bIns="3291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r>
              <a:rPr lang="it-IT" sz="2500" b="1" dirty="0" err="1">
                <a:solidFill>
                  <a:srgbClr val="333399"/>
                </a:solidFill>
                <a:latin typeface="Arial" pitchFamily="8" charset="0"/>
              </a:rPr>
              <a:t>Landi</a:t>
            </a:r>
            <a:r>
              <a:rPr lang="it-IT" sz="2500" b="1" dirty="0">
                <a:solidFill>
                  <a:srgbClr val="333399"/>
                </a:solidFill>
                <a:latin typeface="Arial" pitchFamily="8" charset="0"/>
              </a:rPr>
              <a:t> Degl'Innocenti (2012 EWASS meeting):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155173" y="1852096"/>
            <a:ext cx="5197712" cy="451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288" tIns="32910" rIns="63288" bIns="3291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it-IT" sz="2500" i="1" dirty="0">
                <a:solidFill>
                  <a:srgbClr val="000000"/>
                </a:solidFill>
              </a:rPr>
              <a:t>N</a:t>
            </a:r>
            <a:r>
              <a:rPr lang="it-IT" sz="2500" baseline="-25000" dirty="0">
                <a:solidFill>
                  <a:srgbClr val="000000"/>
                </a:solidFill>
                <a:latin typeface="Arial" pitchFamily="8" charset="0"/>
              </a:rPr>
              <a:t>phot 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= 1.2 x 10</a:t>
            </a:r>
            <a:r>
              <a:rPr lang="it-IT" sz="2500" baseline="30000" dirty="0">
                <a:solidFill>
                  <a:srgbClr val="000000"/>
                </a:solidFill>
                <a:latin typeface="Arial" pitchFamily="8" charset="0"/>
              </a:rPr>
              <a:t>9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  </a:t>
            </a:r>
            <a:r>
              <a:rPr lang="it-IT" sz="2500" i="1" dirty="0">
                <a:solidFill>
                  <a:srgbClr val="000000"/>
                </a:solidFill>
                <a:latin typeface="Arial" pitchFamily="8" charset="0"/>
              </a:rPr>
              <a:t>D</a:t>
            </a:r>
            <a:r>
              <a:rPr lang="it-IT" sz="2500" baseline="30000" dirty="0">
                <a:solidFill>
                  <a:srgbClr val="000000"/>
                </a:solidFill>
                <a:latin typeface="Arial" pitchFamily="8" charset="0"/>
              </a:rPr>
              <a:t>2 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Δ</a:t>
            </a:r>
            <a:r>
              <a:rPr lang="it-IT" sz="2500" i="1" dirty="0">
                <a:solidFill>
                  <a:srgbClr val="000000"/>
                </a:solidFill>
                <a:latin typeface="Arial" pitchFamily="8" charset="0"/>
              </a:rPr>
              <a:t>x</a:t>
            </a:r>
            <a:r>
              <a:rPr lang="it-IT" sz="2500" baseline="30000" dirty="0">
                <a:solidFill>
                  <a:srgbClr val="000000"/>
                </a:solidFill>
                <a:latin typeface="Arial" pitchFamily="8" charset="0"/>
              </a:rPr>
              <a:t>2 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Δ</a:t>
            </a:r>
            <a:r>
              <a:rPr lang="it-IT" sz="25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5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500" dirty="0">
                <a:solidFill>
                  <a:srgbClr val="000000"/>
                </a:solidFill>
                <a:latin typeface="Arial" pitchFamily="8" charset="0"/>
              </a:rPr>
              <a:t>  </a:t>
            </a: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155173" y="2230553"/>
            <a:ext cx="7950625" cy="6204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288" tIns="32910" rIns="63288" bIns="3291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it-IT" sz="1300" dirty="0">
              <a:solidFill>
                <a:srgbClr val="000000"/>
              </a:solidFill>
              <a:latin typeface="Arial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Critically sampling R = 1.22 λ/D gives for any aperture D: </a:t>
            </a:r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714462" y="3000863"/>
            <a:ext cx="7068710" cy="2544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288" tIns="32910" rIns="63288" bIns="3291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r>
              <a:rPr lang="it-IT" sz="2300" i="1" dirty="0">
                <a:solidFill>
                  <a:srgbClr val="000000"/>
                </a:solidFill>
              </a:rPr>
              <a:t>N</a:t>
            </a:r>
            <a:r>
              <a:rPr lang="it-IT" sz="2300" baseline="-25000" dirty="0">
                <a:solidFill>
                  <a:srgbClr val="000000"/>
                </a:solidFill>
                <a:latin typeface="Arial" pitchFamily="8" charset="0"/>
              </a:rPr>
              <a:t>phot 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= 5 x 10</a:t>
            </a:r>
            <a:r>
              <a:rPr lang="it-IT" sz="2300" baseline="30000" dirty="0">
                <a:solidFill>
                  <a:srgbClr val="000000"/>
                </a:solidFill>
                <a:latin typeface="Arial" pitchFamily="8" charset="0"/>
              </a:rPr>
              <a:t>6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 Δ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 photons/ px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endParaRPr lang="it-IT" sz="2300" dirty="0">
              <a:solidFill>
                <a:srgbClr val="000000"/>
              </a:solidFill>
              <a:latin typeface="Arial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Realistically, Δ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&lt;10s, 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 &lt;0.1 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so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endParaRPr lang="it-IT" sz="2300" dirty="0">
              <a:solidFill>
                <a:srgbClr val="000000"/>
              </a:solidFill>
              <a:latin typeface="Arial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r>
              <a:rPr lang="it-IT" sz="2300" i="1" dirty="0" err="1">
                <a:solidFill>
                  <a:srgbClr val="000000"/>
                </a:solidFill>
                <a:latin typeface="Arial" pitchFamily="8" charset="0"/>
              </a:rPr>
              <a:t>N</a:t>
            </a:r>
            <a:r>
              <a:rPr lang="it-IT" sz="2300" baseline="-25000" dirty="0" err="1">
                <a:solidFill>
                  <a:srgbClr val="000000"/>
                </a:solidFill>
                <a:latin typeface="Arial" pitchFamily="8" charset="0"/>
              </a:rPr>
              <a:t>phot</a:t>
            </a:r>
            <a:r>
              <a:rPr lang="it-IT" sz="2300" baseline="-250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&lt;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5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x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10</a:t>
            </a:r>
            <a:r>
              <a:rPr lang="it-IT" sz="2300" baseline="30000" dirty="0">
                <a:solidFill>
                  <a:srgbClr val="000000"/>
                </a:solidFill>
                <a:latin typeface="Arial" pitchFamily="8" charset="0"/>
              </a:rPr>
              <a:t>6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 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photons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/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px</a:t>
            </a:r>
            <a:endParaRPr lang="it-IT" sz="2300" dirty="0">
              <a:solidFill>
                <a:srgbClr val="000000"/>
              </a:solidFill>
              <a:latin typeface="Arial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endParaRPr lang="it-IT" sz="2300" dirty="0">
              <a:solidFill>
                <a:srgbClr val="000000"/>
              </a:solidFill>
              <a:latin typeface="Arial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</a:tabLst>
            </a:pP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Polarization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sensitivity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exceeds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i="1" dirty="0" err="1">
                <a:solidFill>
                  <a:srgbClr val="000000"/>
                </a:solidFill>
                <a:latin typeface="Arial" pitchFamily="8" charset="0"/>
              </a:rPr>
              <a:t>N</a:t>
            </a:r>
            <a:r>
              <a:rPr lang="it-IT" sz="2300" baseline="-25000" dirty="0" err="1">
                <a:solidFill>
                  <a:srgbClr val="000000"/>
                </a:solidFill>
                <a:latin typeface="Arial" pitchFamily="8" charset="0"/>
              </a:rPr>
              <a:t>phot</a:t>
            </a:r>
            <a:r>
              <a:rPr lang="it-IT" sz="2300" baseline="-250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baseline="33000" dirty="0">
                <a:solidFill>
                  <a:srgbClr val="000000"/>
                </a:solidFill>
                <a:latin typeface="Arial" pitchFamily="8" charset="0"/>
              </a:rPr>
              <a:t>-1/</a:t>
            </a:r>
            <a:r>
              <a:rPr lang="it-IT" sz="2300" baseline="33000" dirty="0" err="1">
                <a:solidFill>
                  <a:srgbClr val="000000"/>
                </a:solidFill>
                <a:latin typeface="Arial" pitchFamily="8" charset="0"/>
              </a:rPr>
              <a:t>2</a:t>
            </a:r>
            <a:r>
              <a:rPr lang="it-IT" sz="2300" baseline="-25000" dirty="0">
                <a:solidFill>
                  <a:srgbClr val="000000"/>
                </a:solidFill>
                <a:latin typeface="Arial" pitchFamily="8" charset="0"/>
              </a:rPr>
              <a:t>   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~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5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</a:t>
            </a:r>
            <a:r>
              <a:rPr lang="it-IT" sz="2300" dirty="0" err="1">
                <a:solidFill>
                  <a:srgbClr val="000000"/>
                </a:solidFill>
                <a:latin typeface="Arial" pitchFamily="8" charset="0"/>
              </a:rPr>
              <a:t>x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10</a:t>
            </a:r>
            <a:r>
              <a:rPr lang="it-IT" sz="2300" baseline="33000" dirty="0">
                <a:solidFill>
                  <a:srgbClr val="000000"/>
                </a:solidFill>
                <a:latin typeface="Arial" pitchFamily="8" charset="0"/>
              </a:rPr>
              <a:t>-4</a:t>
            </a:r>
          </a:p>
        </p:txBody>
      </p:sp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266808" y="883067"/>
            <a:ext cx="8586942" cy="774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288" tIns="32910" rIns="63288" bIns="3291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</a:tabLst>
            </a:pP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λ = 5000 Å, Δλ = 10 mÅ, 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300" baseline="-25000" dirty="0">
                <a:solidFill>
                  <a:srgbClr val="000000"/>
                </a:solidFill>
                <a:latin typeface="Wingdings" pitchFamily="8" charset="2"/>
              </a:rPr>
              <a:t>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= 5800 K, Δ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x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in arcsec, Δ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 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in seconds, telescope aperture 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D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in meters, </a:t>
            </a:r>
            <a:r>
              <a:rPr lang="it-IT" sz="2300" i="1" dirty="0">
                <a:solidFill>
                  <a:srgbClr val="000000"/>
                </a:solidFill>
                <a:latin typeface="Arial" pitchFamily="8" charset="0"/>
              </a:rPr>
              <a:t>T</a:t>
            </a:r>
            <a:r>
              <a:rPr lang="it-IT" sz="2300" dirty="0">
                <a:solidFill>
                  <a:srgbClr val="000000"/>
                </a:solidFill>
                <a:latin typeface="Arial" pitchFamily="8" charset="0"/>
              </a:rPr>
              <a:t> system efficiency: 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3582" y="5800776"/>
            <a:ext cx="6589798" cy="4275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63288" tIns="31644" rIns="63288" bIns="31644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FF0000"/>
                </a:solidFill>
              </a:rPr>
              <a:t>Target sensitivity for low </a:t>
            </a:r>
            <a:r>
              <a:rPr lang="en-US" dirty="0" err="1">
                <a:solidFill>
                  <a:srgbClr val="FF0000"/>
                </a:solidFill>
                <a:latin typeface="Symbol" pitchFamily="8" charset="2"/>
              </a:rPr>
              <a:t></a:t>
            </a:r>
            <a:r>
              <a:rPr lang="en-US" dirty="0">
                <a:solidFill>
                  <a:srgbClr val="FF0000"/>
                </a:solidFill>
              </a:rPr>
              <a:t> (force-free) plasmas: </a:t>
            </a:r>
            <a:r>
              <a:rPr lang="it-IT" sz="2300" dirty="0">
                <a:solidFill>
                  <a:srgbClr val="FF0000"/>
                </a:solidFill>
                <a:latin typeface="Arial" pitchFamily="8" charset="0"/>
              </a:rPr>
              <a:t>10</a:t>
            </a:r>
            <a:r>
              <a:rPr lang="it-IT" sz="2300" baseline="33000" dirty="0">
                <a:solidFill>
                  <a:srgbClr val="FF0000"/>
                </a:solidFill>
                <a:latin typeface="Arial" pitchFamily="8" charset="0"/>
              </a:rPr>
              <a:t>-4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/>
          <p:cNvSpPr txBox="1">
            <a:spLocks noChangeArrowheads="1"/>
          </p:cNvSpPr>
          <p:nvPr/>
        </p:nvSpPr>
        <p:spPr bwMode="auto">
          <a:xfrm>
            <a:off x="1067228" y="168576"/>
            <a:ext cx="4325846" cy="452139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</p:spPr>
        <p:txBody>
          <a:bodyPr wrap="none" lIns="63288" tIns="32910" rIns="63288" bIns="3291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it-IT" sz="2500" b="1" dirty="0" err="1">
                <a:solidFill>
                  <a:srgbClr val="333399"/>
                </a:solidFill>
                <a:latin typeface="Arial" pitchFamily="8" charset="0"/>
              </a:rPr>
              <a:t>Optimal</a:t>
            </a:r>
            <a:r>
              <a:rPr lang="it-IT" sz="2500" b="1" dirty="0">
                <a:solidFill>
                  <a:srgbClr val="333399"/>
                </a:solidFill>
                <a:latin typeface="Arial" pitchFamily="8" charset="0"/>
              </a:rPr>
              <a:t> </a:t>
            </a:r>
            <a:r>
              <a:rPr lang="it-IT" sz="2500" b="1" dirty="0" err="1">
                <a:solidFill>
                  <a:srgbClr val="333399"/>
                </a:solidFill>
                <a:latin typeface="Arial" pitchFamily="8" charset="0"/>
              </a:rPr>
              <a:t>spectropolarimetry</a:t>
            </a:r>
            <a:endParaRPr lang="it-IT" sz="2500" b="1" dirty="0">
              <a:solidFill>
                <a:srgbClr val="333399"/>
              </a:solidFill>
              <a:latin typeface="Arial" pitchFamily="8" charset="0"/>
            </a:endParaRPr>
          </a:p>
        </p:txBody>
      </p:sp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627387" y="1454660"/>
            <a:ext cx="7713959" cy="4127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288" tIns="31644" rIns="63288" bIns="31644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>
                <a:solidFill>
                  <a:srgbClr val="FF0000"/>
                </a:solidFill>
                <a:ea typeface="Times New Roman" pitchFamily="8" charset="0"/>
                <a:cs typeface="Times New Roman" pitchFamily="8" charset="0"/>
              </a:rPr>
              <a:t>Δx</a:t>
            </a:r>
            <a:r>
              <a:rPr lang="en-US" sz="2500" baseline="33000" dirty="0">
                <a:solidFill>
                  <a:srgbClr val="FF0000"/>
                </a:solidFill>
                <a:ea typeface="Times New Roman" pitchFamily="8" charset="0"/>
                <a:cs typeface="Times New Roman" pitchFamily="8" charset="0"/>
              </a:rPr>
              <a:t>2</a:t>
            </a:r>
            <a:r>
              <a:rPr lang="en-US" sz="2500" dirty="0">
                <a:solidFill>
                  <a:srgbClr val="FF0000"/>
                </a:solidFill>
                <a:ea typeface="Times New Roman" pitchFamily="8" charset="0"/>
                <a:cs typeface="Times New Roman" pitchFamily="8" charset="0"/>
              </a:rPr>
              <a:t>/R must be 10x larger</a:t>
            </a:r>
            <a:r>
              <a:rPr lang="en-US" sz="2500" dirty="0">
                <a:solidFill>
                  <a:srgbClr val="000000"/>
                </a:solidFill>
                <a:ea typeface="Times New Roman" pitchFamily="8" charset="0"/>
                <a:cs typeface="Times New Roman" pitchFamily="8" charset="0"/>
              </a:rPr>
              <a:t>, e.g.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  <a:ea typeface="Times New Roman" pitchFamily="8" charset="0"/>
              <a:cs typeface="Times New Roman" pitchFamily="8" charset="0"/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  <a:ea typeface="Times New Roman" pitchFamily="8" charset="0"/>
              <a:cs typeface="Times New Roman" pitchFamily="8" charset="0"/>
            </a:endParaRPr>
          </a:p>
          <a:p>
            <a:pPr>
              <a:buFont typeface="Wingdings" pitchFamily="8" charset="2"/>
              <a:buChar char=""/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 R=</a:t>
            </a:r>
            <a:r>
              <a:rPr lang="en-US" sz="2500" dirty="0" err="1">
                <a:solidFill>
                  <a:srgbClr val="000000"/>
                </a:solidFill>
                <a:latin typeface="Arial" pitchFamily="8" charset="0"/>
                <a:ea typeface="Arial" pitchFamily="8" charset="0"/>
                <a:cs typeface="Arial" pitchFamily="8" charset="0"/>
              </a:rPr>
              <a:t>λ/Δλ</a:t>
            </a:r>
            <a:r>
              <a:rPr lang="en-US" sz="2500" dirty="0">
                <a:solidFill>
                  <a:srgbClr val="000000"/>
                </a:solidFill>
                <a:latin typeface="Arial" pitchFamily="8" charset="0"/>
                <a:ea typeface="Arial" pitchFamily="8" charset="0"/>
                <a:cs typeface="Arial" pitchFamily="8" charset="0"/>
              </a:rPr>
              <a:t>= </a:t>
            </a:r>
            <a:r>
              <a:rPr lang="en-US" sz="2500" dirty="0">
                <a:solidFill>
                  <a:srgbClr val="000000"/>
                </a:solidFill>
              </a:rPr>
              <a:t>120,000  (24mA @ 500nm, </a:t>
            </a:r>
            <a:r>
              <a:rPr lang="en-US" sz="2500" dirty="0" err="1">
                <a:solidFill>
                  <a:srgbClr val="000000"/>
                </a:solidFill>
              </a:rPr>
              <a:t>v</a:t>
            </a:r>
            <a:r>
              <a:rPr lang="en-US" sz="2500" dirty="0">
                <a:solidFill>
                  <a:srgbClr val="000000"/>
                </a:solidFill>
              </a:rPr>
              <a:t>=</a:t>
            </a:r>
            <a:r>
              <a:rPr lang="en-US" sz="2500" dirty="0" err="1">
                <a:solidFill>
                  <a:srgbClr val="000000"/>
                </a:solidFill>
              </a:rPr>
              <a:t>c</a:t>
            </a:r>
            <a:r>
              <a:rPr lang="en-US" sz="2500" dirty="0">
                <a:solidFill>
                  <a:srgbClr val="000000"/>
                </a:solidFill>
              </a:rPr>
              <a:t>/R = 2.4km/s)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</a:endParaRPr>
          </a:p>
          <a:p>
            <a:pPr>
              <a:buFont typeface="Wingdings" pitchFamily="8" charset="2"/>
              <a:buChar char=""/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Δx</a:t>
            </a:r>
            <a:r>
              <a:rPr lang="en-US" sz="25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= twice diffraction limit </a:t>
            </a:r>
            <a:r>
              <a:rPr lang="en-US" sz="2500" dirty="0">
                <a:solidFill>
                  <a:srgbClr val="000000"/>
                </a:solidFill>
              </a:rPr>
              <a:t> (4x flux)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to give  </a:t>
            </a:r>
            <a:r>
              <a:rPr lang="en-US" sz="25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 </a:t>
            </a:r>
            <a:r>
              <a:rPr lang="en-US" sz="2500" i="1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N</a:t>
            </a:r>
            <a:r>
              <a:rPr lang="en-US" sz="2500" baseline="-240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phot</a:t>
            </a:r>
            <a:r>
              <a:rPr lang="en-US" sz="2500" baseline="320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-1/2</a:t>
            </a:r>
            <a:r>
              <a:rPr lang="en-US" sz="2500" baseline="-240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   </a:t>
            </a:r>
            <a:r>
              <a:rPr lang="en-US" sz="25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~ 5 </a:t>
            </a:r>
            <a:r>
              <a:rPr lang="en-US" sz="2500" dirty="0" err="1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x</a:t>
            </a:r>
            <a:r>
              <a:rPr lang="en-US" sz="25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 10</a:t>
            </a:r>
            <a:r>
              <a:rPr lang="en-US" sz="2500" baseline="40000" dirty="0">
                <a:solidFill>
                  <a:srgbClr val="000000"/>
                </a:solidFill>
                <a:ea typeface="Arial" pitchFamily="8" charset="0"/>
                <a:cs typeface="Arial" pitchFamily="8" charset="0"/>
              </a:rPr>
              <a:t>-5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5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different from stellar case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7160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We must modulate at frequencies &gt;&gt; 1 kHz to remove seeing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e.g. ZIMPOL instrument (charge-caching detector 100 kHz)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otherwise limited to sensitivity P/I  &gt;  0.01 %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5562600"/>
            <a:ext cx="34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 </a:t>
            </a:r>
            <a:r>
              <a:rPr lang="en-US" sz="2400" dirty="0" smtClean="0">
                <a:solidFill>
                  <a:srgbClr val="FF0000"/>
                </a:solidFill>
              </a:rPr>
              <a:t>order in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dw/w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=w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/w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Zeeman line splitting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26</a:t>
            </a:fld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 descr="lites_asp_ionl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50" y="990600"/>
            <a:ext cx="637995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Lites</a:t>
            </a:r>
            <a:r>
              <a:rPr lang="en-US" dirty="0" smtClean="0">
                <a:solidFill>
                  <a:srgbClr val="000000"/>
                </a:solidFill>
              </a:rPr>
              <a:t> 2000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Zeeman-induced polarization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0"/>
            <a:ext cx="3276600" cy="817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Zeeman parameter </a:t>
            </a:r>
            <a:r>
              <a:rPr lang="en-US" sz="2100" dirty="0" err="1" smtClean="0">
                <a:solidFill>
                  <a:srgbClr val="000000"/>
                </a:solidFill>
              </a:rPr>
              <a:t>ζ</a:t>
            </a:r>
            <a:r>
              <a:rPr lang="en-US" sz="2100" dirty="0" smtClean="0">
                <a:solidFill>
                  <a:srgbClr val="000000"/>
                </a:solidFill>
              </a:rPr>
              <a:t>:</a:t>
            </a: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r>
              <a:rPr lang="en-US" sz="2100" dirty="0" err="1" smtClean="0">
                <a:solidFill>
                  <a:srgbClr val="000000"/>
                </a:solidFill>
              </a:rPr>
              <a:t>ζ</a:t>
            </a:r>
            <a:r>
              <a:rPr lang="en-US" sz="2100" dirty="0" smtClean="0">
                <a:solidFill>
                  <a:srgbClr val="000000"/>
                </a:solidFill>
              </a:rPr>
              <a:t>  =  ω</a:t>
            </a:r>
            <a:r>
              <a:rPr lang="en-US" sz="2100" baseline="-25000" dirty="0" smtClean="0">
                <a:solidFill>
                  <a:srgbClr val="000000"/>
                </a:solidFill>
              </a:rPr>
              <a:t>L</a:t>
            </a:r>
            <a:r>
              <a:rPr lang="en-US" sz="2100" dirty="0" smtClean="0">
                <a:solidFill>
                  <a:srgbClr val="000000"/>
                </a:solidFill>
              </a:rPr>
              <a:t> / ω</a:t>
            </a:r>
            <a:r>
              <a:rPr lang="en-US" sz="2100" baseline="-25000" dirty="0" smtClean="0">
                <a:solidFill>
                  <a:srgbClr val="000000"/>
                </a:solidFill>
              </a:rPr>
              <a:t>D</a:t>
            </a:r>
            <a:r>
              <a:rPr lang="en-US" sz="2100" dirty="0" smtClean="0">
                <a:solidFill>
                  <a:srgbClr val="000000"/>
                </a:solidFill>
              </a:rPr>
              <a:t>,</a:t>
            </a: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ħω</a:t>
            </a:r>
            <a:r>
              <a:rPr lang="en-US" sz="2100" baseline="-25000" dirty="0" smtClean="0">
                <a:solidFill>
                  <a:srgbClr val="000000"/>
                </a:solidFill>
              </a:rPr>
              <a:t>L </a:t>
            </a:r>
            <a:r>
              <a:rPr lang="en-US" sz="2100" dirty="0" smtClean="0">
                <a:solidFill>
                  <a:srgbClr val="000000"/>
                </a:solidFill>
              </a:rPr>
              <a:t>= μB, </a:t>
            </a:r>
          </a:p>
          <a:p>
            <a:r>
              <a:rPr lang="en-US" sz="2100" dirty="0" smtClean="0">
                <a:solidFill>
                  <a:srgbClr val="000000"/>
                </a:solidFill>
              </a:rPr>
              <a:t>ω</a:t>
            </a:r>
            <a:r>
              <a:rPr lang="en-US" sz="2100" baseline="-25000" dirty="0" smtClean="0">
                <a:solidFill>
                  <a:srgbClr val="000000"/>
                </a:solidFill>
              </a:rPr>
              <a:t>D</a:t>
            </a:r>
            <a:r>
              <a:rPr lang="en-US" sz="2100" dirty="0" smtClean="0">
                <a:solidFill>
                  <a:srgbClr val="000000"/>
                </a:solidFill>
              </a:rPr>
              <a:t>= </a:t>
            </a:r>
            <a:r>
              <a:rPr lang="en-US" sz="2100" dirty="0" err="1" smtClean="0">
                <a:solidFill>
                  <a:srgbClr val="000000"/>
                </a:solidFill>
              </a:rPr>
              <a:t>ω</a:t>
            </a:r>
            <a:r>
              <a:rPr lang="en-US" sz="2100" baseline="-25000" dirty="0" err="1" smtClean="0">
                <a:solidFill>
                  <a:srgbClr val="000000"/>
                </a:solidFill>
              </a:rPr>
              <a:t>line</a:t>
            </a:r>
            <a:r>
              <a:rPr lang="en-US" sz="2100" dirty="0" smtClean="0">
                <a:solidFill>
                  <a:srgbClr val="000000"/>
                </a:solidFill>
              </a:rPr>
              <a:t> V/</a:t>
            </a:r>
            <a:r>
              <a:rPr lang="en-US" sz="2100" dirty="0" err="1" smtClean="0">
                <a:solidFill>
                  <a:srgbClr val="000000"/>
                </a:solidFill>
              </a:rPr>
              <a:t>c</a:t>
            </a:r>
            <a:r>
              <a:rPr lang="en-US" sz="2100" dirty="0" smtClean="0">
                <a:solidFill>
                  <a:srgbClr val="000000"/>
                </a:solidFill>
              </a:rPr>
              <a:t>.</a:t>
            </a: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If </a:t>
            </a:r>
            <a:r>
              <a:rPr lang="en-US" sz="2100" dirty="0" err="1" smtClean="0">
                <a:solidFill>
                  <a:srgbClr val="000000"/>
                </a:solidFill>
              </a:rPr>
              <a:t>ζ</a:t>
            </a:r>
            <a:r>
              <a:rPr lang="en-US" sz="2100" dirty="0" smtClean="0">
                <a:solidFill>
                  <a:srgbClr val="000000"/>
                </a:solidFill>
              </a:rPr>
              <a:t> &lt;&lt; 1:</a:t>
            </a:r>
          </a:p>
          <a:p>
            <a:r>
              <a:rPr lang="en-US" sz="21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100" dirty="0" smtClean="0">
                <a:solidFill>
                  <a:srgbClr val="000000"/>
                </a:solidFill>
              </a:rPr>
              <a:t> QU ~ ζ</a:t>
            </a:r>
            <a:r>
              <a:rPr lang="en-US" sz="2100" baseline="30000" dirty="0" smtClean="0">
                <a:solidFill>
                  <a:srgbClr val="000000"/>
                </a:solidFill>
              </a:rPr>
              <a:t>2 </a:t>
            </a:r>
            <a:r>
              <a:rPr lang="en-US" sz="21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21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” </a:t>
            </a:r>
            <a:r>
              <a:rPr lang="en-US" sz="2100" dirty="0" smtClean="0">
                <a:solidFill>
                  <a:srgbClr val="000000"/>
                </a:solidFill>
              </a:rPr>
              <a:t>transverse</a:t>
            </a:r>
            <a:r>
              <a:rPr lang="en-US" sz="2100" baseline="30000" dirty="0" smtClean="0">
                <a:solidFill>
                  <a:srgbClr val="000000"/>
                </a:solidFill>
              </a:rPr>
              <a:t> </a:t>
            </a:r>
            <a:r>
              <a:rPr lang="en-US" sz="2100" dirty="0" smtClean="0">
                <a:solidFill>
                  <a:srgbClr val="000000"/>
                </a:solidFill>
              </a:rPr>
              <a:t>B</a:t>
            </a:r>
          </a:p>
          <a:p>
            <a:r>
              <a:rPr lang="en-US" sz="2100" dirty="0" smtClean="0">
                <a:solidFill>
                  <a:srgbClr val="000000"/>
                </a:solidFill>
              </a:rPr>
              <a:t>          </a:t>
            </a:r>
            <a:r>
              <a:rPr lang="en-US" sz="2100" dirty="0" smtClean="0">
                <a:solidFill>
                  <a:srgbClr val="FF0000"/>
                </a:solidFill>
              </a:rPr>
              <a:t>180 deg ambiguity</a:t>
            </a: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    V ~ </a:t>
            </a:r>
            <a:r>
              <a:rPr lang="en-US" sz="2100" dirty="0" err="1" smtClean="0">
                <a:solidFill>
                  <a:srgbClr val="000000"/>
                </a:solidFill>
              </a:rPr>
              <a:t>ζ</a:t>
            </a:r>
            <a:r>
              <a:rPr lang="en-US" sz="21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21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’</a:t>
            </a:r>
            <a:r>
              <a:rPr lang="en-US" sz="2100" dirty="0" smtClean="0">
                <a:solidFill>
                  <a:srgbClr val="000000"/>
                </a:solidFill>
              </a:rPr>
              <a:t> longitudinal B</a:t>
            </a: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 smtClean="0">
              <a:solidFill>
                <a:srgbClr val="000000"/>
              </a:solidFill>
            </a:endParaRPr>
          </a:p>
          <a:p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6" name="Picture 5" descr="lites_asp_iquv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43000"/>
            <a:ext cx="63318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Hanle</a:t>
            </a:r>
            <a:r>
              <a:rPr lang="en-US" dirty="0" smtClean="0"/>
              <a:t>-modified polarization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7" name="Picture 6" descr="keller_han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9144000" cy="6486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600200"/>
          </a:xfrm>
        </p:spPr>
        <p:txBody>
          <a:bodyPr/>
          <a:lstStyle/>
          <a:p>
            <a:r>
              <a:rPr lang="en-US" dirty="0" smtClean="0"/>
              <a:t>diagnosing surface MHD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convcol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6" y="609600"/>
            <a:ext cx="8228344" cy="589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1E1-52D4-6844-861E-C18F40D18C0C}" type="slidenum">
              <a:rPr lang="en-US"/>
              <a:pPr/>
              <a:t>3</a:t>
            </a:fld>
            <a:endParaRPr lang="en-US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19200"/>
          </a:xfrm>
          <a:ln/>
        </p:spPr>
        <p:txBody>
          <a:bodyPr rIns="81277"/>
          <a:lstStyle/>
          <a:p>
            <a:r>
              <a:rPr lang="en-US" dirty="0" smtClean="0"/>
              <a:t>Examples of what we </a:t>
            </a:r>
            <a:r>
              <a:rPr lang="en-US" dirty="0">
                <a:solidFill>
                  <a:srgbClr val="FF0000"/>
                </a:solidFill>
              </a:rPr>
              <a:t>really </a:t>
            </a:r>
            <a:r>
              <a:rPr lang="en-US" dirty="0" smtClean="0"/>
              <a:t>need/want </a:t>
            </a:r>
            <a:r>
              <a:rPr lang="en-US" dirty="0"/>
              <a:t>to know?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313039" cy="3946922"/>
          </a:xfrm>
          <a:ln/>
        </p:spPr>
        <p:txBody>
          <a:bodyPr rIns="116994"/>
          <a:lstStyle/>
          <a:p>
            <a:pPr marL="377266"/>
            <a:r>
              <a:rPr lang="en-US" i="1" dirty="0"/>
              <a:t>what</a:t>
            </a:r>
            <a:r>
              <a:rPr lang="en-US" i="1" dirty="0" smtClean="0"/>
              <a:t> processes control</a:t>
            </a:r>
          </a:p>
          <a:p>
            <a:pPr marL="782436" lvl="1"/>
            <a:r>
              <a:rPr lang="en-US" i="1" dirty="0" smtClean="0"/>
              <a:t>surface field evolution and</a:t>
            </a:r>
          </a:p>
          <a:p>
            <a:pPr marL="782436" lvl="1"/>
            <a:r>
              <a:rPr lang="en-US" i="1" dirty="0" err="1" smtClean="0"/>
              <a:t>chromospheric</a:t>
            </a:r>
            <a:r>
              <a:rPr lang="en-US" i="1" dirty="0" smtClean="0"/>
              <a:t>/coronal </a:t>
            </a:r>
            <a:r>
              <a:rPr lang="en-US" i="1" dirty="0"/>
              <a:t>heating</a:t>
            </a:r>
            <a:endParaRPr lang="en-US" i="1" dirty="0" smtClean="0"/>
          </a:p>
          <a:p>
            <a:pPr marL="782436" lvl="1"/>
            <a:r>
              <a:rPr lang="en-US" i="1" dirty="0" smtClean="0"/>
              <a:t>                     “           dynamics</a:t>
            </a:r>
            <a:endParaRPr lang="en-US" i="1" dirty="0"/>
          </a:p>
          <a:p>
            <a:pPr marL="782436" lvl="1"/>
            <a:r>
              <a:rPr lang="en-US" i="1" dirty="0" smtClean="0"/>
              <a:t>flaring</a:t>
            </a:r>
          </a:p>
          <a:p>
            <a:pPr marL="782436" lvl="1"/>
            <a:endParaRPr lang="en-US" i="1" dirty="0" smtClean="0"/>
          </a:p>
          <a:p>
            <a:pPr marL="782436" lvl="1"/>
            <a:endParaRPr lang="en-US" i="1" dirty="0"/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4214813" y="2824758"/>
            <a:ext cx="4911328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5717" tIns="35717" rIns="76356" bIns="35717">
            <a:prstTxWarp prst="textNoShape">
              <a:avLst/>
            </a:prstTxWarp>
          </a:bodyPr>
          <a:lstStyle/>
          <a:p>
            <a:pPr>
              <a:spcBef>
                <a:spcPts val="536"/>
              </a:spcBef>
            </a:pPr>
            <a:r>
              <a:rPr lang="en-US" i="1" dirty="0" smtClean="0">
                <a:solidFill>
                  <a:schemeClr val="tx1"/>
                </a:solidFill>
                <a:ea typeface="Times" charset="0"/>
                <a:cs typeface="Times" charset="0"/>
              </a:rPr>
              <a:t>We should attemp</a:t>
            </a:r>
            <a:r>
              <a:rPr lang="en-US" i="1" dirty="0" smtClean="0">
                <a:ea typeface="Times" charset="0"/>
                <a:cs typeface="Times" charset="0"/>
              </a:rPr>
              <a:t>t to measure surface </a:t>
            </a:r>
            <a:endParaRPr lang="en-US" i="1" dirty="0" smtClean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>
              <a:spcBef>
                <a:spcPts val="536"/>
              </a:spcBef>
            </a:pPr>
            <a:r>
              <a:rPr lang="en-US" b="1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magnetic </a:t>
            </a:r>
            <a:r>
              <a:rPr lang="en-US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free energy (total - potential)</a:t>
            </a:r>
          </a:p>
          <a:p>
            <a:pPr>
              <a:spcBef>
                <a:spcPts val="536"/>
              </a:spcBef>
            </a:pPr>
            <a:r>
              <a:rPr lang="en-US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Lorentz force  </a:t>
            </a:r>
            <a:r>
              <a:rPr lang="en-US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j×</a:t>
            </a:r>
            <a:r>
              <a:rPr lang="en-US" b="1" dirty="0" err="1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b="1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,</a:t>
            </a:r>
            <a:r>
              <a:rPr lang="en-US" dirty="0" smtClean="0">
                <a:ea typeface="Times New Roman" charset="0"/>
                <a:cs typeface="Times New Roman" charset="0"/>
              </a:rPr>
              <a:t> including</a:t>
            </a:r>
            <a:r>
              <a:rPr lang="en-US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 current sheets </a:t>
            </a:r>
            <a:endParaRPr lang="en-US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>
              <a:spcBef>
                <a:spcPts val="536"/>
              </a:spcBef>
            </a:pPr>
            <a:endParaRPr lang="en-US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4107656" y="4501158"/>
            <a:ext cx="4911328" cy="1366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5717" tIns="35717" rIns="76356" bIns="35717">
            <a:prstTxWarp prst="textNoShape">
              <a:avLst/>
            </a:prstTxWarp>
          </a:bodyPr>
          <a:lstStyle/>
          <a:p>
            <a:pPr>
              <a:spcBef>
                <a:spcPts val="536"/>
              </a:spcBef>
            </a:pP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requires measurements of</a:t>
            </a:r>
            <a:r>
              <a:rPr lang="en-US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r</a:t>
            </a:r>
            <a:r>
              <a:rPr lang="en-US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,t</a:t>
            </a: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) on </a:t>
            </a:r>
            <a:r>
              <a:rPr lang="en-US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small </a:t>
            </a: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length and time </a:t>
            </a:r>
            <a:r>
              <a:rPr lang="en-US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scales (flares) </a:t>
            </a:r>
            <a:r>
              <a:rPr lang="en-US" i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up to and </a:t>
            </a:r>
          </a:p>
          <a:p>
            <a:pPr>
              <a:spcBef>
                <a:spcPts val="536"/>
              </a:spcBef>
            </a:pPr>
            <a:r>
              <a:rPr lang="en-US" i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including the base of the corona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0" y="151830"/>
            <a:ext cx="9144000" cy="891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4301" tIns="32150" rIns="57212" bIns="3215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300" b="1" dirty="0">
                <a:solidFill>
                  <a:srgbClr val="000080"/>
                </a:solidFill>
                <a:latin typeface="Arial" pitchFamily="8" charset="0"/>
                <a:ea typeface="WenQuanYi Micro Hei" charset="0"/>
                <a:cs typeface="WenQuanYi Micro Hei" charset="0"/>
              </a:rPr>
              <a:t>The “right stuff”: Navarro 2005a,b</a:t>
            </a:r>
          </a:p>
        </p:txBody>
      </p:sp>
      <p:sp>
        <p:nvSpPr>
          <p:cNvPr id="98307" name="AutoShape 2"/>
          <p:cNvSpPr>
            <a:spLocks noChangeArrowheads="1"/>
          </p:cNvSpPr>
          <p:nvPr/>
        </p:nvSpPr>
        <p:spPr bwMode="auto">
          <a:xfrm>
            <a:off x="123915" y="749100"/>
            <a:ext cx="7928298" cy="693279"/>
          </a:xfrm>
          <a:custGeom>
            <a:avLst/>
            <a:gdLst>
              <a:gd name="T0" fmla="*/ 11277599 w 11272838"/>
              <a:gd name="T1" fmla="*/ 492919 h 985837"/>
              <a:gd name="T2" fmla="*/ 5638801 w 11272838"/>
              <a:gd name="T3" fmla="*/ 985837 h 985837"/>
              <a:gd name="T4" fmla="*/ 0 w 11272838"/>
              <a:gd name="T5" fmla="*/ 492919 h 985837"/>
              <a:gd name="T6" fmla="*/ 5638801 w 11272838"/>
              <a:gd name="T7" fmla="*/ 0 h 985837"/>
              <a:gd name="T8" fmla="*/ 0 60000 65536"/>
              <a:gd name="T9" fmla="*/ 0 60000 65536"/>
              <a:gd name="T10" fmla="*/ 0 60000 65536"/>
              <a:gd name="T11" fmla="*/ 0 60000 65536"/>
              <a:gd name="T12" fmla="*/ 0 w 11272838"/>
              <a:gd name="T13" fmla="*/ 0 h 985837"/>
              <a:gd name="T14" fmla="*/ 11272838 w 11272838"/>
              <a:gd name="T15" fmla="*/ 985837 h 9858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72838" h="985837">
                <a:moveTo>
                  <a:pt x="0" y="0"/>
                </a:moveTo>
                <a:lnTo>
                  <a:pt x="31313" y="0"/>
                </a:lnTo>
                <a:lnTo>
                  <a:pt x="31313" y="2740"/>
                </a:lnTo>
                <a:lnTo>
                  <a:pt x="0" y="274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0" tIns="0" rIns="28606" bIns="0" anchor="ctr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itchFamily="8" charset="0"/>
                <a:ea typeface="Arial" pitchFamily="8" charset="0"/>
                <a:cs typeface="Arial" pitchFamily="8" charset="0"/>
              </a:rPr>
              <a:t>Inversions of Fe I and Ca II lines in a sunspot, hydrostatic, 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itchFamily="8" charset="0"/>
                <a:ea typeface="Arial" pitchFamily="8" charset="0"/>
                <a:cs typeface="Arial" pitchFamily="8" charset="0"/>
              </a:rPr>
              <a:t>DST 76cm, SPINOR, sensitivity 1.5x10</a:t>
            </a:r>
            <a:r>
              <a:rPr lang="en-US" sz="2000" baseline="33000" dirty="0">
                <a:solidFill>
                  <a:srgbClr val="000000"/>
                </a:solidFill>
                <a:latin typeface="Arial" pitchFamily="8" charset="0"/>
                <a:ea typeface="Arial" pitchFamily="8" charset="0"/>
                <a:cs typeface="Arial" pitchFamily="8" charset="0"/>
              </a:rPr>
              <a:t>-4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</a:tabLst>
            </a:pPr>
            <a:endParaRPr lang="en-US" sz="2000" baseline="33000" dirty="0">
              <a:solidFill>
                <a:srgbClr val="000000"/>
              </a:solidFill>
              <a:latin typeface="Arial" pitchFamily="8" charset="0"/>
              <a:ea typeface="Arial" pitchFamily="8" charset="0"/>
              <a:cs typeface="Arial" pitchFamily="8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194" y="1336322"/>
            <a:ext cx="5787144" cy="491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5235" y="1345254"/>
            <a:ext cx="7410312" cy="5496000"/>
            <a:chOff x="363" y="1205"/>
            <a:chExt cx="6638" cy="4923"/>
          </a:xfrm>
        </p:grpSpPr>
        <p:pic>
          <p:nvPicPr>
            <p:cNvPr id="9831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9" y="1205"/>
              <a:ext cx="4952" cy="49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8315" name="Text Box 6"/>
            <p:cNvSpPr txBox="1">
              <a:spLocks noChangeArrowheads="1"/>
            </p:cNvSpPr>
            <p:nvPr/>
          </p:nvSpPr>
          <p:spPr bwMode="auto">
            <a:xfrm>
              <a:off x="363" y="2403"/>
              <a:ext cx="1796" cy="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321503" algn="l"/>
                  <a:tab pos="643006" algn="l"/>
                  <a:tab pos="964509" algn="l"/>
                  <a:tab pos="1286012" algn="l"/>
                  <a:tab pos="1607515" algn="l"/>
                  <a:tab pos="1929018" algn="l"/>
                  <a:tab pos="2250521" algn="l"/>
                  <a:tab pos="2572024" algn="l"/>
                  <a:tab pos="2893527" algn="l"/>
                  <a:tab pos="3215030" algn="l"/>
                  <a:tab pos="3536533" algn="l"/>
                  <a:tab pos="3858036" algn="l"/>
                  <a:tab pos="4179540" algn="l"/>
                  <a:tab pos="4501043" algn="l"/>
                  <a:tab pos="4822546" algn="l"/>
                  <a:tab pos="5144049" algn="l"/>
                  <a:tab pos="5465552" algn="l"/>
                  <a:tab pos="5787055" algn="l"/>
                  <a:tab pos="6108558" algn="l"/>
                  <a:tab pos="6430061" algn="l"/>
                </a:tabLst>
              </a:pPr>
              <a:r>
                <a:rPr lang="en-US" dirty="0">
                  <a:solidFill>
                    <a:srgbClr val="000000"/>
                  </a:solidFill>
                  <a:ea typeface="ヒラギノ明朝 ProN W3" pitchFamily="8" charset="-128"/>
                  <a:cs typeface="ヒラギノ明朝 ProN W3" pitchFamily="8" charset="-128"/>
                </a:rPr>
                <a:t>Current density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12427" y="1315110"/>
            <a:ext cx="6685803" cy="5592011"/>
            <a:chOff x="2161" y="1178"/>
            <a:chExt cx="5989" cy="5009"/>
          </a:xfrm>
        </p:grpSpPr>
        <p:pic>
          <p:nvPicPr>
            <p:cNvPr id="98312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61" y="1178"/>
              <a:ext cx="4491" cy="50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8313" name="Text Box 9"/>
            <p:cNvSpPr txBox="1">
              <a:spLocks noChangeArrowheads="1"/>
            </p:cNvSpPr>
            <p:nvPr/>
          </p:nvSpPr>
          <p:spPr bwMode="auto">
            <a:xfrm>
              <a:off x="6668" y="5345"/>
              <a:ext cx="1482" cy="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321503" algn="l"/>
                  <a:tab pos="643006" algn="l"/>
                  <a:tab pos="964509" algn="l"/>
                  <a:tab pos="1286012" algn="l"/>
                  <a:tab pos="1607515" algn="l"/>
                  <a:tab pos="1929018" algn="l"/>
                  <a:tab pos="2250521" algn="l"/>
                  <a:tab pos="2572024" algn="l"/>
                  <a:tab pos="2893527" algn="l"/>
                  <a:tab pos="3215030" algn="l"/>
                  <a:tab pos="3536533" algn="l"/>
                  <a:tab pos="3858036" algn="l"/>
                  <a:tab pos="4179540" algn="l"/>
                  <a:tab pos="4501043" algn="l"/>
                  <a:tab pos="4822546" algn="l"/>
                  <a:tab pos="5144049" algn="l"/>
                  <a:tab pos="5465552" algn="l"/>
                  <a:tab pos="5787055" algn="l"/>
                  <a:tab pos="6108558" algn="l"/>
                  <a:tab pos="6430061" algn="l"/>
                </a:tabLst>
              </a:pPr>
              <a:r>
                <a:rPr lang="en-US" dirty="0">
                  <a:solidFill>
                    <a:srgbClr val="000000"/>
                  </a:solidFill>
                  <a:ea typeface="ヒラギノ明朝 ProN W3" pitchFamily="8" charset="-128"/>
                  <a:cs typeface="ヒラギノ明朝 ProN W3" pitchFamily="8" charset="-128"/>
                </a:rPr>
                <a:t>Temperature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7500" y="5196808"/>
            <a:ext cx="1259111" cy="61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301" tIns="32150" rIns="64301" bIns="3215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“bandwidth </a:t>
            </a:r>
          </a:p>
          <a:p>
            <a:r>
              <a:rPr lang="en-US">
                <a:solidFill>
                  <a:srgbClr val="FF0000"/>
                </a:solidFill>
              </a:rPr>
              <a:t>limited”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0" y="0"/>
            <a:ext cx="9145116" cy="1143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757" bIns="0" anchor="ctr">
            <a:prstTxWarp prst="textNoShape">
              <a:avLst/>
            </a:prstTxWarp>
          </a:bodyPr>
          <a:lstStyle/>
          <a:p>
            <a:pPr marL="40188" indent="-37955" algn="ctr">
              <a:tabLst>
                <a:tab pos="40188" algn="l"/>
                <a:tab pos="361691" algn="l"/>
                <a:tab pos="683194" algn="l"/>
                <a:tab pos="1004697" algn="l"/>
                <a:tab pos="1326200" algn="l"/>
                <a:tab pos="1647703" algn="l"/>
                <a:tab pos="1969206" algn="l"/>
                <a:tab pos="2290709" algn="l"/>
                <a:tab pos="2612212" algn="l"/>
                <a:tab pos="2933715" algn="l"/>
                <a:tab pos="3255218" algn="l"/>
                <a:tab pos="3576721" algn="l"/>
                <a:tab pos="3898224" algn="l"/>
                <a:tab pos="4219727" algn="l"/>
                <a:tab pos="4541230" algn="l"/>
                <a:tab pos="4862733" algn="l"/>
                <a:tab pos="5184237" algn="l"/>
                <a:tab pos="5505740" algn="l"/>
                <a:tab pos="5827243" algn="l"/>
                <a:tab pos="6148746" algn="l"/>
                <a:tab pos="6470249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400" dirty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Measuring magnetic fields in solar</a:t>
            </a:r>
            <a:r>
              <a:rPr lang="en-US" sz="24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/>
            </a:r>
            <a:br>
              <a:rPr lang="en-US" sz="24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</a:br>
            <a:r>
              <a:rPr lang="en-US" sz="2400" dirty="0" err="1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chromiospheric</a:t>
            </a:r>
            <a:r>
              <a:rPr lang="en-US" sz="2400" dirty="0" smtClean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/coronal (low beta) </a:t>
            </a:r>
            <a:r>
              <a:rPr lang="en-US" sz="2400" dirty="0">
                <a:solidFill>
                  <a:srgbClr val="000099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plasma is </a:t>
            </a:r>
            <a:r>
              <a:rPr lang="en-US" sz="2400" dirty="0">
                <a:solidFill>
                  <a:srgbClr val="FF0000"/>
                </a:solidFill>
                <a:latin typeface="Arial Black" pitchFamily="8" charset="0"/>
                <a:ea typeface="ヒラギノ角ゴ ProN W6" pitchFamily="8" charset="-128"/>
                <a:cs typeface="ヒラギノ角ゴ ProN W6" pitchFamily="8" charset="-128"/>
              </a:rPr>
              <a:t>hard</a:t>
            </a:r>
          </a:p>
        </p:txBody>
      </p:sp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7239512" y="6554341"/>
            <a:ext cx="1905604" cy="30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8" tIns="45821" rIns="91388" bIns="4582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fld id="{CE824054-CBA4-7C4E-A88A-9BCD52265DFA}" type="slidenum">
              <a:rPr lang="en-US">
                <a:solidFill>
                  <a:srgbClr val="000000"/>
                </a:solidFill>
              </a:rPr>
              <a:pPr>
                <a:tabLst>
                  <a:tab pos="0" algn="l"/>
                  <a:tab pos="321503" algn="l"/>
                  <a:tab pos="643006" algn="l"/>
                  <a:tab pos="964509" algn="l"/>
                  <a:tab pos="1286012" algn="l"/>
                  <a:tab pos="1607515" algn="l"/>
                  <a:tab pos="1929018" algn="l"/>
                  <a:tab pos="2250521" algn="l"/>
                  <a:tab pos="2572024" algn="l"/>
                  <a:tab pos="2893527" algn="l"/>
                  <a:tab pos="3215030" algn="l"/>
                  <a:tab pos="3536533" algn="l"/>
                  <a:tab pos="3858036" algn="l"/>
                  <a:tab pos="4179540" algn="l"/>
                  <a:tab pos="4501043" algn="l"/>
                  <a:tab pos="4822546" algn="l"/>
                  <a:tab pos="5144049" algn="l"/>
                  <a:tab pos="5465552" algn="l"/>
                  <a:tab pos="5787055" algn="l"/>
                  <a:tab pos="6108558" algn="l"/>
                  <a:tab pos="6430061" algn="l"/>
                </a:tabLst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147358" y="1072853"/>
            <a:ext cx="8745464" cy="1015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8" tIns="45821" rIns="91388" bIns="45821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endParaRPr lang="en-US" sz="2000" i="1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                             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427561" y="1667890"/>
            <a:ext cx="2164597" cy="7915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63288" tIns="31644" rIns="63288" bIns="31644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 err="1">
                <a:solidFill>
                  <a:srgbClr val="000000"/>
                </a:solidFill>
              </a:rPr>
              <a:t>Uitenbroek</a:t>
            </a:r>
            <a:r>
              <a:rPr lang="en-US" dirty="0">
                <a:solidFill>
                  <a:srgbClr val="000000"/>
                </a:solidFill>
              </a:rPr>
              <a:t> 2011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000000"/>
                </a:solidFill>
              </a:rPr>
              <a:t>Ca II 854 nm</a:t>
            </a:r>
          </a:p>
        </p:txBody>
      </p:sp>
      <p:pic>
        <p:nvPicPr>
          <p:cNvPr id="1024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984" y="984658"/>
            <a:ext cx="4472087" cy="4355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732818" y="1047177"/>
            <a:ext cx="5997017" cy="412060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lIns="63288" tIns="31644" rIns="63288" bIns="31644" anchor="ctr" anchorCtr="1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000000"/>
                </a:solidFill>
              </a:rPr>
              <a:t>200-2000G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478538" y="2338843"/>
            <a:ext cx="1102951" cy="320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63288" tIns="31644" rIns="63288" bIns="31644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sz="1700" dirty="0">
                <a:solidFill>
                  <a:srgbClr val="000000"/>
                </a:solidFill>
                <a:ea typeface="Times New Roman" pitchFamily="8" charset="0"/>
                <a:cs typeface="Times New Roman" pitchFamily="8" charset="0"/>
              </a:rPr>
              <a:t>200-2000G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/>
          <p:cNvSpPr txBox="1">
            <a:spLocks noChangeArrowheads="1"/>
          </p:cNvSpPr>
          <p:nvPr/>
        </p:nvSpPr>
        <p:spPr bwMode="auto">
          <a:xfrm>
            <a:off x="219921" y="3751080"/>
            <a:ext cx="3403742" cy="122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757" bIns="0" anchor="ctr">
            <a:prstTxWarp prst="textNoShape">
              <a:avLst/>
            </a:prstTxWarp>
          </a:bodyPr>
          <a:lstStyle/>
          <a:p>
            <a:pPr marL="40188" indent="-37955">
              <a:tabLst>
                <a:tab pos="40188" algn="l"/>
                <a:tab pos="361691" algn="l"/>
                <a:tab pos="683194" algn="l"/>
                <a:tab pos="1004697" algn="l"/>
                <a:tab pos="1326200" algn="l"/>
                <a:tab pos="1647703" algn="l"/>
                <a:tab pos="1969206" algn="l"/>
                <a:tab pos="2290709" algn="l"/>
                <a:tab pos="2612212" algn="l"/>
                <a:tab pos="2933715" algn="l"/>
                <a:tab pos="3255218" algn="l"/>
                <a:tab pos="3576721" algn="l"/>
                <a:tab pos="3898224" algn="l"/>
                <a:tab pos="4219727" algn="l"/>
                <a:tab pos="4541230" algn="l"/>
                <a:tab pos="4862733" algn="l"/>
                <a:tab pos="5184237" algn="l"/>
                <a:tab pos="5505740" algn="l"/>
                <a:tab pos="5827243" algn="l"/>
                <a:tab pos="6148746" algn="l"/>
                <a:tab pos="6470249" algn="l"/>
              </a:tabLst>
            </a:pPr>
            <a:r>
              <a:rPr lang="en-US" sz="27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Instrument fringe</a:t>
            </a:r>
            <a:br>
              <a:rPr lang="en-US" sz="27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</a:br>
            <a:r>
              <a:rPr lang="en-US" sz="27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removal using</a:t>
            </a:r>
            <a:br>
              <a:rPr lang="en-US" sz="27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</a:br>
            <a:r>
              <a:rPr lang="en-US" sz="27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2D PCA</a:t>
            </a: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7592" y="1028198"/>
            <a:ext cx="4137183" cy="56098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7460" name="Text Box 3"/>
          <p:cNvSpPr txBox="1">
            <a:spLocks noChangeArrowheads="1"/>
          </p:cNvSpPr>
          <p:nvPr/>
        </p:nvSpPr>
        <p:spPr bwMode="auto">
          <a:xfrm>
            <a:off x="315927" y="1767250"/>
            <a:ext cx="2734370" cy="13591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63288" tIns="32910" rIns="63288" bIns="3291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 err="1">
                <a:solidFill>
                  <a:srgbClr val="000000"/>
                </a:solidFill>
              </a:rPr>
              <a:t>Casini</a:t>
            </a:r>
            <a:r>
              <a:rPr lang="en-US" dirty="0">
                <a:solidFill>
                  <a:srgbClr val="000000"/>
                </a:solidFill>
              </a:rPr>
              <a:t>, Judge, </a:t>
            </a:r>
            <a:r>
              <a:rPr lang="en-US" dirty="0" err="1">
                <a:solidFill>
                  <a:srgbClr val="000000"/>
                </a:solidFill>
              </a:rPr>
              <a:t>Schad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000000"/>
                </a:solidFill>
              </a:rPr>
              <a:t>2012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ApJ</a:t>
            </a: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000000"/>
                </a:solidFill>
              </a:rPr>
              <a:t>Si I/ He I 1083 nm region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r>
              <a:rPr lang="en-US" dirty="0">
                <a:solidFill>
                  <a:srgbClr val="000000"/>
                </a:solidFill>
              </a:rPr>
              <a:t>FIRS/DST, noise ~ 3x10</a:t>
            </a:r>
            <a:r>
              <a:rPr lang="en-US" baseline="33000" dirty="0">
                <a:solidFill>
                  <a:srgbClr val="000000"/>
                </a:solidFill>
              </a:rPr>
              <a:t>-4</a:t>
            </a:r>
          </a:p>
          <a:p>
            <a:pPr>
              <a:tabLst>
                <a:tab pos="0" algn="l"/>
                <a:tab pos="321503" algn="l"/>
                <a:tab pos="643006" algn="l"/>
                <a:tab pos="964509" algn="l"/>
                <a:tab pos="1286012" algn="l"/>
                <a:tab pos="1607515" algn="l"/>
                <a:tab pos="1929018" algn="l"/>
                <a:tab pos="2250521" algn="l"/>
                <a:tab pos="2572024" algn="l"/>
                <a:tab pos="2893527" algn="l"/>
                <a:tab pos="3215030" algn="l"/>
                <a:tab pos="3536533" algn="l"/>
                <a:tab pos="3858036" algn="l"/>
                <a:tab pos="4179540" algn="l"/>
                <a:tab pos="4501043" algn="l"/>
                <a:tab pos="4822546" algn="l"/>
                <a:tab pos="5144049" algn="l"/>
                <a:tab pos="5465552" algn="l"/>
                <a:tab pos="5787055" algn="l"/>
                <a:tab pos="6108558" algn="l"/>
                <a:tab pos="6430061" algn="l"/>
              </a:tabLst>
            </a:pPr>
            <a:endParaRPr lang="en-US" baseline="33000" dirty="0">
              <a:solidFill>
                <a:srgbClr val="000000"/>
              </a:solidFill>
            </a:endParaRPr>
          </a:p>
        </p:txBody>
      </p:sp>
      <p:sp>
        <p:nvSpPr>
          <p:cNvPr id="147461" name="Text Box 4"/>
          <p:cNvSpPr txBox="1">
            <a:spLocks noChangeArrowheads="1"/>
          </p:cNvSpPr>
          <p:nvPr/>
        </p:nvSpPr>
        <p:spPr bwMode="auto">
          <a:xfrm>
            <a:off x="0" y="0"/>
            <a:ext cx="9145116" cy="1143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757" bIns="0" anchor="ctr">
            <a:prstTxWarp prst="textNoShape">
              <a:avLst/>
            </a:prstTxWarp>
          </a:bodyPr>
          <a:lstStyle/>
          <a:p>
            <a:pPr marL="40188" indent="-37955" algn="ctr">
              <a:tabLst>
                <a:tab pos="40188" algn="l"/>
                <a:tab pos="361691" algn="l"/>
                <a:tab pos="683194" algn="l"/>
                <a:tab pos="1004697" algn="l"/>
                <a:tab pos="1326200" algn="l"/>
                <a:tab pos="1647703" algn="l"/>
                <a:tab pos="1969206" algn="l"/>
                <a:tab pos="2290709" algn="l"/>
                <a:tab pos="2612212" algn="l"/>
                <a:tab pos="2933715" algn="l"/>
                <a:tab pos="3255218" algn="l"/>
                <a:tab pos="3576721" algn="l"/>
                <a:tab pos="3898224" algn="l"/>
                <a:tab pos="4219727" algn="l"/>
                <a:tab pos="4541230" algn="l"/>
                <a:tab pos="4862733" algn="l"/>
                <a:tab pos="5184237" algn="l"/>
                <a:tab pos="5505740" algn="l"/>
                <a:tab pos="5827243" algn="l"/>
                <a:tab pos="6148746" algn="l"/>
                <a:tab pos="6470249" algn="l"/>
                <a:tab pos="6617604" algn="l"/>
                <a:tab pos="7126651" algn="l"/>
                <a:tab pos="7635697" algn="l"/>
                <a:tab pos="8144744" algn="l"/>
                <a:tab pos="8653790" algn="l"/>
              </a:tabLst>
            </a:pPr>
            <a:r>
              <a:rPr lang="en-US" sz="28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Measuring magnetic fields in solar</a:t>
            </a:r>
            <a:br>
              <a:rPr lang="en-US" sz="28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</a:br>
            <a:r>
              <a:rPr lang="en-US" sz="2800" dirty="0">
                <a:solidFill>
                  <a:srgbClr val="000099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low beta plasma is </a:t>
            </a:r>
            <a:r>
              <a:rPr lang="en-US" sz="2800" dirty="0">
                <a:solidFill>
                  <a:srgbClr val="FF0000"/>
                </a:solidFill>
                <a:latin typeface="Arial Black" pitchFamily="22" charset="0"/>
                <a:ea typeface="ヒラギノ角ゴ ProN W6" pitchFamily="22" charset="-128"/>
                <a:cs typeface="ヒラギノ角ゴ ProN W6" pitchFamily="22" charset="-128"/>
              </a:rPr>
              <a:t>hard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551" y="723305"/>
            <a:ext cx="8648402" cy="3866555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1473398" y="5054203"/>
            <a:ext cx="7500938" cy="140196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>
            <a:prstTxWarp prst="textNoShape">
              <a:avLst/>
            </a:prstTxWarp>
          </a:bodyPr>
          <a:lstStyle/>
          <a:p>
            <a:pPr marL="40182"/>
            <a:r>
              <a:rPr lang="en-US" sz="2400" i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coronal </a:t>
            </a:r>
            <a:r>
              <a:rPr lang="en-US" sz="24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magnetic free energy can be derived from measurements of magnetic fields at the base in force-free plasma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We must measure </a:t>
            </a:r>
            <a:r>
              <a:rPr lang="en-US" dirty="0" smtClean="0">
                <a:solidFill>
                  <a:srgbClr val="FF0000"/>
                </a:solidFill>
              </a:rPr>
              <a:t>vector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Magnetograph measurements </a:t>
            </a:r>
          </a:p>
          <a:p>
            <a:pPr lvl="1"/>
            <a:r>
              <a:rPr lang="en-US" sz="2400" dirty="0" smtClean="0"/>
              <a:t>give B</a:t>
            </a:r>
            <a:r>
              <a:rPr lang="en-US" sz="2400" baseline="-25000" dirty="0" smtClean="0"/>
              <a:t>LOS</a:t>
            </a:r>
            <a:r>
              <a:rPr lang="en-US" sz="2400" dirty="0" smtClean="0"/>
              <a:t> only</a:t>
            </a:r>
          </a:p>
          <a:p>
            <a:pPr lvl="1"/>
            <a:r>
              <a:rPr lang="en-US" sz="2400" dirty="0" smtClean="0"/>
              <a:t>yield potential fields (no free energy) in overlying corona</a:t>
            </a:r>
          </a:p>
          <a:p>
            <a:pPr lvl="1"/>
            <a:r>
              <a:rPr lang="en-US" sz="2400" dirty="0" smtClean="0"/>
              <a:t>no curl (currents) or uncurl (vector potential) or </a:t>
            </a:r>
            <a:r>
              <a:rPr lang="en-US" sz="2400" dirty="0" err="1" smtClean="0"/>
              <a:t>helicity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4882-39D3-FE4E-9A60-4165B44445AE}" type="slidenum">
              <a:rPr lang="en-US" smtClean="0"/>
              <a:pPr/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 Flare </a:t>
            </a:r>
            <a:r>
              <a:rPr lang="en-US" smtClean="0"/>
              <a:t>physics  (Shibata </a:t>
            </a:r>
            <a:r>
              <a:rPr lang="en-US" dirty="0" smtClean="0"/>
              <a:t>et </a:t>
            </a:r>
            <a:r>
              <a:rPr lang="en-US" smtClean="0"/>
              <a:t>al 2007)</a:t>
            </a:r>
            <a:endParaRPr lang="en-US" dirty="0"/>
          </a:p>
        </p:txBody>
      </p:sp>
      <p:pic>
        <p:nvPicPr>
          <p:cNvPr id="3" name="Picture 2" descr="shibata200yf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5497830" cy="5638800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5410200" y="4267200"/>
            <a:ext cx="3109080" cy="1524000"/>
            <a:chOff x="5410200" y="4267200"/>
            <a:chExt cx="3109080" cy="1524000"/>
          </a:xfrm>
        </p:grpSpPr>
        <p:sp>
          <p:nvSpPr>
            <p:cNvPr id="4" name="TextBox 3"/>
            <p:cNvSpPr txBox="1"/>
            <p:nvPr/>
          </p:nvSpPr>
          <p:spPr>
            <a:xfrm>
              <a:off x="6705600" y="4267200"/>
              <a:ext cx="18136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time to try to</a:t>
              </a:r>
            </a:p>
            <a:p>
              <a:r>
                <a:rPr lang="en-US" dirty="0" smtClean="0"/>
                <a:t>measure the </a:t>
              </a:r>
            </a:p>
            <a:p>
              <a:r>
                <a:rPr lang="en-US" dirty="0" smtClean="0"/>
                <a:t>evolving </a:t>
              </a:r>
            </a:p>
            <a:p>
              <a:r>
                <a:rPr lang="en-US" dirty="0" smtClean="0"/>
                <a:t>magnetic field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rot="10800000" flipV="1">
              <a:off x="5410200" y="4800600"/>
              <a:ext cx="1295400" cy="990600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6705600" y="1295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measure</a:t>
            </a:r>
          </a:p>
          <a:p>
            <a:r>
              <a:rPr lang="en-US" dirty="0" smtClean="0"/>
              <a:t>plasma now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5410200" y="1752600"/>
            <a:ext cx="1143000" cy="609600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3962400" y="2819400"/>
            <a:ext cx="4968719" cy="2819400"/>
            <a:chOff x="3962400" y="2819400"/>
            <a:chExt cx="4968719" cy="2819400"/>
          </a:xfrm>
        </p:grpSpPr>
        <p:sp>
          <p:nvSpPr>
            <p:cNvPr id="9" name="TextBox 8"/>
            <p:cNvSpPr txBox="1"/>
            <p:nvPr/>
          </p:nvSpPr>
          <p:spPr>
            <a:xfrm>
              <a:off x="6629400" y="2819400"/>
              <a:ext cx="23017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Notice- reconnection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site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3962400" y="3352800"/>
              <a:ext cx="2667000" cy="228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keller_summar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75"/>
            <a:ext cx="9144000" cy="50895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r>
              <a:rPr lang="en-US" dirty="0" smtClean="0"/>
              <a:t>For vector B we must use </a:t>
            </a:r>
            <a:r>
              <a:rPr lang="en-US" dirty="0" err="1" smtClean="0">
                <a:solidFill>
                  <a:srgbClr val="FF0000"/>
                </a:solidFill>
              </a:rPr>
              <a:t>spectropolarimetry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(most lines are not fully split, field is intermittent)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ini_all 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359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36127</TotalTime>
  <Words>981</Words>
  <Application>Microsoft Macintosh PowerPoint</Application>
  <PresentationFormat>On-screen Show (4:3)</PresentationFormat>
  <Paragraphs>204</Paragraphs>
  <Slides>32</Slides>
  <Notes>8</Notes>
  <HiddenSlides>0</HiddenSlides>
  <MMClips>3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Blank</vt:lpstr>
      <vt:lpstr>Office Theme</vt:lpstr>
      <vt:lpstr>1_Blank</vt:lpstr>
      <vt:lpstr> Solar magnetic fields  3        </vt:lpstr>
      <vt:lpstr>Examples of what we really need/want to know?</vt:lpstr>
      <vt:lpstr>Examples of what we really need/want to know?</vt:lpstr>
      <vt:lpstr>Slide 4</vt:lpstr>
      <vt:lpstr>Conclusion: We must measure vector B</vt:lpstr>
      <vt:lpstr>An example: Flare physics  (Shibata et al 2007)</vt:lpstr>
      <vt:lpstr>For vector B we must use spectropolarimetry (most lines are not fully split, field is intermittent)</vt:lpstr>
      <vt:lpstr>Slide 8</vt:lpstr>
      <vt:lpstr>Slide 9</vt:lpstr>
      <vt:lpstr>Slide 10</vt:lpstr>
      <vt:lpstr>Slide 11</vt:lpstr>
      <vt:lpstr>Slide 12</vt:lpstr>
      <vt:lpstr>Slide 13</vt:lpstr>
      <vt:lpstr>Polarization modulation in time</vt:lpstr>
      <vt:lpstr>Slide 15</vt:lpstr>
      <vt:lpstr>Spatial as well as temporal modulation removal of I-&gt; QUV crosstalk with 2 beams</vt:lpstr>
      <vt:lpstr>Slide 17</vt:lpstr>
      <vt:lpstr>SPINOR spectropolarimeter</vt:lpstr>
      <vt:lpstr>SOLIS VSM</vt:lpstr>
      <vt:lpstr>Effects of seeing-</vt:lpstr>
      <vt:lpstr>Slide 21</vt:lpstr>
      <vt:lpstr>Slide 22</vt:lpstr>
      <vt:lpstr>Slide 23</vt:lpstr>
      <vt:lpstr>… different from stellar case</vt:lpstr>
      <vt:lpstr>Slide 25</vt:lpstr>
      <vt:lpstr>Zeeman line splitting</vt:lpstr>
      <vt:lpstr>Zeeman-induced polarization </vt:lpstr>
      <vt:lpstr>Hanle-modified polarization </vt:lpstr>
      <vt:lpstr>diagnosing surface MHD processes</vt:lpstr>
      <vt:lpstr>Slide 30</vt:lpstr>
      <vt:lpstr>Slide 31</vt:lpstr>
      <vt:lpstr>Slide 32</vt:lpstr>
    </vt:vector>
  </TitlesOfParts>
  <Manager/>
  <Company>NCAR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Philip Judge</dc:creator>
  <cp:keywords/>
  <dc:description/>
  <cp:lastModifiedBy>Phillip Judge</cp:lastModifiedBy>
  <cp:revision>1599</cp:revision>
  <dcterms:created xsi:type="dcterms:W3CDTF">2013-11-14T00:34:25Z</dcterms:created>
  <dcterms:modified xsi:type="dcterms:W3CDTF">2013-11-14T00:43:39Z</dcterms:modified>
  <cp:category/>
</cp:coreProperties>
</file>