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Default Extension="wmf" ContentType="image/x-wmf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commentAuthors.xml" ContentType="application/vnd.openxmlformats-officedocument.presentationml.commentAuthors+xml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410" r:id="rId2"/>
    <p:sldId id="695" r:id="rId3"/>
    <p:sldId id="607" r:id="rId4"/>
    <p:sldId id="664" r:id="rId5"/>
    <p:sldId id="677" r:id="rId6"/>
    <p:sldId id="617" r:id="rId7"/>
    <p:sldId id="666" r:id="rId8"/>
    <p:sldId id="667" r:id="rId9"/>
    <p:sldId id="669" r:id="rId10"/>
    <p:sldId id="684" r:id="rId11"/>
    <p:sldId id="665" r:id="rId12"/>
    <p:sldId id="689" r:id="rId13"/>
    <p:sldId id="621" r:id="rId14"/>
    <p:sldId id="674" r:id="rId15"/>
    <p:sldId id="673" r:id="rId16"/>
    <p:sldId id="671" r:id="rId17"/>
    <p:sldId id="679" r:id="rId18"/>
    <p:sldId id="681" r:id="rId19"/>
    <p:sldId id="680" r:id="rId20"/>
    <p:sldId id="678" r:id="rId21"/>
    <p:sldId id="685" r:id="rId22"/>
    <p:sldId id="691" r:id="rId23"/>
    <p:sldId id="578" r:id="rId24"/>
    <p:sldId id="579" r:id="rId25"/>
    <p:sldId id="609" r:id="rId26"/>
    <p:sldId id="614" r:id="rId27"/>
    <p:sldId id="613" r:id="rId28"/>
    <p:sldId id="615" r:id="rId29"/>
    <p:sldId id="616" r:id="rId30"/>
    <p:sldId id="692" r:id="rId31"/>
    <p:sldId id="576" r:id="rId32"/>
    <p:sldId id="686" r:id="rId33"/>
    <p:sldId id="625" r:id="rId34"/>
    <p:sldId id="575" r:id="rId35"/>
    <p:sldId id="577" r:id="rId36"/>
    <p:sldId id="693" r:id="rId37"/>
    <p:sldId id="694" r:id="rId38"/>
    <p:sldId id="687" r:id="rId39"/>
    <p:sldId id="653" r:id="rId40"/>
    <p:sldId id="604" r:id="rId41"/>
    <p:sldId id="690" r:id="rId42"/>
    <p:sldId id="587" r:id="rId43"/>
    <p:sldId id="683" r:id="rId44"/>
    <p:sldId id="698" r:id="rId45"/>
    <p:sldId id="696" r:id="rId46"/>
    <p:sldId id="697" r:id="rId47"/>
    <p:sldId id="660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Helvetica" pitchFamily="-112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Helvetica" pitchFamily="-112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Helvetica" pitchFamily="-112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Helvetica" pitchFamily="-112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Michael Thompson" initials="MT" lastIdx="2" clrIdx="0"/>
  <p:cmAuthor id="1" name="Phillip Judge" initials="PJ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schemeClr val="tx1"/>
    </p:penClr>
  </p:showPr>
  <p:clrMru>
    <a:srgbClr val="002F05"/>
    <a:srgbClr val="00750B"/>
    <a:srgbClr val="ED181E"/>
    <a:srgbClr val="CCCACC"/>
    <a:srgbClr val="7F007F"/>
    <a:srgbClr val="087F08"/>
    <a:srgbClr val="00008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 showComments="0">
  <p:normalViewPr>
    <p:restoredLeft sz="17143" autoAdjust="0"/>
    <p:restoredTop sz="91949" autoAdjust="0"/>
  </p:normalViewPr>
  <p:slideViewPr>
    <p:cSldViewPr>
      <p:cViewPr>
        <p:scale>
          <a:sx n="100" d="100"/>
          <a:sy n="100" d="100"/>
        </p:scale>
        <p:origin x="-288" y="32"/>
      </p:cViewPr>
      <p:guideLst>
        <p:guide orient="horz" pos="2160"/>
        <p:guide pos="2832"/>
      </p:guideLst>
    </p:cSldViewPr>
  </p:slideViewPr>
  <p:outlineViewPr>
    <p:cViewPr>
      <p:scale>
        <a:sx n="33" d="100"/>
        <a:sy n="33" d="100"/>
      </p:scale>
      <p:origin x="0" y="28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2104" y="-10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commentAuthors" Target="commentAuthors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 authorId="1" dt="2013-10-15T16:09:03.459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-25000"/>
            </a:lvl1pPr>
          </a:lstStyle>
          <a:p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-25000"/>
            </a:lvl1pPr>
          </a:lstStyle>
          <a:p>
            <a:endParaRPr lang="en-US" dirty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-25000"/>
            </a:lvl1pPr>
          </a:lstStyle>
          <a:p>
            <a:endParaRPr lang="en-US" dirty="0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-25000"/>
            </a:lvl1pPr>
          </a:lstStyle>
          <a:p>
            <a:fld id="{409BE054-5437-F14D-AA60-F5D1A5048C8C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-25000"/>
            </a:lvl1pPr>
          </a:lstStyle>
          <a:p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-25000"/>
            </a:lvl1pPr>
          </a:lstStyle>
          <a:p>
            <a:endParaRPr lang="en-US" dirty="0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685800"/>
            <a:ext cx="5029200" cy="3771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953000"/>
            <a:ext cx="5029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-25000"/>
            </a:lvl1pPr>
          </a:lstStyle>
          <a:p>
            <a:endParaRPr lang="en-US" dirty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-25000"/>
            </a:lvl1pPr>
          </a:lstStyle>
          <a:p>
            <a:fld id="{6B18B814-45F5-2B4E-94F0-AB57EAD582D4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305AB2-9FDE-954B-A901-B7298EEB36F4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8B814-45F5-2B4E-94F0-AB57EAD582D4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AB21BE-9101-4F4B-BC8A-E7BF096E155E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8B814-45F5-2B4E-94F0-AB57EAD582D4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8B814-45F5-2B4E-94F0-AB57EAD582D4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 I GET l^2 and du/</a:t>
            </a:r>
            <a:r>
              <a:rPr lang="en-US" dirty="0" err="1" smtClean="0"/>
              <a:t>rdtheta</a:t>
            </a:r>
            <a:r>
              <a:rPr lang="en-US" baseline="0" dirty="0" smtClean="0"/>
              <a:t> ? Is it thickness of tach^2/ (du/</a:t>
            </a:r>
            <a:r>
              <a:rPr lang="en-US" baseline="0" dirty="0" err="1" smtClean="0"/>
              <a:t>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dtheta</a:t>
            </a:r>
            <a:r>
              <a:rPr lang="en-US" baseline="0" dirty="0" smtClean="0"/>
              <a:t>) with all </a:t>
            </a:r>
            <a:r>
              <a:rPr lang="en-US" baseline="0" dirty="0" err="1" smtClean="0"/>
              <a:t>params</a:t>
            </a:r>
            <a:r>
              <a:rPr lang="en-US" baseline="0" dirty="0" smtClean="0"/>
              <a:t> from </a:t>
            </a:r>
            <a:r>
              <a:rPr lang="en-US" baseline="0" dirty="0" err="1" smtClean="0"/>
              <a:t>helioseismology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8B814-45F5-2B4E-94F0-AB57EAD582D4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8B814-45F5-2B4E-94F0-AB57EAD582D4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8B814-45F5-2B4E-94F0-AB57EAD582D4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8B814-45F5-2B4E-94F0-AB57EAD582D4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8B814-45F5-2B4E-94F0-AB57EAD582D4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8B814-45F5-2B4E-94F0-AB57EAD582D4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8B814-45F5-2B4E-94F0-AB57EAD582D4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ED278-5C70-2A40-BA3F-D2363224615A}" type="slidenum">
              <a:rPr lang="en-US"/>
              <a:pPr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92029-3135-424C-9034-7EE0DB6C0A81}" type="slidenum">
              <a:rPr lang="en-US"/>
              <a:pPr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739E1-6C1C-C742-92D6-CEA2DD74C994}" type="slidenum">
              <a:rPr lang="en-US"/>
              <a:pPr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IAU symp 2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F4882-39D3-FE4E-9A60-4165B44445AE}" type="slidenum">
              <a:rPr lang="en-US"/>
              <a:pPr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4E1C2-CC75-214A-AD15-C89BD67094DA}" type="slidenum">
              <a:rPr lang="en-US"/>
              <a:pPr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B2D08-5AD1-6243-8C22-8396558CC647}" type="slidenum">
              <a:rPr lang="en-US"/>
              <a:pPr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2C814-0D43-BB40-A9BE-39F90D5532CB}" type="slidenum">
              <a:rPr lang="en-US"/>
              <a:pPr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1D760-82E1-4048-AB62-A5CB8DE601A4}" type="slidenum">
              <a:rPr lang="en-US"/>
              <a:pPr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6BB7D-780F-D848-A248-EB90C1E2CC86}" type="slidenum">
              <a:rPr lang="en-US"/>
              <a:pPr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2E2F7-DBE4-634E-8FB8-CFED7CF1BA32}" type="slidenum">
              <a:rPr lang="en-US"/>
              <a:pPr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96786-2894-5F49-9322-DE8D33D5D24B}" type="slidenum">
              <a:rPr lang="en-US"/>
              <a:pPr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6" descr="footer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6262688"/>
            <a:ext cx="91408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12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12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80"/>
                </a:solidFill>
              </a:defRPr>
            </a:lvl1pPr>
          </a:lstStyle>
          <a:p>
            <a:endParaRPr lang="en-US" sz="120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7010400" y="6611938"/>
            <a:ext cx="1752600" cy="24622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aseline="0" dirty="0" smtClean="0">
                <a:latin typeface="Arial" charset="0"/>
              </a:rPr>
              <a:t>IAC Winter School 2013</a:t>
            </a:r>
            <a:endParaRPr lang="en-US" sz="1000" dirty="0">
              <a:latin typeface="Arial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3962400" y="6611938"/>
            <a:ext cx="20574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 smtClean="0">
                <a:latin typeface="+mn-lt"/>
                <a:cs typeface="+mn-cs"/>
              </a:rPr>
              <a:t>Solar</a:t>
            </a:r>
            <a:r>
              <a:rPr lang="en-US" sz="1000" baseline="0" dirty="0" smtClean="0">
                <a:latin typeface="+mn-lt"/>
                <a:cs typeface="+mn-cs"/>
              </a:rPr>
              <a:t> magnetic fields 1</a:t>
            </a:r>
            <a:endParaRPr lang="en-US" sz="1000" dirty="0">
              <a:latin typeface="+mn-lt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447800" y="6611938"/>
            <a:ext cx="19812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000" dirty="0" smtClean="0">
                <a:latin typeface="+mn-lt"/>
                <a:cs typeface="+mn-cs"/>
              </a:rPr>
              <a:t>Philip</a:t>
            </a:r>
            <a:r>
              <a:rPr lang="en-US" sz="1000" baseline="0" dirty="0" smtClean="0">
                <a:latin typeface="+mn-lt"/>
                <a:cs typeface="+mn-cs"/>
              </a:rPr>
              <a:t> Judge</a:t>
            </a:r>
            <a:endParaRPr lang="en-US" sz="1000" dirty="0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Geneva" pitchFamily="-112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Geneva" pitchFamily="-112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Geneva" pitchFamily="-112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comments" Target="../comments/comment1.xml"/><Relationship Id="rId1" Type="http://schemas.openxmlformats.org/officeDocument/2006/relationships/video" Target="file://localhost/Users/judge/Teaching/2013tenerife/resources/nature09925-s4.mov" TargetMode="External"/><Relationship Id="rId2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video" Target="file://localhost/Users/judge/Projects/meetings/IAU286/images/Intensity_171_combo_small.mov" TargetMode="External"/><Relationship Id="rId2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2.png"/><Relationship Id="rId1" Type="http://schemas.openxmlformats.org/officeDocument/2006/relationships/video" Target="file://localhost/Users/judge/Teaching/2012conversations/resources/movies/SSW_cutout_20110607T0611-20110607T0715_AIA_211-193-171_S22W53.mov" TargetMode="Externa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tiff"/><Relationship Id="rId3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tiff"/><Relationship Id="rId3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6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judge/Teaching/2012conversations/resources/movies/Hinode_lower_cut.mov" TargetMode="Externa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50.png"/><Relationship Id="rId1" Type="http://schemas.openxmlformats.org/officeDocument/2006/relationships/video" Target="file://localhost/Users/judge/Teaching/2012conversations/resources/movies/MagMovie.mov" TargetMode="External"/><Relationship Id="rId2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judge/talks/2009sunspot.key/2005-07-09-AR10786-gb+hac+had+171-3.mov" TargetMode="Externa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6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4" Type="http://schemas.openxmlformats.org/officeDocument/2006/relationships/image" Target="../media/image60.tiff"/><Relationship Id="rId5" Type="http://schemas.openxmlformats.org/officeDocument/2006/relationships/image" Target="../media/image61.tiff"/><Relationship Id="rId6" Type="http://schemas.openxmlformats.org/officeDocument/2006/relationships/image" Target="../media/image62.png"/><Relationship Id="rId7" Type="http://schemas.openxmlformats.org/officeDocument/2006/relationships/image" Target="../media/image63.tiff"/><Relationship Id="rId8" Type="http://schemas.openxmlformats.org/officeDocument/2006/relationships/image" Target="../media/image64.tiff"/><Relationship Id="rId9" Type="http://schemas.openxmlformats.org/officeDocument/2006/relationships/image" Target="../media/image6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judge/Projects/Japan2012/resources/lucia/ondrejov_2_X7flare.mpg" TargetMode="Externa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judge/Projects/meetings/IAU286/images/Marching_spots_medium.mov" TargetMode="Externa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gif"/><Relationship Id="rId3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judge/Teaching/2013tenerife/resources/multisun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66800"/>
            <a:ext cx="9144000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 smtClean="0"/>
              <a:t> Solar magnetic fields </a:t>
            </a:r>
            <a:br>
              <a:rPr lang="en-US" sz="3600" dirty="0" smtClean="0"/>
            </a:br>
            <a:r>
              <a:rPr lang="en-US" dirty="0" smtClean="0"/>
              <a:t>a physical perspective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180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0085-1E3D-1C49-AAD5-E9DFB0308282}" type="slidenum">
              <a:rPr lang="en-US"/>
              <a:pPr/>
              <a:t>1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1143000" y="2163886"/>
            <a:ext cx="6934200" cy="80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/>
              <a:t>Philip Judge, </a:t>
            </a:r>
            <a:r>
              <a:rPr lang="en-US" b="1" dirty="0" smtClean="0"/>
              <a:t> </a:t>
            </a:r>
            <a:r>
              <a:rPr lang="en-US" dirty="0" smtClean="0"/>
              <a:t>High Altitude Observatory, NCAR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en-US" dirty="0" smtClean="0"/>
          </a:p>
        </p:txBody>
      </p:sp>
      <p:pic>
        <p:nvPicPr>
          <p:cNvPr id="9" name="Picture 5" descr="HaoBanner201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8" y="3175"/>
            <a:ext cx="91408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NCAR_NSF.jpg"/>
          <p:cNvPicPr>
            <a:picLocks noChangeAspect="1"/>
          </p:cNvPicPr>
          <p:nvPr/>
        </p:nvPicPr>
        <p:blipFill>
          <a:blip r:embed="rId5"/>
          <a:srcRect t="51224" b="33615"/>
          <a:stretch>
            <a:fillRect/>
          </a:stretch>
        </p:blipFill>
        <p:spPr bwMode="auto">
          <a:xfrm>
            <a:off x="0" y="5867400"/>
            <a:ext cx="914400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581400" y="4267200"/>
            <a:ext cx="6096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"Double, double, toil and trouble;</a:t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Fire burn, and cauldron bubble!"</a:t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  -- 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Three Witches,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MacBeth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nature09925-s4.mov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0800" y="2590800"/>
            <a:ext cx="4775200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r>
              <a:rPr lang="en-US" dirty="0" smtClean="0"/>
              <a:t>Super-Carrington flares</a:t>
            </a:r>
            <a:br>
              <a:rPr lang="en-US" dirty="0" smtClean="0"/>
            </a:br>
            <a:r>
              <a:rPr lang="en-US" dirty="0" smtClean="0"/>
              <a:t>(food for budding Apocalyptic Movie Directors)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4882-39D3-FE4E-9A60-4165B44445AE}" type="slidenum">
              <a:rPr lang="en-US" smtClean="0"/>
              <a:pPr/>
              <a:t>10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5" name="Picture 4" descr="shibata13_f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022483"/>
            <a:ext cx="7391400" cy="55307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399472"/>
            <a:ext cx="18781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Stellar data from</a:t>
            </a:r>
          </a:p>
          <a:p>
            <a:r>
              <a:rPr lang="en-US" dirty="0" smtClean="0"/>
              <a:t>KEPLER</a:t>
            </a:r>
          </a:p>
          <a:p>
            <a:r>
              <a:rPr lang="en-US" dirty="0" smtClean="0"/>
              <a:t>mission</a:t>
            </a:r>
          </a:p>
          <a:p>
            <a:r>
              <a:rPr lang="en-US" dirty="0" smtClean="0"/>
              <a:t>(boring optical</a:t>
            </a:r>
          </a:p>
          <a:p>
            <a:r>
              <a:rPr lang="en-US" dirty="0" smtClean="0"/>
              <a:t>photometry)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524000" y="4648200"/>
            <a:ext cx="4343400" cy="76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grpSp>
        <p:nvGrpSpPr>
          <p:cNvPr id="20" name="Group 19"/>
          <p:cNvGrpSpPr/>
          <p:nvPr/>
        </p:nvGrpSpPr>
        <p:grpSpPr>
          <a:xfrm>
            <a:off x="0" y="2590800"/>
            <a:ext cx="7322321" cy="3285530"/>
            <a:chOff x="0" y="2590800"/>
            <a:chExt cx="7322321" cy="3285530"/>
          </a:xfrm>
        </p:grpSpPr>
        <p:sp>
          <p:nvSpPr>
            <p:cNvPr id="12" name="TextBox 11"/>
            <p:cNvSpPr txBox="1"/>
            <p:nvPr/>
          </p:nvSpPr>
          <p:spPr>
            <a:xfrm>
              <a:off x="0" y="4953000"/>
              <a:ext cx="186552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100x Carrington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event occurs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once in 800 yr…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867400" y="2590800"/>
              <a:ext cx="1454921" cy="533400"/>
              <a:chOff x="5867400" y="2590800"/>
              <a:chExt cx="1454921" cy="533400"/>
            </a:xfrm>
          </p:grpSpPr>
          <p:cxnSp>
            <p:nvCxnSpPr>
              <p:cNvPr id="14" name="Straight Arrow Connector 13"/>
              <p:cNvCxnSpPr/>
              <p:nvPr/>
            </p:nvCxnSpPr>
            <p:spPr bwMode="auto">
              <a:xfrm rot="5400000">
                <a:off x="6363494" y="3009900"/>
                <a:ext cx="227806" cy="79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8" name="TextBox 17"/>
              <p:cNvSpPr txBox="1"/>
              <p:nvPr/>
            </p:nvSpPr>
            <p:spPr>
              <a:xfrm>
                <a:off x="5867400" y="2590800"/>
                <a:ext cx="14549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1 Carrington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</p:grpSp>
      </p:grpSp>
      <p:cxnSp>
        <p:nvCxnSpPr>
          <p:cNvPr id="13" name="Straight Connector 12"/>
          <p:cNvCxnSpPr/>
          <p:nvPr/>
        </p:nvCxnSpPr>
        <p:spPr bwMode="auto">
          <a:xfrm>
            <a:off x="2438400" y="1752600"/>
            <a:ext cx="1143000" cy="228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0" y="1524000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ray, EUV solar data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2438400" y="1828800"/>
            <a:ext cx="2514600" cy="1447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9144000" cy="609600"/>
          </a:xfrm>
        </p:spPr>
        <p:txBody>
          <a:bodyPr/>
          <a:lstStyle/>
          <a:p>
            <a:r>
              <a:rPr lang="en-US" dirty="0" smtClean="0"/>
              <a:t>Why do physicists care?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11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04800" y="4495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 this is what these classes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are about…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00400" y="2895600"/>
            <a:ext cx="2667000" cy="2590800"/>
            <a:chOff x="838200" y="3124200"/>
            <a:chExt cx="3422235" cy="3529497"/>
          </a:xfrm>
        </p:grpSpPr>
        <p:pic>
          <p:nvPicPr>
            <p:cNvPr id="6" name="Picture 5" descr="dbdt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3124200"/>
              <a:ext cx="2247900" cy="20066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505200" y="3124200"/>
              <a:ext cx="755235" cy="352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smtClean="0"/>
                <a:t>?</a:t>
              </a:r>
              <a:endParaRPr lang="en-US" sz="8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g1.1_nocoro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672" y="304801"/>
            <a:ext cx="4268328" cy="5791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12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1" y="914401"/>
            <a:ext cx="4419600" cy="4524308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en-US" dirty="0" smtClean="0"/>
              <a:t>Sound theory of thermodynamics, nuclear physics, (convection), </a:t>
            </a:r>
            <a:r>
              <a:rPr lang="en-US" dirty="0" err="1" smtClean="0"/>
              <a:t>radiative</a:t>
            </a:r>
            <a:r>
              <a:rPr lang="en-US" dirty="0" smtClean="0"/>
              <a:t> transport…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above physics leads to </a:t>
            </a:r>
            <a:r>
              <a:rPr lang="en-US" dirty="0" smtClean="0">
                <a:solidFill>
                  <a:srgbClr val="FF0000"/>
                </a:solidFill>
              </a:rPr>
              <a:t>global variations on Kelvin-Helmholtz timescales of 10</a:t>
            </a:r>
            <a:r>
              <a:rPr lang="en-US" baseline="30000" dirty="0" smtClean="0">
                <a:solidFill>
                  <a:srgbClr val="FF0000"/>
                </a:solidFill>
              </a:rPr>
              <a:t>5</a:t>
            </a:r>
            <a:r>
              <a:rPr lang="en-US" dirty="0" smtClean="0">
                <a:solidFill>
                  <a:srgbClr val="FF0000"/>
                </a:solidFill>
              </a:rPr>
              <a:t> yr, </a:t>
            </a:r>
            <a:r>
              <a:rPr lang="en-US" smtClean="0">
                <a:solidFill>
                  <a:srgbClr val="FF0000"/>
                </a:solidFill>
              </a:rPr>
              <a:t>and longer</a:t>
            </a:r>
            <a:endParaRPr lang="en-US" smtClean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4" name="Group 12"/>
          <p:cNvGrpSpPr/>
          <p:nvPr/>
        </p:nvGrpSpPr>
        <p:grpSpPr>
          <a:xfrm>
            <a:off x="129431" y="1295400"/>
            <a:ext cx="9547969" cy="4419600"/>
            <a:chOff x="129431" y="1295400"/>
            <a:chExt cx="9547969" cy="4419600"/>
          </a:xfrm>
        </p:grpSpPr>
        <p:sp>
          <p:nvSpPr>
            <p:cNvPr id="12" name="TextBox 11"/>
            <p:cNvSpPr txBox="1"/>
            <p:nvPr/>
          </p:nvSpPr>
          <p:spPr>
            <a:xfrm>
              <a:off x="129431" y="2667000"/>
              <a:ext cx="42901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Remarkable success of </a:t>
              </a:r>
              <a:r>
                <a:rPr lang="en-US" dirty="0" err="1" smtClean="0"/>
                <a:t>helioseismology</a:t>
              </a:r>
              <a:endParaRPr lang="en-US" dirty="0" smtClean="0"/>
            </a:p>
            <a:p>
              <a:r>
                <a:rPr lang="en-US" dirty="0" smtClean="0"/>
                <a:t>(neutrino problem; interior rotation </a:t>
              </a:r>
            </a:p>
            <a:p>
              <a:r>
                <a:rPr lang="en-US" dirty="0" smtClean="0"/>
                <a:t>beginning with Brown &amp; Morrow 1987)</a:t>
              </a:r>
            </a:p>
            <a:p>
              <a:endParaRPr lang="en-US" dirty="0"/>
            </a:p>
          </p:txBody>
        </p:sp>
        <p:pic>
          <p:nvPicPr>
            <p:cNvPr id="10" name="Picture 9" descr="howe2009f1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1833" y="1295400"/>
              <a:ext cx="5305567" cy="4419600"/>
            </a:xfrm>
            <a:prstGeom prst="rect">
              <a:avLst/>
            </a:prstGeom>
          </p:spPr>
        </p:pic>
      </p:grpSp>
      <p:grpSp>
        <p:nvGrpSpPr>
          <p:cNvPr id="5" name="Group 10"/>
          <p:cNvGrpSpPr/>
          <p:nvPr/>
        </p:nvGrpSpPr>
        <p:grpSpPr>
          <a:xfrm>
            <a:off x="4974844" y="591313"/>
            <a:ext cx="4169156" cy="5846220"/>
            <a:chOff x="4974844" y="591312"/>
            <a:chExt cx="4169156" cy="58462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4844" y="591312"/>
              <a:ext cx="4169156" cy="56570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010400" y="5791200"/>
              <a:ext cx="182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6600"/>
                  </a:solidFill>
                  <a:latin typeface="Wingdings"/>
                  <a:ea typeface="Wingdings"/>
                  <a:cs typeface="Wingdings"/>
                </a:rPr>
                <a:t></a:t>
              </a:r>
              <a:r>
                <a:rPr lang="en-US" dirty="0" err="1" smtClean="0">
                  <a:solidFill>
                    <a:srgbClr val="FF6600"/>
                  </a:solidFill>
                </a:rPr>
                <a:t>But..magnetic</a:t>
              </a:r>
              <a:r>
                <a:rPr lang="en-US" dirty="0" smtClean="0">
                  <a:solidFill>
                    <a:srgbClr val="FF6600"/>
                  </a:solidFill>
                </a:rPr>
                <a:t> fields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457200"/>
          </a:xfrm>
        </p:spPr>
        <p:txBody>
          <a:bodyPr/>
          <a:lstStyle/>
          <a:p>
            <a:r>
              <a:rPr lang="en-US" dirty="0" smtClean="0"/>
              <a:t>Global variations due to thermodynamics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the Sun obliged to…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13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914400"/>
            <a:ext cx="846898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1. </a:t>
            </a:r>
            <a:r>
              <a:rPr lang="en-US" sz="2400" dirty="0" smtClean="0"/>
              <a:t>regenerate its global magnetic field </a:t>
            </a:r>
            <a:r>
              <a:rPr lang="en-US" sz="2400" dirty="0" smtClean="0">
                <a:solidFill>
                  <a:srgbClr val="FF0000"/>
                </a:solidFill>
              </a:rPr>
              <a:t>every 22 years </a:t>
            </a:r>
            <a:r>
              <a:rPr lang="en-US" sz="2400" dirty="0" smtClean="0"/>
              <a:t>given: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 lvl="1">
              <a:spcAft>
                <a:spcPts val="0"/>
              </a:spcAft>
              <a:buFont typeface="Arial"/>
              <a:buChar char="•"/>
            </a:pPr>
            <a:r>
              <a:rPr lang="en-US" sz="2400" dirty="0" smtClean="0"/>
              <a:t> 10</a:t>
            </a:r>
            <a:r>
              <a:rPr lang="en-US" sz="2400" baseline="30000" dirty="0" smtClean="0"/>
              <a:t>5 </a:t>
            </a:r>
            <a:r>
              <a:rPr lang="en-US" sz="2400" dirty="0" smtClean="0"/>
              <a:t>yr Kelvin-Helmholtz timescale?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 10</a:t>
            </a:r>
            <a:r>
              <a:rPr lang="en-US" sz="2400" baseline="30000" dirty="0" smtClean="0"/>
              <a:t>9</a:t>
            </a:r>
            <a:r>
              <a:rPr lang="en-US" sz="2400" dirty="0" smtClean="0"/>
              <a:t> yr magnetic diffusion (R</a:t>
            </a:r>
            <a:r>
              <a:rPr lang="en-US" sz="2400" baseline="-25000" dirty="0" smtClean="0">
                <a:latin typeface="Wingdings"/>
                <a:ea typeface="Wingdings"/>
                <a:cs typeface="Wingdings"/>
              </a:rPr>
              <a:t>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/η) timescale?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form such a thing as a </a:t>
            </a:r>
            <a:r>
              <a:rPr lang="en-US" sz="2400" dirty="0" smtClean="0">
                <a:solidFill>
                  <a:srgbClr val="FF0000"/>
                </a:solidFill>
              </a:rPr>
              <a:t>2. sunspot </a:t>
            </a:r>
            <a:r>
              <a:rPr lang="en-US" sz="2400" dirty="0" smtClean="0"/>
              <a:t>or a </a:t>
            </a:r>
            <a:r>
              <a:rPr lang="en-US" sz="2400" dirty="0" smtClean="0">
                <a:solidFill>
                  <a:srgbClr val="FF0000"/>
                </a:solidFill>
              </a:rPr>
              <a:t>3. corona?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4. </a:t>
            </a:r>
            <a:r>
              <a:rPr lang="en-US" sz="2400" dirty="0" smtClean="0"/>
              <a:t>produce </a:t>
            </a:r>
            <a:r>
              <a:rPr lang="en-US" sz="2400" dirty="0" smtClean="0">
                <a:solidFill>
                  <a:srgbClr val="FF0000"/>
                </a:solidFill>
              </a:rPr>
              <a:t>flares</a:t>
            </a:r>
            <a:endParaRPr lang="en-US" sz="2400" dirty="0" smtClean="0"/>
          </a:p>
          <a:p>
            <a:pPr>
              <a:buFont typeface="Arial"/>
              <a:buChar char="•"/>
            </a:pP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050" y="3444274"/>
            <a:ext cx="5162550" cy="29565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715470"/>
            <a:ext cx="373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Sunspot drawing by Johann Hieronymus </a:t>
            </a:r>
            <a:r>
              <a:rPr lang="en-US" dirty="0" err="1" smtClean="0"/>
              <a:t>Schroeter</a:t>
            </a:r>
            <a:r>
              <a:rPr lang="en-US" dirty="0" smtClean="0"/>
              <a:t> (1745-1816)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1"/>
            <a:ext cx="2819400" cy="3962399"/>
          </a:xfrm>
        </p:spPr>
        <p:txBody>
          <a:bodyPr/>
          <a:lstStyle/>
          <a:p>
            <a:pPr algn="l"/>
            <a:r>
              <a:rPr lang="en-US" sz="2000" dirty="0" smtClean="0"/>
              <a:t>Corona: SDO AIA surface (5000 K) to corona (2 MK) 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err="1" smtClean="0"/>
              <a:t>Edlen</a:t>
            </a:r>
            <a:r>
              <a:rPr lang="en-US" sz="2000" dirty="0" smtClean="0"/>
              <a:t> 1943: Obvious violation of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law of thermodynamics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“Grand challenge”</a:t>
            </a:r>
            <a:br>
              <a:rPr lang="en-US" sz="2000" dirty="0" smtClean="0"/>
            </a:br>
            <a:r>
              <a:rPr lang="en-US" sz="2000" dirty="0" smtClean="0"/>
              <a:t>e.g. Hoyle 1955,</a:t>
            </a:r>
            <a:br>
              <a:rPr lang="en-US" sz="2000" dirty="0" smtClean="0"/>
            </a:br>
            <a:r>
              <a:rPr lang="en-US" sz="2000" dirty="0" smtClean="0"/>
              <a:t>“Frontiers in astronomy”)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14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Picture 11" descr="/Users/judge/Projects/meetings/IAU286/images/Intensity_171_combo_small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19400" y="0"/>
            <a:ext cx="6324600" cy="63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oy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377070"/>
            <a:ext cx="1371600" cy="1871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r>
              <a:rPr lang="en-US" dirty="0" smtClean="0"/>
              <a:t>Flares: how do solar magnetic fields change so </a:t>
            </a:r>
            <a:r>
              <a:rPr lang="en-US" dirty="0" smtClean="0">
                <a:solidFill>
                  <a:srgbClr val="FF0000"/>
                </a:solidFill>
              </a:rPr>
              <a:t>fast?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15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990600"/>
            <a:ext cx="2569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Kinematic dynamos?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96417" y="1600200"/>
            <a:ext cx="244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                  sink</a:t>
            </a:r>
            <a:endParaRPr lang="en-US" dirty="0"/>
          </a:p>
        </p:txBody>
      </p:sp>
      <p:pic>
        <p:nvPicPr>
          <p:cNvPr id="9" name="SSW_cutout_20110607T0611-20110607T0715_AIA_211-193-171_S22W53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1599" y="914400"/>
            <a:ext cx="8940799" cy="502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5943600"/>
            <a:ext cx="8134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recommended: The Physics of Solar Flares (proc. of AAS-NASA Symposium), </a:t>
            </a:r>
          </a:p>
          <a:p>
            <a:r>
              <a:rPr lang="en-US" dirty="0" smtClean="0"/>
              <a:t>                      Wilmot N. Hess, ed., NASA SP-50  </a:t>
            </a:r>
            <a:r>
              <a:rPr lang="en-US" dirty="0" smtClean="0">
                <a:solidFill>
                  <a:srgbClr val="0000FF"/>
                </a:solidFill>
              </a:rPr>
              <a:t>1964!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9144000" cy="457200"/>
          </a:xfrm>
        </p:spPr>
        <p:txBody>
          <a:bodyPr/>
          <a:lstStyle/>
          <a:p>
            <a:r>
              <a:rPr lang="en-US" dirty="0" smtClean="0"/>
              <a:t>Solar magnetism in history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16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r>
              <a:rPr lang="en-US" baseline="30000" dirty="0" smtClean="0"/>
              <a:t>th</a:t>
            </a:r>
            <a:r>
              <a:rPr lang="en-US" dirty="0" smtClean="0"/>
              <a:t> century hints…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17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7" name="Picture 6" descr="youngf36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447800"/>
            <a:ext cx="4214813" cy="35944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2076271"/>
            <a:ext cx="377699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Young 1883, observations</a:t>
            </a:r>
          </a:p>
          <a:p>
            <a:r>
              <a:rPr lang="en-US" dirty="0" smtClean="0"/>
              <a:t>taken in </a:t>
            </a:r>
            <a:r>
              <a:rPr lang="en-US" dirty="0" smtClean="0">
                <a:solidFill>
                  <a:srgbClr val="FF0000"/>
                </a:solidFill>
              </a:rPr>
              <a:t>1870.   </a:t>
            </a:r>
            <a:endParaRPr lang="en-US" dirty="0" smtClean="0"/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“Reversals” seen clearly in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spectra of sunspot umbrae.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Earlier work had shown reversals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in </a:t>
            </a:r>
            <a:r>
              <a:rPr lang="en-US" dirty="0" err="1" smtClean="0">
                <a:solidFill>
                  <a:srgbClr val="000000"/>
                </a:solidFill>
              </a:rPr>
              <a:t>chromospheric</a:t>
            </a:r>
            <a:r>
              <a:rPr lang="en-US" dirty="0" smtClean="0">
                <a:solidFill>
                  <a:srgbClr val="000000"/>
                </a:solidFill>
              </a:rPr>
              <a:t> lines- origin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was interpreted as thermodynamic,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not magnetic. 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..more 19</a:t>
            </a:r>
            <a:r>
              <a:rPr lang="en-US" baseline="30000" dirty="0" smtClean="0"/>
              <a:t>th</a:t>
            </a:r>
            <a:r>
              <a:rPr lang="en-US" dirty="0" smtClean="0"/>
              <a:t> century hints…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18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863" y="838200"/>
            <a:ext cx="7146937" cy="42799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05000" y="5297269"/>
            <a:ext cx="769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1852, Edward Sabine (1788-1883) announced that the sunspot cycle period was "absolutely identical" to that of geomagnetic activity,</a:t>
            </a:r>
          </a:p>
          <a:p>
            <a:endParaRPr lang="en-US" dirty="0" smtClean="0"/>
          </a:p>
          <a:p>
            <a:r>
              <a:rPr lang="en-US" dirty="0" smtClean="0"/>
              <a:t>Figure from Young’s “The Sun”.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8600" y="990600"/>
            <a:ext cx="1600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 1843, after 17 years of observations, </a:t>
            </a:r>
            <a:r>
              <a:rPr lang="en-US" dirty="0" err="1" smtClean="0"/>
              <a:t>Schwabe</a:t>
            </a:r>
            <a:r>
              <a:rPr lang="en-US" dirty="0" smtClean="0"/>
              <a:t> discovered the cyclic increase and decrease of sunspot numbers. </a:t>
            </a:r>
            <a:r>
              <a:rPr lang="en-US" dirty="0" err="1" smtClean="0"/>
              <a:t>Schwabe</a:t>
            </a:r>
            <a:r>
              <a:rPr lang="en-US" dirty="0" smtClean="0"/>
              <a:t> originally estimated to be 10 years.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..more 19</a:t>
            </a:r>
            <a:r>
              <a:rPr lang="en-US" baseline="30000" dirty="0" smtClean="0"/>
              <a:t>th</a:t>
            </a:r>
            <a:r>
              <a:rPr lang="en-US" dirty="0" smtClean="0"/>
              <a:t> century hints…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19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990600"/>
            <a:ext cx="86868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1878 eclipse: Some resemblance of the corona to magnetic lines of force was noted.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04800" y="5029200"/>
            <a:ext cx="9287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HAO</a:t>
            </a:r>
          </a:p>
          <a:p>
            <a:r>
              <a:rPr lang="en-US" dirty="0" smtClean="0"/>
              <a:t>eclipse</a:t>
            </a:r>
          </a:p>
          <a:p>
            <a:r>
              <a:rPr lang="en-US" dirty="0" smtClean="0"/>
              <a:t>archive</a:t>
            </a:r>
            <a:endParaRPr lang="en-US" dirty="0"/>
          </a:p>
        </p:txBody>
      </p:sp>
      <p:pic>
        <p:nvPicPr>
          <p:cNvPr id="9" name="Picture 8" descr="soho23f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503362"/>
            <a:ext cx="7162800" cy="4904529"/>
          </a:xfrm>
          <a:prstGeom prst="rect">
            <a:avLst/>
          </a:prstGeom>
        </p:spPr>
      </p:pic>
      <p:pic>
        <p:nvPicPr>
          <p:cNvPr id="8" name="Picture 7" descr="soho23f4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817" y="1600200"/>
            <a:ext cx="7314183" cy="4568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2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838200"/>
            <a:ext cx="876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http://people.hao.ucar.edu/judge/homepage/collaborators/WS2013/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474886"/>
            <a:ext cx="891540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SOLAR DATA SUMMARY:</a:t>
            </a:r>
          </a:p>
          <a:p>
            <a:endParaRPr lang="en-US" dirty="0" smtClean="0"/>
          </a:p>
          <a:p>
            <a:r>
              <a:rPr lang="en-US" dirty="0" err="1" smtClean="0"/>
              <a:t>one.pptx</a:t>
            </a:r>
            <a:r>
              <a:rPr lang="en-US" dirty="0" smtClean="0"/>
              <a:t>     Lecture 1 of these classes.</a:t>
            </a:r>
          </a:p>
          <a:p>
            <a:endParaRPr lang="en-US" dirty="0" smtClean="0"/>
          </a:p>
          <a:p>
            <a:r>
              <a:rPr lang="en-US" dirty="0" smtClean="0"/>
              <a:t>ESSENTIAL IDEAS:</a:t>
            </a:r>
          </a:p>
          <a:p>
            <a:endParaRPr lang="en-US" dirty="0" smtClean="0"/>
          </a:p>
          <a:p>
            <a:r>
              <a:rPr lang="en-US" dirty="0" err="1" smtClean="0"/>
              <a:t>casini+landi.pdf</a:t>
            </a:r>
            <a:r>
              <a:rPr lang="en-US" dirty="0" smtClean="0"/>
              <a:t>: </a:t>
            </a:r>
            <a:r>
              <a:rPr lang="en-US" dirty="0" err="1" smtClean="0"/>
              <a:t>Casini</a:t>
            </a:r>
            <a:r>
              <a:rPr lang="en-US" dirty="0" smtClean="0"/>
              <a:t>, R. and </a:t>
            </a:r>
            <a:r>
              <a:rPr lang="en-US" dirty="0" err="1" smtClean="0"/>
              <a:t>Landi</a:t>
            </a:r>
            <a:r>
              <a:rPr lang="en-US" dirty="0" smtClean="0"/>
              <a:t> </a:t>
            </a:r>
            <a:r>
              <a:rPr lang="en-US" dirty="0" err="1" smtClean="0"/>
              <a:t>degl'Innocenti</a:t>
            </a:r>
            <a:r>
              <a:rPr lang="en-US" dirty="0" smtClean="0"/>
              <a:t>, E.,</a:t>
            </a:r>
          </a:p>
          <a:p>
            <a:r>
              <a:rPr lang="en-US" dirty="0" smtClean="0"/>
              <a:t>		     "Astrophysical Plasmas".  </a:t>
            </a:r>
            <a:r>
              <a:rPr lang="en-US" dirty="0" err="1" smtClean="0"/>
              <a:t>Spectropolarimetry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err="1" smtClean="0"/>
              <a:t>rempel.pdf</a:t>
            </a:r>
            <a:r>
              <a:rPr lang="en-US" dirty="0" smtClean="0"/>
              <a:t> : </a:t>
            </a:r>
            <a:r>
              <a:rPr lang="en-US" dirty="0" err="1" smtClean="0"/>
              <a:t>Rempel</a:t>
            </a:r>
            <a:r>
              <a:rPr lang="en-US" dirty="0" smtClean="0"/>
              <a:t>, M. "Creation and destruction of magnetic fields".</a:t>
            </a:r>
          </a:p>
          <a:p>
            <a:r>
              <a:rPr lang="en-US" dirty="0" smtClean="0"/>
              <a:t>	     	     Dynamo theory</a:t>
            </a:r>
          </a:p>
          <a:p>
            <a:endParaRPr lang="en-US" dirty="0" smtClean="0"/>
          </a:p>
          <a:p>
            <a:r>
              <a:rPr lang="en-US" dirty="0" smtClean="0"/>
              <a:t>CRITICISMS:</a:t>
            </a:r>
          </a:p>
          <a:p>
            <a:endParaRPr lang="en-US" dirty="0" smtClean="0"/>
          </a:p>
          <a:p>
            <a:r>
              <a:rPr lang="en-US" dirty="0" smtClean="0"/>
              <a:t>spruit2010.pdf:  </a:t>
            </a:r>
            <a:r>
              <a:rPr lang="en-US" dirty="0" err="1" smtClean="0"/>
              <a:t>Spruit</a:t>
            </a:r>
            <a:r>
              <a:rPr lang="en-US" dirty="0" smtClean="0"/>
              <a:t>, H., "Theories of the solar cycle: a critical review"</a:t>
            </a:r>
          </a:p>
          <a:p>
            <a:endParaRPr lang="en-US" dirty="0" smtClean="0"/>
          </a:p>
          <a:p>
            <a:r>
              <a:rPr lang="en-US" dirty="0" smtClean="0"/>
              <a:t>parker2009.pdf: Parker, E.N., "Solar Magnetism: The State of Our</a:t>
            </a:r>
          </a:p>
          <a:p>
            <a:r>
              <a:rPr lang="en-US" dirty="0" smtClean="0"/>
              <a:t>			Knowledge and Ignorance", Space </a:t>
            </a:r>
            <a:r>
              <a:rPr lang="en-US" dirty="0" err="1" smtClean="0"/>
              <a:t>Sci</a:t>
            </a:r>
            <a:r>
              <a:rPr lang="en-US" dirty="0" smtClean="0"/>
              <a:t> Rev 144: </a:t>
            </a:r>
            <a:r>
              <a:rPr lang="en-US" dirty="0" smtClean="0"/>
              <a:t>15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 </a:t>
            </a:r>
            <a:r>
              <a:rPr lang="en-US" dirty="0" err="1" smtClean="0"/>
              <a:t>toro</a:t>
            </a:r>
            <a:r>
              <a:rPr lang="en-US" dirty="0" smtClean="0"/>
              <a:t> </a:t>
            </a:r>
            <a:r>
              <a:rPr lang="en-US" dirty="0" err="1" smtClean="0"/>
              <a:t>iniesta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20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Picture 3" descr="deltoro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66646" cy="4114800"/>
          </a:xfrm>
          <a:prstGeom prst="rect">
            <a:avLst/>
          </a:prstGeom>
        </p:spPr>
      </p:pic>
      <p:pic>
        <p:nvPicPr>
          <p:cNvPr id="5" name="Picture 4" descr="youngf36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2667000"/>
            <a:ext cx="4214813" cy="3594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4724400"/>
            <a:ext cx="41750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Offical</a:t>
            </a:r>
            <a:r>
              <a:rPr lang="en-US" dirty="0" smtClean="0"/>
              <a:t> history:</a:t>
            </a:r>
          </a:p>
          <a:p>
            <a:r>
              <a:rPr lang="en-US" dirty="0" smtClean="0"/>
              <a:t>Zeeman </a:t>
            </a:r>
            <a:r>
              <a:rPr lang="en-US" dirty="0" smtClean="0">
                <a:solidFill>
                  <a:srgbClr val="FF0000"/>
                </a:solidFill>
              </a:rPr>
              <a:t>1897</a:t>
            </a:r>
            <a:r>
              <a:rPr lang="en-US" dirty="0" smtClean="0"/>
              <a:t>- laboratory</a:t>
            </a:r>
          </a:p>
          <a:p>
            <a:r>
              <a:rPr lang="en-US" dirty="0" smtClean="0"/>
              <a:t>Hale </a:t>
            </a:r>
            <a:r>
              <a:rPr lang="en-US" dirty="0" smtClean="0">
                <a:solidFill>
                  <a:srgbClr val="FF0000"/>
                </a:solidFill>
              </a:rPr>
              <a:t>1908</a:t>
            </a:r>
            <a:r>
              <a:rPr lang="en-US" dirty="0" smtClean="0"/>
              <a:t> – sunspots, also </a:t>
            </a:r>
            <a:r>
              <a:rPr lang="en-US" dirty="0" err="1" smtClean="0"/>
              <a:t>polarimetry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943600" y="2057400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Young 1883, observations</a:t>
            </a:r>
          </a:p>
          <a:p>
            <a:r>
              <a:rPr lang="en-US" dirty="0" smtClean="0"/>
              <a:t>taken in </a:t>
            </a:r>
            <a:r>
              <a:rPr lang="en-US" dirty="0" smtClean="0">
                <a:solidFill>
                  <a:srgbClr val="FF0000"/>
                </a:solidFill>
              </a:rPr>
              <a:t>1870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181600" y="838200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rgbClr val="000080"/>
                </a:solidFill>
                <a:latin typeface="+mj-lt"/>
                <a:ea typeface="+mj-ea"/>
                <a:cs typeface="+mj-cs"/>
              </a:rPr>
              <a:t>..t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 20</a:t>
            </a:r>
            <a:r>
              <a:rPr kumimoji="0" lang="en-US" sz="32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century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14600"/>
            <a:ext cx="9144000" cy="1066800"/>
          </a:xfrm>
        </p:spPr>
        <p:txBody>
          <a:bodyPr/>
          <a:lstStyle/>
          <a:p>
            <a:r>
              <a:rPr lang="en-US" dirty="0" smtClean="0"/>
              <a:t>Essential </a:t>
            </a:r>
            <a:r>
              <a:rPr lang="en-US" dirty="0" smtClean="0"/>
              <a:t>observations of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solar magnetism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21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14600"/>
            <a:ext cx="9144000" cy="1066800"/>
          </a:xfrm>
        </p:spPr>
        <p:txBody>
          <a:bodyPr/>
          <a:lstStyle/>
          <a:p>
            <a:r>
              <a:rPr lang="en-US" dirty="0" smtClean="0"/>
              <a:t>why </a:t>
            </a:r>
            <a:r>
              <a:rPr lang="en-US" i="1" dirty="0" smtClean="0"/>
              <a:t>spots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22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23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013" y="838200"/>
            <a:ext cx="5073187" cy="502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000" y="1882676"/>
            <a:ext cx="3429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Hale, </a:t>
            </a:r>
            <a:r>
              <a:rPr lang="en-US" dirty="0" err="1" smtClean="0"/>
              <a:t>Ellerman</a:t>
            </a:r>
            <a:r>
              <a:rPr lang="en-US" dirty="0" smtClean="0"/>
              <a:t>, Nicholson, Joy, 1919, </a:t>
            </a:r>
            <a:r>
              <a:rPr lang="en-US" dirty="0" err="1" smtClean="0"/>
              <a:t>ApJ</a:t>
            </a:r>
            <a:r>
              <a:rPr lang="en-US" dirty="0" smtClean="0"/>
              <a:t> </a:t>
            </a:r>
            <a:r>
              <a:rPr lang="en-US" b="1" dirty="0" smtClean="0"/>
              <a:t>49</a:t>
            </a:r>
            <a:r>
              <a:rPr lang="en-US" dirty="0" smtClean="0"/>
              <a:t>,153-178.</a:t>
            </a:r>
          </a:p>
          <a:p>
            <a:endParaRPr lang="en-US" dirty="0" smtClean="0"/>
          </a:p>
          <a:p>
            <a:r>
              <a:rPr lang="en-US" dirty="0" smtClean="0"/>
              <a:t>Left-right circularly polarized light</a:t>
            </a:r>
          </a:p>
          <a:p>
            <a:endParaRPr lang="en-US" dirty="0" smtClean="0"/>
          </a:p>
          <a:p>
            <a:r>
              <a:rPr lang="en-US" dirty="0" smtClean="0"/>
              <a:t>Evidence for a well-organized large-scale magnetic field in the solar interior, which cyclically changes polarity every 11 years.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1524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rgbClr val="000080"/>
                </a:solidFill>
                <a:latin typeface="+mj-lt"/>
                <a:ea typeface="+mj-ea"/>
                <a:cs typeface="+mj-cs"/>
              </a:rPr>
              <a:t>Hale</a:t>
            </a:r>
            <a:r>
              <a:rPr lang="en-US" sz="2400" b="1" kern="0" baseline="0" dirty="0" smtClean="0">
                <a:solidFill>
                  <a:srgbClr val="000080"/>
                </a:solidFill>
                <a:latin typeface="+mj-lt"/>
                <a:ea typeface="+mj-ea"/>
                <a:cs typeface="+mj-cs"/>
              </a:rPr>
              <a:t>’s polarity law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24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6" name="Picture 5" descr="joys_la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19200"/>
            <a:ext cx="6111876" cy="427831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1524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baseline="0" dirty="0" smtClean="0">
                <a:solidFill>
                  <a:srgbClr val="000080"/>
                </a:solidFill>
                <a:latin typeface="+mj-lt"/>
                <a:ea typeface="+mj-ea"/>
                <a:cs typeface="+mj-cs"/>
              </a:rPr>
              <a:t>Joy’s law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5600" y="2014477"/>
            <a:ext cx="228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..Spots tend to be "tilted” with leading spot closer to the equator than the follower</a:t>
            </a:r>
          </a:p>
          <a:p>
            <a:endParaRPr lang="en-US" dirty="0" smtClean="0"/>
          </a:p>
          <a:p>
            <a:pPr algn="r"/>
            <a:r>
              <a:rPr lang="en-US" dirty="0" smtClean="0"/>
              <a:t>…Tilt increases with heliographic latitude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rot="16200000" flipV="1">
            <a:off x="2819400" y="5562600"/>
            <a:ext cx="76200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505200" y="5943600"/>
            <a:ext cx="1713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Turbulence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25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Picture 3" descr="ssn_yearl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3219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727450"/>
            <a:ext cx="1584222" cy="1682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3962400"/>
            <a:ext cx="838200" cy="838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3657599"/>
            <a:ext cx="1536192" cy="21336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05000" y="6172200"/>
            <a:ext cx="3193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photograph width = life span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800600" y="1905000"/>
            <a:ext cx="990600" cy="4267200"/>
            <a:chOff x="4800600" y="1905000"/>
            <a:chExt cx="990600" cy="42672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00600" y="5181600"/>
              <a:ext cx="990600" cy="9906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288103" y="1905000"/>
              <a:ext cx="2744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3366FF"/>
                  </a:solidFill>
                </a:rPr>
                <a:t>*</a:t>
              </a:r>
              <a:endParaRPr lang="en-US" sz="3200" dirty="0">
                <a:solidFill>
                  <a:srgbClr val="3366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neutrons to get prehistoric sunspots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26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5" name="Picture 4" descr="mccrakenf3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781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Prehistoric 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27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Picture 3" descr="mccrakenf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519747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2400" y="2209800"/>
            <a:ext cx="4876800" cy="2198132"/>
            <a:chOff x="152400" y="2209800"/>
            <a:chExt cx="4876800" cy="2198132"/>
          </a:xfrm>
        </p:grpSpPr>
        <p:sp>
          <p:nvSpPr>
            <p:cNvPr id="5" name="TextBox 4"/>
            <p:cNvSpPr txBox="1"/>
            <p:nvPr/>
          </p:nvSpPr>
          <p:spPr>
            <a:xfrm>
              <a:off x="152400" y="4038600"/>
              <a:ext cx="1965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</a:rPr>
                <a:t>Solar modulation</a:t>
              </a:r>
              <a:endParaRPr lang="en-US" i="1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V="1">
              <a:off x="2209800" y="2209800"/>
              <a:ext cx="2819400" cy="182880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Prehistoric 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28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5" name="Picture 4" descr="maccrackenf9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125"/>
            <a:ext cx="9144000" cy="4638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Prehistoric 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29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6" name="Picture 5" descr="maccrackenf10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7725"/>
            <a:ext cx="9144000" cy="4791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Autobiography of a middle-aged star: the Sun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3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43889"/>
            <a:ext cx="792480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5 </a:t>
            </a:r>
            <a:r>
              <a:rPr lang="en-US" dirty="0" err="1" smtClean="0"/>
              <a:t>bn</a:t>
            </a:r>
            <a:r>
              <a:rPr lang="en-US" dirty="0" smtClean="0"/>
              <a:t> BCE I was born from debris of overweight, exploded parents, quickly clumping into a fast spinning spheroid with umbilical disk. The disk later </a:t>
            </a:r>
            <a:r>
              <a:rPr lang="en-US" dirty="0" err="1" smtClean="0"/>
              <a:t>shrivelled</a:t>
            </a:r>
            <a:r>
              <a:rPr lang="en-US" dirty="0" smtClean="0"/>
              <a:t> into 8-9 small children.</a:t>
            </a:r>
          </a:p>
          <a:p>
            <a:endParaRPr lang="en-US" dirty="0" smtClean="0"/>
          </a:p>
          <a:p>
            <a:r>
              <a:rPr lang="en-US" dirty="0" smtClean="0"/>
              <a:t>I started eating myself from the inside, can’t stop myself. I’m half way done.</a:t>
            </a:r>
          </a:p>
          <a:p>
            <a:endParaRPr lang="en-US" dirty="0" smtClean="0"/>
          </a:p>
          <a:p>
            <a:r>
              <a:rPr lang="en-US" dirty="0" smtClean="0"/>
              <a:t>After initial giddiness I slowed the spinning to a stately one turn/month.</a:t>
            </a:r>
          </a:p>
          <a:p>
            <a:endParaRPr lang="en-US" dirty="0" smtClean="0"/>
          </a:p>
          <a:p>
            <a:r>
              <a:rPr lang="en-US" dirty="0" smtClean="0"/>
              <a:t>I can’t abide electric fields because of what “Doctors” call “free charges”. </a:t>
            </a:r>
            <a:r>
              <a:rPr lang="en-US" dirty="0" smtClean="0">
                <a:solidFill>
                  <a:schemeClr val="accent2"/>
                </a:solidFill>
              </a:rPr>
              <a:t>But I was born with magnetic fields that keep giving me periodic, irritating spots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This acne has </a:t>
            </a:r>
            <a:r>
              <a:rPr lang="en-US" dirty="0" err="1" smtClean="0"/>
              <a:t>quietened</a:t>
            </a:r>
            <a:r>
              <a:rPr lang="en-US" dirty="0" smtClean="0"/>
              <a:t> down a bit for a century or two (Louis XIV).</a:t>
            </a:r>
          </a:p>
          <a:p>
            <a:endParaRPr lang="en-US" dirty="0" smtClean="0"/>
          </a:p>
          <a:p>
            <a:r>
              <a:rPr lang="en-US" i="1" dirty="0" smtClean="0">
                <a:solidFill>
                  <a:srgbClr val="333399"/>
                </a:solidFill>
              </a:rPr>
              <a:t>The children worry about my acne,</a:t>
            </a:r>
            <a:r>
              <a:rPr lang="en-US" dirty="0" smtClean="0"/>
              <a:t> the third is especially concerned. 154 years ago I gave this one a real fright when a spot burst all over it.</a:t>
            </a:r>
          </a:p>
          <a:p>
            <a:endParaRPr lang="en-US" dirty="0" smtClean="0"/>
          </a:p>
          <a:p>
            <a:r>
              <a:rPr lang="en-US" dirty="0" smtClean="0"/>
              <a:t>The “Doctors” say I will have spots as long as the pesky magnetic fields don’t start at monopoles, and providing I keep on spinning. 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34000" y="6122313"/>
            <a:ext cx="38403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i="1" dirty="0" smtClean="0">
                <a:solidFill>
                  <a:srgbClr val="FF0000"/>
                </a:solidFill>
              </a:rPr>
              <a:t> But what do </a:t>
            </a:r>
            <a:r>
              <a:rPr lang="en-US" sz="2200" b="1" i="1" dirty="0" smtClean="0">
                <a:solidFill>
                  <a:srgbClr val="FF0000"/>
                </a:solidFill>
              </a:rPr>
              <a:t>Doctors </a:t>
            </a:r>
            <a:r>
              <a:rPr lang="en-US" sz="2200" i="1" dirty="0" smtClean="0">
                <a:solidFill>
                  <a:srgbClr val="FF0000"/>
                </a:solidFill>
              </a:rPr>
              <a:t>know?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533400"/>
            <a:ext cx="4013200" cy="2538413"/>
            <a:chOff x="2781" y="19"/>
            <a:chExt cx="2916" cy="2165"/>
          </a:xfrm>
        </p:grpSpPr>
        <p:graphicFrame>
          <p:nvGraphicFramePr>
            <p:cNvPr id="318471" name="Object 7"/>
            <p:cNvGraphicFramePr>
              <a:graphicFrameLocks noChangeAspect="1"/>
            </p:cNvGraphicFramePr>
            <p:nvPr/>
          </p:nvGraphicFramePr>
          <p:xfrm>
            <a:off x="2781" y="1900"/>
            <a:ext cx="72" cy="112"/>
          </p:xfrm>
          <a:graphic>
            <a:graphicData uri="http://schemas.openxmlformats.org/presentationml/2006/ole">
              <p:oleObj spid="_x0000_s75778" name="Equation" r:id="rId3" imgW="114120" imgH="177480" progId="Equation.DSMT4">
                <p:embed/>
              </p:oleObj>
            </a:graphicData>
          </a:graphic>
        </p:graphicFrame>
        <p:pic>
          <p:nvPicPr>
            <p:cNvPr id="318472" name="Picture 8" descr="comp_d41_61_050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34" y="19"/>
              <a:ext cx="2763" cy="2165"/>
            </a:xfrm>
            <a:prstGeom prst="rect">
              <a:avLst/>
            </a:prstGeom>
            <a:noFill/>
          </p:spPr>
        </p:pic>
        <p:sp>
          <p:nvSpPr>
            <p:cNvPr id="318474" name="Text Box 10"/>
            <p:cNvSpPr txBox="1">
              <a:spLocks noChangeArrowheads="1"/>
            </p:cNvSpPr>
            <p:nvPr/>
          </p:nvSpPr>
          <p:spPr bwMode="auto">
            <a:xfrm>
              <a:off x="3342" y="1428"/>
              <a:ext cx="531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CC0000"/>
                  </a:solidFill>
                </a:rPr>
                <a:t>0.068%</a:t>
              </a:r>
            </a:p>
          </p:txBody>
        </p:sp>
        <p:sp>
          <p:nvSpPr>
            <p:cNvPr id="318475" name="Text Box 11"/>
            <p:cNvSpPr txBox="1">
              <a:spLocks noChangeArrowheads="1"/>
            </p:cNvSpPr>
            <p:nvPr/>
          </p:nvSpPr>
          <p:spPr bwMode="auto">
            <a:xfrm>
              <a:off x="4158" y="1428"/>
              <a:ext cx="532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CC0000"/>
                  </a:solidFill>
                </a:rPr>
                <a:t>0.066%</a:t>
              </a:r>
            </a:p>
          </p:txBody>
        </p:sp>
        <p:sp>
          <p:nvSpPr>
            <p:cNvPr id="318476" name="Text Box 12"/>
            <p:cNvSpPr txBox="1">
              <a:spLocks noChangeArrowheads="1"/>
            </p:cNvSpPr>
            <p:nvPr/>
          </p:nvSpPr>
          <p:spPr bwMode="auto">
            <a:xfrm>
              <a:off x="5035" y="1428"/>
              <a:ext cx="532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CC0000"/>
                  </a:solidFill>
                </a:rPr>
                <a:t>0.061%</a:t>
              </a:r>
            </a:p>
          </p:txBody>
        </p:sp>
      </p:grpSp>
      <p:sp>
        <p:nvSpPr>
          <p:cNvPr id="318479" name="Text Box 15"/>
          <p:cNvSpPr txBox="1">
            <a:spLocks noChangeArrowheads="1"/>
          </p:cNvSpPr>
          <p:nvPr/>
        </p:nvSpPr>
        <p:spPr bwMode="auto">
          <a:xfrm>
            <a:off x="139700" y="302895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Figure from http://www.pmodwrc.ch</a:t>
            </a: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5799138" y="3132138"/>
            <a:ext cx="2206625" cy="2747962"/>
            <a:chOff x="72" y="1368"/>
            <a:chExt cx="1713" cy="2418"/>
          </a:xfrm>
        </p:grpSpPr>
        <p:pic>
          <p:nvPicPr>
            <p:cNvPr id="318482" name="Picture 18" descr="lockwood"/>
            <p:cNvPicPr>
              <a:picLocks noChangeAspect="1" noChangeArrowheads="1"/>
            </p:cNvPicPr>
            <p:nvPr/>
          </p:nvPicPr>
          <p:blipFill>
            <a:blip r:embed="rId5">
              <a:lum contrast="18000"/>
            </a:blip>
            <a:srcRect l="5820" r="7747" b="59473"/>
            <a:stretch>
              <a:fillRect/>
            </a:stretch>
          </p:blipFill>
          <p:spPr bwMode="auto">
            <a:xfrm>
              <a:off x="72" y="1368"/>
              <a:ext cx="1713" cy="1230"/>
            </a:xfrm>
            <a:prstGeom prst="rect">
              <a:avLst/>
            </a:prstGeom>
            <a:noFill/>
          </p:spPr>
        </p:pic>
        <p:pic>
          <p:nvPicPr>
            <p:cNvPr id="318483" name="Picture 19" descr="lockwood"/>
            <p:cNvPicPr>
              <a:picLocks noChangeAspect="1" noChangeArrowheads="1"/>
            </p:cNvPicPr>
            <p:nvPr/>
          </p:nvPicPr>
          <p:blipFill>
            <a:blip r:embed="rId5">
              <a:lum contrast="18000"/>
            </a:blip>
            <a:srcRect l="5820" t="51401" r="7747" b="9029"/>
            <a:stretch>
              <a:fillRect/>
            </a:stretch>
          </p:blipFill>
          <p:spPr bwMode="auto">
            <a:xfrm>
              <a:off x="72" y="2585"/>
              <a:ext cx="1713" cy="1201"/>
            </a:xfrm>
            <a:prstGeom prst="rect">
              <a:avLst/>
            </a:prstGeom>
            <a:noFill/>
          </p:spPr>
        </p:pic>
      </p:grpSp>
      <p:sp>
        <p:nvSpPr>
          <p:cNvPr id="318484" name="Text Box 20"/>
          <p:cNvSpPr txBox="1">
            <a:spLocks noChangeArrowheads="1"/>
          </p:cNvSpPr>
          <p:nvPr/>
        </p:nvSpPr>
        <p:spPr bwMode="auto">
          <a:xfrm>
            <a:off x="8048625" y="3354388"/>
            <a:ext cx="110013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3333CC"/>
                </a:solidFill>
              </a:rPr>
              <a:t>Sunspot crossing the solar disk</a:t>
            </a:r>
          </a:p>
        </p:txBody>
      </p:sp>
      <p:sp>
        <p:nvSpPr>
          <p:cNvPr id="318485" name="Text Box 21"/>
          <p:cNvSpPr txBox="1">
            <a:spLocks noChangeArrowheads="1"/>
          </p:cNvSpPr>
          <p:nvPr/>
        </p:nvSpPr>
        <p:spPr bwMode="auto">
          <a:xfrm>
            <a:off x="8048625" y="4697413"/>
            <a:ext cx="110013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3333CC"/>
                </a:solidFill>
              </a:rPr>
              <a:t>Faculae crossing the solar disk</a:t>
            </a:r>
          </a:p>
        </p:txBody>
      </p:sp>
      <p:sp>
        <p:nvSpPr>
          <p:cNvPr id="318486" name="Text Box 22"/>
          <p:cNvSpPr txBox="1">
            <a:spLocks noChangeArrowheads="1"/>
          </p:cNvSpPr>
          <p:nvPr/>
        </p:nvSpPr>
        <p:spPr bwMode="auto">
          <a:xfrm>
            <a:off x="5802313" y="5816600"/>
            <a:ext cx="30956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Lockwood 2005, </a:t>
            </a:r>
            <a:r>
              <a:rPr lang="en-US" sz="1400" u="sng"/>
              <a:t>The Sun, Solar Analogs and the Climate</a:t>
            </a:r>
            <a:r>
              <a:rPr lang="en-US" sz="1400"/>
              <a:t>, p.109 </a:t>
            </a:r>
          </a:p>
        </p:txBody>
      </p: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47625" y="5946775"/>
            <a:ext cx="5189538" cy="696913"/>
            <a:chOff x="0" y="3771"/>
            <a:chExt cx="3269" cy="439"/>
          </a:xfrm>
        </p:grpSpPr>
        <p:sp>
          <p:nvSpPr>
            <p:cNvPr id="318497" name="Text Box 33"/>
            <p:cNvSpPr txBox="1">
              <a:spLocks noChangeArrowheads="1"/>
            </p:cNvSpPr>
            <p:nvPr/>
          </p:nvSpPr>
          <p:spPr bwMode="auto">
            <a:xfrm>
              <a:off x="0" y="3771"/>
              <a:ext cx="2426" cy="1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300">
                  <a:solidFill>
                    <a:srgbClr val="CC0000"/>
                  </a:solidFill>
                </a:rPr>
                <a:t>PSPT 26 September 2001  CaIIK line center (393.5nm)</a:t>
              </a:r>
            </a:p>
          </p:txBody>
        </p:sp>
        <p:sp>
          <p:nvSpPr>
            <p:cNvPr id="318500" name="Text Box 36"/>
            <p:cNvSpPr txBox="1">
              <a:spLocks noChangeArrowheads="1"/>
            </p:cNvSpPr>
            <p:nvPr/>
          </p:nvSpPr>
          <p:spPr bwMode="auto">
            <a:xfrm>
              <a:off x="1864" y="3902"/>
              <a:ext cx="1405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300">
                  <a:solidFill>
                    <a:srgbClr val="CC0000"/>
                  </a:solidFill>
                </a:rPr>
                <a:t>and blue continuum (409.4nm)</a:t>
              </a:r>
            </a:p>
            <a:p>
              <a:endParaRPr lang="en-US" sz="1300">
                <a:solidFill>
                  <a:srgbClr val="CC0000"/>
                </a:solidFill>
              </a:endParaRPr>
            </a:p>
          </p:txBody>
        </p:sp>
      </p:grpSp>
      <p:sp>
        <p:nvSpPr>
          <p:cNvPr id="318502" name="Line 38"/>
          <p:cNvSpPr>
            <a:spLocks noChangeShapeType="1"/>
          </p:cNvSpPr>
          <p:nvPr/>
        </p:nvSpPr>
        <p:spPr bwMode="auto">
          <a:xfrm>
            <a:off x="5253038" y="4638675"/>
            <a:ext cx="452437" cy="1588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478" name="Line 14"/>
          <p:cNvSpPr>
            <a:spLocks noChangeShapeType="1"/>
          </p:cNvSpPr>
          <p:nvPr/>
        </p:nvSpPr>
        <p:spPr bwMode="auto">
          <a:xfrm flipV="1">
            <a:off x="4260850" y="2070100"/>
            <a:ext cx="2139950" cy="32702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4603750" y="403225"/>
            <a:ext cx="4381500" cy="2266950"/>
            <a:chOff x="3102" y="254"/>
            <a:chExt cx="2558" cy="1428"/>
          </a:xfrm>
        </p:grpSpPr>
        <p:pic>
          <p:nvPicPr>
            <p:cNvPr id="318503" name="Picture 39" descr="ssn_yearly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02" y="254"/>
              <a:ext cx="2558" cy="761"/>
            </a:xfrm>
            <a:prstGeom prst="rect">
              <a:avLst/>
            </a:prstGeom>
            <a:noFill/>
          </p:spPr>
        </p:pic>
        <p:pic>
          <p:nvPicPr>
            <p:cNvPr id="318505" name="Picture 41" descr="ga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20" y="1044"/>
              <a:ext cx="1008" cy="638"/>
            </a:xfrm>
            <a:prstGeom prst="rect">
              <a:avLst/>
            </a:prstGeom>
            <a:noFill/>
          </p:spPr>
        </p:pic>
      </p:grpSp>
      <p:sp>
        <p:nvSpPr>
          <p:cNvPr id="318506" name="Text Box 42"/>
          <p:cNvSpPr txBox="1">
            <a:spLocks noChangeArrowheads="1"/>
          </p:cNvSpPr>
          <p:nvPr/>
        </p:nvSpPr>
        <p:spPr bwMode="auto">
          <a:xfrm>
            <a:off x="6129338" y="2686050"/>
            <a:ext cx="2879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Figure from http://www.cru.uea.ac.uk</a:t>
            </a:r>
          </a:p>
        </p:txBody>
      </p:sp>
      <p:sp>
        <p:nvSpPr>
          <p:cNvPr id="318468" name="Text Box 4"/>
          <p:cNvSpPr txBox="1">
            <a:spLocks noChangeArrowheads="1"/>
          </p:cNvSpPr>
          <p:nvPr/>
        </p:nvSpPr>
        <p:spPr bwMode="auto">
          <a:xfrm>
            <a:off x="69850" y="79375"/>
            <a:ext cx="5567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CC0000"/>
                </a:solidFill>
              </a:rPr>
              <a:t>Total or Spectral Solar Irradiance Variation:</a:t>
            </a:r>
          </a:p>
        </p:txBody>
      </p:sp>
      <p:pic>
        <p:nvPicPr>
          <p:cNvPr id="318510" name="Picture 46" descr="20010926"/>
          <p:cNvPicPr>
            <a:picLocks noChangeAspect="1" noChangeArrowheads="1"/>
          </p:cNvPicPr>
          <p:nvPr/>
        </p:nvPicPr>
        <p:blipFill>
          <a:blip r:embed="rId8"/>
          <a:srcRect l="8031" t="8025" r="31346" b="44643"/>
          <a:stretch>
            <a:fillRect/>
          </a:stretch>
        </p:blipFill>
        <p:spPr bwMode="auto">
          <a:xfrm>
            <a:off x="17463" y="3403600"/>
            <a:ext cx="2547937" cy="2570163"/>
          </a:xfrm>
          <a:prstGeom prst="rect">
            <a:avLst/>
          </a:prstGeom>
          <a:noFill/>
        </p:spPr>
      </p:pic>
      <p:pic>
        <p:nvPicPr>
          <p:cNvPr id="318512" name="Picture 48" descr="20010926"/>
          <p:cNvPicPr>
            <a:picLocks noChangeAspect="1" noChangeArrowheads="1"/>
          </p:cNvPicPr>
          <p:nvPr/>
        </p:nvPicPr>
        <p:blipFill>
          <a:blip r:embed="rId9"/>
          <a:srcRect l="7452" t="7903" r="31493" b="44600"/>
          <a:stretch>
            <a:fillRect/>
          </a:stretch>
        </p:blipFill>
        <p:spPr bwMode="auto">
          <a:xfrm>
            <a:off x="2565400" y="3394075"/>
            <a:ext cx="2557463" cy="2571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31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5" name="Picture 4" descr="bfl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14400"/>
            <a:ext cx="8431213" cy="526950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More basic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observational facts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6172200"/>
            <a:ext cx="2088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“order from chaos”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Sunspots </a:t>
            </a:r>
            <a:r>
              <a:rPr lang="en-US" dirty="0" err="1" smtClean="0"/>
              <a:t>vs</a:t>
            </a:r>
            <a:r>
              <a:rPr lang="en-US" dirty="0" smtClean="0"/>
              <a:t> Line-of-Sight </a:t>
            </a:r>
            <a:r>
              <a:rPr lang="en-US" dirty="0" err="1" smtClean="0"/>
              <a:t>magnetograms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32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914400"/>
            <a:ext cx="457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  Hale, </a:t>
            </a:r>
            <a:r>
              <a:rPr lang="en-US" sz="2000" dirty="0" err="1" smtClean="0"/>
              <a:t>Ellerman</a:t>
            </a:r>
            <a:r>
              <a:rPr lang="en-US" sz="2000" dirty="0" smtClean="0"/>
              <a:t>, Joy (1919) sunspot</a:t>
            </a:r>
          </a:p>
          <a:p>
            <a:r>
              <a:rPr lang="en-US" sz="2000" dirty="0" smtClean="0"/>
              <a:t>   reversal using </a:t>
            </a:r>
            <a:r>
              <a:rPr lang="en-US" sz="2000" dirty="0" smtClean="0">
                <a:solidFill>
                  <a:srgbClr val="FF0000"/>
                </a:solidFill>
              </a:rPr>
              <a:t>circular polarization</a:t>
            </a:r>
            <a:r>
              <a:rPr lang="en-US" sz="2000" dirty="0" smtClean="0"/>
              <a:t>, </a:t>
            </a:r>
          </a:p>
          <a:p>
            <a:r>
              <a:rPr lang="en-US" sz="2000" dirty="0" smtClean="0"/>
              <a:t>   to give LOS </a:t>
            </a:r>
            <a:r>
              <a:rPr lang="en-US" sz="2000" dirty="0" smtClean="0">
                <a:solidFill>
                  <a:srgbClr val="FF0000"/>
                </a:solidFill>
              </a:rPr>
              <a:t>polarity</a:t>
            </a:r>
          </a:p>
          <a:p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1952: Babcock &amp; Babcock, stable</a:t>
            </a:r>
          </a:p>
          <a:p>
            <a:r>
              <a:rPr lang="en-US" sz="2000" dirty="0" smtClean="0"/>
              <a:t>      instrument to measure circular</a:t>
            </a:r>
          </a:p>
          <a:p>
            <a:r>
              <a:rPr lang="en-US" sz="2000" dirty="0" smtClean="0"/>
              <a:t>      polarization</a:t>
            </a:r>
            <a:r>
              <a:rPr lang="en-US" sz="2000" dirty="0" smtClean="0">
                <a:solidFill>
                  <a:srgbClr val="FF0000"/>
                </a:solidFill>
              </a:rPr>
              <a:t>,</a:t>
            </a:r>
            <a:r>
              <a:rPr lang="en-US" sz="2000" dirty="0" smtClean="0"/>
              <a:t> “Mapping the </a:t>
            </a:r>
          </a:p>
          <a:p>
            <a:r>
              <a:rPr lang="en-US" sz="2000" dirty="0" smtClean="0"/>
              <a:t>      Magnetic Fields of the Sun”, </a:t>
            </a:r>
          </a:p>
          <a:p>
            <a:pPr lvl="1"/>
            <a:r>
              <a:rPr lang="en-US" sz="2000" dirty="0" smtClean="0"/>
              <a:t>“The Solar Magnetograph” 1953.</a:t>
            </a:r>
          </a:p>
          <a:p>
            <a:pPr lvl="1"/>
            <a:endParaRPr lang="en-US" sz="2000" dirty="0" smtClean="0"/>
          </a:p>
          <a:p>
            <a:pPr lvl="1">
              <a:buFont typeface="Arial"/>
              <a:buChar char="•"/>
            </a:pPr>
            <a:r>
              <a:rPr lang="en-US" sz="2000" dirty="0" smtClean="0"/>
              <a:t> LOS </a:t>
            </a:r>
            <a:r>
              <a:rPr lang="en-US" sz="2000" dirty="0" err="1" smtClean="0"/>
              <a:t>magnetogram</a:t>
            </a:r>
            <a:r>
              <a:rPr lang="en-US" sz="2000" dirty="0" smtClean="0"/>
              <a:t>= Flux / area</a:t>
            </a:r>
          </a:p>
          <a:p>
            <a:endParaRPr lang="en-US" sz="2000" dirty="0" smtClean="0"/>
          </a:p>
          <a:p>
            <a:pPr lvl="1">
              <a:buFont typeface="Arial"/>
              <a:buChar char="•"/>
            </a:pPr>
            <a:r>
              <a:rPr lang="en-US" sz="2000" dirty="0" smtClean="0"/>
              <a:t> solar “general magnetic field” of a   </a:t>
            </a:r>
          </a:p>
          <a:p>
            <a:pPr lvl="1"/>
            <a:r>
              <a:rPr lang="en-US" sz="2000" dirty="0" smtClean="0"/>
              <a:t>  few </a:t>
            </a:r>
            <a:r>
              <a:rPr lang="en-US" sz="2000" dirty="0" err="1" smtClean="0"/>
              <a:t>Mx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-2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endParaRPr lang="en-US" sz="2000" dirty="0"/>
          </a:p>
        </p:txBody>
      </p:sp>
      <p:pic>
        <p:nvPicPr>
          <p:cNvPr id="8" name="Picture 7" descr="litesf4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413" y="914400"/>
            <a:ext cx="4573587" cy="5559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r>
              <a:rPr lang="en-US" dirty="0" smtClean="0"/>
              <a:t>sunspots: emerging magnetic fields</a:t>
            </a:r>
            <a:br>
              <a:rPr lang="en-US" dirty="0" smtClean="0"/>
            </a:br>
            <a:r>
              <a:rPr lang="en-US" dirty="0" smtClean="0"/>
              <a:t>LOS </a:t>
            </a:r>
            <a:r>
              <a:rPr lang="en-US" dirty="0" err="1" smtClean="0"/>
              <a:t>magnetogram</a:t>
            </a:r>
            <a:r>
              <a:rPr lang="en-US" dirty="0" smtClean="0"/>
              <a:t>, </a:t>
            </a:r>
            <a:r>
              <a:rPr lang="en-US" dirty="0" err="1" smtClean="0"/>
              <a:t>Hinode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33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990600"/>
            <a:ext cx="2569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Kinematic dynamos?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0" y="6172200"/>
            <a:ext cx="447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Tsuneta:active</a:t>
            </a:r>
            <a:r>
              <a:rPr lang="en-US" dirty="0" smtClean="0"/>
              <a:t> region 10926, the “</a:t>
            </a:r>
            <a:r>
              <a:rPr lang="en-US" i="1" dirty="0" smtClean="0">
                <a:solidFill>
                  <a:srgbClr val="FF0000"/>
                </a:solidFill>
              </a:rPr>
              <a:t>trilobite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03356" y="6172200"/>
            <a:ext cx="2088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“order from chaos”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Hinode_lower_cut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0287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8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r>
              <a:rPr lang="en-US" dirty="0" smtClean="0"/>
              <a:t>Sunspots in relation to large scale magnetic fields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34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Picture 3" descr="magbfl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9144001" cy="4286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5867400"/>
            <a:ext cx="2088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“order from chaos”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35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1524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rgbClr val="000080"/>
                </a:solidFill>
                <a:latin typeface="+mj-lt"/>
                <a:ea typeface="+mj-ea"/>
                <a:cs typeface="+mj-cs"/>
              </a:rPr>
              <a:t>Hathaway movie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5943600"/>
            <a:ext cx="6239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Rotation </a:t>
            </a:r>
            <a:r>
              <a:rPr lang="en-US" sz="2400" dirty="0" smtClean="0">
                <a:solidFill>
                  <a:srgbClr val="FF0000"/>
                </a:solidFill>
              </a:rPr>
              <a:t>somehow yields “order from chaos”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MagMovi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16000" y="838200"/>
            <a:ext cx="69088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1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5181600" cy="457200"/>
          </a:xfrm>
        </p:spPr>
        <p:txBody>
          <a:bodyPr/>
          <a:lstStyle/>
          <a:p>
            <a:r>
              <a:rPr lang="en-US" dirty="0" smtClean="0"/>
              <a:t>Active regions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36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828800"/>
            <a:ext cx="308427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Active regions – </a:t>
            </a:r>
            <a:r>
              <a:rPr lang="en-US" dirty="0" smtClean="0">
                <a:solidFill>
                  <a:srgbClr val="FF0000"/>
                </a:solidFill>
              </a:rPr>
              <a:t>spot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groups</a:t>
            </a:r>
            <a:r>
              <a:rPr lang="en-US" dirty="0" smtClean="0"/>
              <a:t> - evolve</a:t>
            </a:r>
          </a:p>
          <a:p>
            <a:r>
              <a:rPr lang="en-US" dirty="0" smtClean="0"/>
              <a:t>at the surface on times</a:t>
            </a:r>
          </a:p>
          <a:p>
            <a:r>
              <a:rPr lang="en-US" dirty="0" smtClean="0"/>
              <a:t>of order weeks.</a:t>
            </a:r>
          </a:p>
          <a:p>
            <a:endParaRPr lang="en-US" dirty="0" smtClean="0"/>
          </a:p>
          <a:p>
            <a:r>
              <a:rPr lang="en-US" dirty="0" smtClean="0"/>
              <a:t>They re-appear at</a:t>
            </a:r>
          </a:p>
          <a:p>
            <a:r>
              <a:rPr lang="en-US" dirty="0" smtClean="0"/>
              <a:t>specific longitudes.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err="1" smtClean="0"/>
              <a:t>Dikpati</a:t>
            </a:r>
            <a:r>
              <a:rPr lang="en-US" dirty="0" smtClean="0"/>
              <a:t> &amp; Gilman 2005, </a:t>
            </a:r>
          </a:p>
          <a:p>
            <a:r>
              <a:rPr lang="en-US" dirty="0" smtClean="0"/>
              <a:t>showing synoptic maps over</a:t>
            </a:r>
          </a:p>
          <a:p>
            <a:r>
              <a:rPr lang="en-US" dirty="0" smtClean="0"/>
              <a:t>15 rotations ~ 1 yr)</a:t>
            </a:r>
            <a:endParaRPr lang="en-US" dirty="0"/>
          </a:p>
        </p:txBody>
      </p:sp>
      <p:pic>
        <p:nvPicPr>
          <p:cNvPr id="5" name="Picture 4" descr="dikpg_f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0"/>
            <a:ext cx="43497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Hanle</a:t>
            </a:r>
            <a:r>
              <a:rPr lang="en-US" dirty="0" smtClean="0"/>
              <a:t> effect: average quiet Sun variations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37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5" name="Picture 4" descr="kleintf1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66537"/>
            <a:ext cx="6543676" cy="55104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2895600"/>
            <a:ext cx="1840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Kleint</a:t>
            </a:r>
            <a:r>
              <a:rPr lang="en-US" dirty="0" smtClean="0"/>
              <a:t> et al 2010</a:t>
            </a:r>
          </a:p>
          <a:p>
            <a:endParaRPr lang="en-US" dirty="0" smtClean="0"/>
          </a:p>
          <a:p>
            <a:r>
              <a:rPr lang="en-US" dirty="0" smtClean="0"/>
              <a:t>no relation to </a:t>
            </a:r>
          </a:p>
          <a:p>
            <a:r>
              <a:rPr lang="en-US" dirty="0" smtClean="0"/>
              <a:t>sunspots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“chaos”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38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2005-07-09-AR10786-gb+hac+had+171-3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19200" y="76200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r>
              <a:rPr lang="en-US" dirty="0" smtClean="0"/>
              <a:t>from untidy </a:t>
            </a:r>
            <a:r>
              <a:rPr lang="en-US" dirty="0" err="1" smtClean="0"/>
              <a:t>photospheric</a:t>
            </a:r>
            <a:r>
              <a:rPr lang="en-US" dirty="0" smtClean="0"/>
              <a:t> magnetism (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/>
              <a:t>&gt; 1) to</a:t>
            </a:r>
            <a:br>
              <a:rPr lang="en-US" dirty="0" smtClean="0"/>
            </a:br>
            <a:r>
              <a:rPr lang="en-US" dirty="0" smtClean="0"/>
              <a:t>tidy coronal plasma loops (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&lt; 1)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39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13371786" cy="6803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9144000" cy="457200"/>
          </a:xfrm>
        </p:spPr>
        <p:txBody>
          <a:bodyPr/>
          <a:lstStyle/>
          <a:p>
            <a:r>
              <a:rPr lang="en-US" dirty="0" smtClean="0"/>
              <a:t>Why does humanity care?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4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r>
              <a:rPr lang="en-US" dirty="0" smtClean="0"/>
              <a:t>Surprise: large scale order in coronal plasma: 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40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838200"/>
            <a:ext cx="5562600" cy="5562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514600"/>
            <a:ext cx="2895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Blue= 1MK, Green=1.5 MK, Red= 3MK</a:t>
            </a:r>
          </a:p>
          <a:p>
            <a:r>
              <a:rPr lang="en-US" dirty="0" smtClean="0"/>
              <a:t>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Order out of chaos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90600"/>
          </a:xfrm>
        </p:spPr>
        <p:txBody>
          <a:bodyPr/>
          <a:lstStyle/>
          <a:p>
            <a:r>
              <a:rPr lang="en-US" dirty="0" smtClean="0"/>
              <a:t>The Sun is not alone: </a:t>
            </a:r>
            <a:r>
              <a:rPr lang="en-US" dirty="0" err="1" smtClean="0"/>
              <a:t>chromospheric</a:t>
            </a:r>
            <a:r>
              <a:rPr lang="en-US" dirty="0" smtClean="0"/>
              <a:t> activity </a:t>
            </a:r>
            <a:r>
              <a:rPr lang="en-US" dirty="0" err="1" smtClean="0"/>
              <a:t>vs</a:t>
            </a:r>
            <a:r>
              <a:rPr lang="en-US" dirty="0" smtClean="0"/>
              <a:t> rotation and convection (Noyes et al 1984)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41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24" name="Picture 23" descr="noyes84f8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074" y="914400"/>
            <a:ext cx="5800726" cy="56669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391400" y="4267200"/>
            <a:ext cx="18137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Sun fits</a:t>
            </a:r>
          </a:p>
          <a:p>
            <a:r>
              <a:rPr lang="en-US" dirty="0" smtClean="0"/>
              <a:t>stellar trends</a:t>
            </a:r>
          </a:p>
          <a:p>
            <a:endParaRPr lang="en-US" dirty="0" smtClean="0"/>
          </a:p>
          <a:p>
            <a:r>
              <a:rPr lang="en-US" dirty="0" smtClean="0"/>
              <a:t>statistical “order</a:t>
            </a:r>
          </a:p>
          <a:p>
            <a:r>
              <a:rPr lang="en-US" dirty="0" smtClean="0"/>
              <a:t>from chaos”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90600"/>
          </a:xfrm>
        </p:spPr>
        <p:txBody>
          <a:bodyPr/>
          <a:lstStyle/>
          <a:p>
            <a:r>
              <a:rPr lang="en-US" dirty="0" smtClean="0"/>
              <a:t>The Sun is not alone: indirect evidence for “fast” magnetic variations in stars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42</a:t>
            </a:fld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4" name="Group 8"/>
          <p:cNvGrpSpPr/>
          <p:nvPr/>
        </p:nvGrpSpPr>
        <p:grpSpPr>
          <a:xfrm>
            <a:off x="0" y="1764268"/>
            <a:ext cx="8943305" cy="3569732"/>
            <a:chOff x="0" y="1752600"/>
            <a:chExt cx="8943305" cy="3569732"/>
          </a:xfrm>
        </p:grpSpPr>
        <p:pic>
          <p:nvPicPr>
            <p:cNvPr id="6" name="Picture 5" descr="b95_76151+sun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752600"/>
              <a:ext cx="4495800" cy="3152591"/>
            </a:xfrm>
            <a:prstGeom prst="rect">
              <a:avLst/>
            </a:prstGeom>
          </p:spPr>
        </p:pic>
        <p:pic>
          <p:nvPicPr>
            <p:cNvPr id="7" name="Picture 6" descr="b95_81809+126053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1752600"/>
              <a:ext cx="4371305" cy="320357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8600" y="4953000"/>
              <a:ext cx="441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1966                                                  1993</a:t>
              </a:r>
              <a:endParaRPr lang="en-US" dirty="0"/>
            </a:p>
          </p:txBody>
        </p:sp>
      </p:grpSp>
      <p:grpSp>
        <p:nvGrpSpPr>
          <p:cNvPr id="5" name="Group 14"/>
          <p:cNvGrpSpPr/>
          <p:nvPr/>
        </p:nvGrpSpPr>
        <p:grpSpPr>
          <a:xfrm>
            <a:off x="457200" y="2971800"/>
            <a:ext cx="2057925" cy="3036332"/>
            <a:chOff x="457200" y="2971800"/>
            <a:chExt cx="2057925" cy="3036332"/>
          </a:xfrm>
        </p:grpSpPr>
        <p:sp>
          <p:nvSpPr>
            <p:cNvPr id="12" name="TextBox 11"/>
            <p:cNvSpPr txBox="1"/>
            <p:nvPr/>
          </p:nvSpPr>
          <p:spPr>
            <a:xfrm>
              <a:off x="457200" y="5638800"/>
              <a:ext cx="2057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Irregular, “chaos”?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rot="5400000" flipH="1" flipV="1">
              <a:off x="381000" y="3733800"/>
              <a:ext cx="2667000" cy="1143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" name="Group 24"/>
          <p:cNvGrpSpPr/>
          <p:nvPr/>
        </p:nvGrpSpPr>
        <p:grpSpPr>
          <a:xfrm>
            <a:off x="3657600" y="2971800"/>
            <a:ext cx="3500355" cy="3036332"/>
            <a:chOff x="3657600" y="2971800"/>
            <a:chExt cx="3500355" cy="3036332"/>
          </a:xfrm>
        </p:grpSpPr>
        <p:sp>
          <p:nvSpPr>
            <p:cNvPr id="10" name="TextBox 9"/>
            <p:cNvSpPr txBox="1"/>
            <p:nvPr/>
          </p:nvSpPr>
          <p:spPr>
            <a:xfrm>
              <a:off x="4343400" y="5638800"/>
              <a:ext cx="2814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Cycling: </a:t>
              </a:r>
              <a:r>
                <a:rPr lang="en-US" dirty="0" smtClean="0">
                  <a:solidFill>
                    <a:srgbClr val="FF0000"/>
                  </a:solidFill>
                </a:rPr>
                <a:t>order from chaos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rot="16200000" flipV="1">
              <a:off x="3543300" y="4762500"/>
              <a:ext cx="914400" cy="685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rot="5400000" flipH="1" flipV="1">
              <a:off x="4038600" y="3886200"/>
              <a:ext cx="2590800" cy="762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3" name="Group 23"/>
          <p:cNvGrpSpPr/>
          <p:nvPr/>
        </p:nvGrpSpPr>
        <p:grpSpPr>
          <a:xfrm>
            <a:off x="7010400" y="4572000"/>
            <a:ext cx="1026662" cy="1207532"/>
            <a:chOff x="7010400" y="4572000"/>
            <a:chExt cx="1026662" cy="1207532"/>
          </a:xfrm>
        </p:grpSpPr>
        <p:sp>
          <p:nvSpPr>
            <p:cNvPr id="11" name="TextBox 10"/>
            <p:cNvSpPr txBox="1"/>
            <p:nvPr/>
          </p:nvSpPr>
          <p:spPr>
            <a:xfrm>
              <a:off x="7467600" y="5410200"/>
              <a:ext cx="56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Flat</a:t>
              </a:r>
              <a:endParaRPr lang="en-US" dirty="0"/>
            </a:p>
          </p:txBody>
        </p:sp>
        <p:cxnSp>
          <p:nvCxnSpPr>
            <p:cNvPr id="21" name="Straight Arrow Connector 20"/>
            <p:cNvCxnSpPr>
              <a:stCxn id="11" idx="0"/>
            </p:cNvCxnSpPr>
            <p:nvPr/>
          </p:nvCxnSpPr>
          <p:spPr bwMode="auto">
            <a:xfrm rot="16200000" flipV="1">
              <a:off x="6962266" y="4620134"/>
              <a:ext cx="838200" cy="74193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5" name="Group 18"/>
          <p:cNvGrpSpPr/>
          <p:nvPr/>
        </p:nvGrpSpPr>
        <p:grpSpPr>
          <a:xfrm>
            <a:off x="2667000" y="4648200"/>
            <a:ext cx="3018775" cy="1664732"/>
            <a:chOff x="457200" y="4343400"/>
            <a:chExt cx="3018775" cy="1664732"/>
          </a:xfrm>
        </p:grpSpPr>
        <p:sp>
          <p:nvSpPr>
            <p:cNvPr id="20" name="TextBox 19"/>
            <p:cNvSpPr txBox="1"/>
            <p:nvPr/>
          </p:nvSpPr>
          <p:spPr>
            <a:xfrm>
              <a:off x="457200" y="5638800"/>
              <a:ext cx="3018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Varies with sunspot number</a:t>
              </a:r>
              <a:endParaRPr lang="en-US" dirty="0"/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rot="5400000" flipH="1" flipV="1">
              <a:off x="609600" y="4876800"/>
              <a:ext cx="1295400" cy="228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3" name="TextBox 22"/>
          <p:cNvSpPr txBox="1"/>
          <p:nvPr/>
        </p:nvSpPr>
        <p:spPr>
          <a:xfrm>
            <a:off x="228600" y="10668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Baliunas</a:t>
            </a:r>
            <a:r>
              <a:rPr lang="en-US" dirty="0" smtClean="0"/>
              <a:t> et al 1995:  The Sun is a typical middle aged star:  Almost as many such stars don’t “cycle” as do.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Observational facts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43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371600"/>
            <a:ext cx="8534400" cy="3647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Somehow, </a:t>
            </a:r>
            <a:r>
              <a:rPr lang="en-US" sz="2400" dirty="0" smtClean="0">
                <a:solidFill>
                  <a:srgbClr val="000000"/>
                </a:solidFill>
              </a:rPr>
              <a:t>the solar plasma/magnetic field interactions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induce </a:t>
            </a:r>
            <a:r>
              <a:rPr lang="en-US" sz="2400" b="1" dirty="0" smtClean="0">
                <a:solidFill>
                  <a:srgbClr val="000000"/>
                </a:solidFill>
              </a:rPr>
              <a:t>global </a:t>
            </a:r>
            <a:r>
              <a:rPr lang="en-US" sz="2400" dirty="0" smtClean="0">
                <a:solidFill>
                  <a:srgbClr val="000000"/>
                </a:solidFill>
              </a:rPr>
              <a:t>solar variability to time scales of 11 yr and (much) less, from 10</a:t>
            </a:r>
            <a:r>
              <a:rPr lang="en-US" sz="2400" baseline="30000" dirty="0" smtClean="0">
                <a:solidFill>
                  <a:srgbClr val="000000"/>
                </a:solidFill>
              </a:rPr>
              <a:t>5</a:t>
            </a:r>
            <a:r>
              <a:rPr lang="en-US" sz="2400" dirty="0" smtClean="0">
                <a:solidFill>
                  <a:srgbClr val="000000"/>
                </a:solidFill>
              </a:rPr>
              <a:t> years, and 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introduce highly variable high energy tails to the distributions of photons and particles 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/>
              <a:t> produce </a:t>
            </a:r>
            <a:r>
              <a:rPr lang="en-US" sz="2400" i="1" dirty="0" smtClean="0">
                <a:solidFill>
                  <a:srgbClr val="FF0000"/>
                </a:solidFill>
              </a:rPr>
              <a:t>order </a:t>
            </a:r>
            <a:r>
              <a:rPr lang="en-US" sz="2400" dirty="0" smtClean="0"/>
              <a:t>out of chaos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0" y="5562600"/>
            <a:ext cx="6840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Let’s now look more closely at 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theoretical considerations (Newton, Maxwell)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44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Picture 3" descr="ssn_yearl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3219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727450"/>
            <a:ext cx="1584222" cy="1682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3962400"/>
            <a:ext cx="838200" cy="838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3657599"/>
            <a:ext cx="1536192" cy="21336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05000" y="6172200"/>
            <a:ext cx="3193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photograph width = life span</a:t>
            </a:r>
            <a:endParaRPr lang="en-US" dirty="0"/>
          </a:p>
        </p:txBody>
      </p:sp>
      <p:grpSp>
        <p:nvGrpSpPr>
          <p:cNvPr id="2" name="Group 15"/>
          <p:cNvGrpSpPr/>
          <p:nvPr/>
        </p:nvGrpSpPr>
        <p:grpSpPr>
          <a:xfrm>
            <a:off x="4800600" y="1905000"/>
            <a:ext cx="990600" cy="4267200"/>
            <a:chOff x="4800600" y="1905000"/>
            <a:chExt cx="990600" cy="42672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00600" y="5181600"/>
              <a:ext cx="990600" cy="9906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288103" y="1905000"/>
              <a:ext cx="2744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3366FF"/>
                  </a:solidFill>
                </a:rPr>
                <a:t>*</a:t>
              </a:r>
              <a:endParaRPr lang="en-US" sz="3200" dirty="0">
                <a:solidFill>
                  <a:srgbClr val="3366FF"/>
                </a:solidFill>
              </a:endParaRPr>
            </a:p>
          </p:txBody>
        </p: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52921"/>
            <a:ext cx="9144000" cy="914176"/>
          </a:xfrm>
        </p:spPr>
        <p:txBody>
          <a:bodyPr/>
          <a:lstStyle/>
          <a:p>
            <a:r>
              <a:rPr lang="en-US" dirty="0" smtClean="0"/>
              <a:t>Magneto-hydro-</a:t>
            </a:r>
            <a:r>
              <a:rPr lang="en-US" dirty="0" smtClean="0"/>
              <a:t>dynamics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0" y="152921"/>
            <a:ext cx="9144000" cy="914176"/>
          </a:xfrm>
        </p:spPr>
        <p:txBody>
          <a:bodyPr/>
          <a:lstStyle/>
          <a:p>
            <a:r>
              <a:rPr lang="en-US" dirty="0" smtClean="0"/>
              <a:t>Magneto-hydro-dynamics</a:t>
            </a:r>
            <a:br>
              <a:rPr lang="en-US" dirty="0" smtClean="0"/>
            </a:br>
            <a:r>
              <a:rPr lang="en-US" dirty="0" smtClean="0"/>
              <a:t>“MHD”</a:t>
            </a:r>
          </a:p>
        </p:txBody>
      </p:sp>
      <p:sp>
        <p:nvSpPr>
          <p:cNvPr id="76803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8628" y="6553275"/>
            <a:ext cx="1905372" cy="3047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5" tIns="45718" rIns="91435" bIns="45718">
            <a:prstTxWarp prst="textNoShape">
              <a:avLst/>
            </a:prstTxWarp>
          </a:bodyPr>
          <a:lstStyle/>
          <a:p>
            <a:fld id="{515AE189-F107-7046-B4A0-F22C85733B05}" type="slidenum">
              <a:rPr lang="en-US"/>
              <a:pPr/>
              <a:t>45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76804" name="TextBox 21"/>
          <p:cNvSpPr txBox="1">
            <a:spLocks noChangeArrowheads="1"/>
          </p:cNvSpPr>
          <p:nvPr/>
        </p:nvSpPr>
        <p:spPr bwMode="auto">
          <a:xfrm>
            <a:off x="1067098" y="2590726"/>
            <a:ext cx="184636" cy="36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6805" name="TextBox 22"/>
          <p:cNvSpPr txBox="1">
            <a:spLocks noChangeArrowheads="1"/>
          </p:cNvSpPr>
          <p:nvPr/>
        </p:nvSpPr>
        <p:spPr bwMode="auto">
          <a:xfrm>
            <a:off x="685354" y="1600647"/>
            <a:ext cx="7855130" cy="409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prstTxWarp prst="textNoShape">
              <a:avLst/>
            </a:prstTxWarp>
            <a:spAutoFit/>
          </a:bodyPr>
          <a:lstStyle/>
          <a:p>
            <a:endParaRPr lang="en-US" sz="2000" dirty="0"/>
          </a:p>
          <a:p>
            <a:r>
              <a:rPr lang="en-US" sz="2000" dirty="0"/>
              <a:t>Einstein changed Newton’s formulation to fit Maxwell’s equations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He got a Nobel Prize, but not for this.</a:t>
            </a:r>
          </a:p>
          <a:p>
            <a:endParaRPr lang="en-US" sz="2000" dirty="0"/>
          </a:p>
          <a:p>
            <a:r>
              <a:rPr lang="en-US" sz="2000" dirty="0"/>
              <a:t>MHD can be thought of as the reverse applied to a conducting fluid-</a:t>
            </a:r>
          </a:p>
          <a:p>
            <a:r>
              <a:rPr lang="en-US" sz="2000" dirty="0"/>
              <a:t>change Maxwell’s </a:t>
            </a:r>
            <a:r>
              <a:rPr lang="en-US" sz="2000" dirty="0" smtClean="0"/>
              <a:t>equations, </a:t>
            </a:r>
            <a:r>
              <a:rPr lang="en-US" sz="2000" dirty="0"/>
              <a:t>with field and plasma transformations </a:t>
            </a:r>
          </a:p>
          <a:p>
            <a:r>
              <a:rPr lang="en-US" sz="2000" dirty="0"/>
              <a:t>including </a:t>
            </a:r>
            <a:r>
              <a:rPr lang="en-US" sz="2000" dirty="0" err="1"/>
              <a:t>O(v/c</a:t>
            </a:r>
            <a:r>
              <a:rPr lang="en-US" sz="2000" dirty="0"/>
              <a:t>) to fit Newton’s laws of motion.  </a:t>
            </a:r>
          </a:p>
          <a:p>
            <a:endParaRPr lang="en-US" sz="2000" dirty="0"/>
          </a:p>
          <a:p>
            <a:r>
              <a:rPr lang="en-US" sz="2000" dirty="0"/>
              <a:t>Originally formulated by H. </a:t>
            </a:r>
            <a:r>
              <a:rPr lang="en-US" sz="2000" dirty="0" err="1"/>
              <a:t>Alfvén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He got a Nobel Prize for this and related work.</a:t>
            </a:r>
          </a:p>
          <a:p>
            <a:endParaRPr lang="en-US" sz="2000" dirty="0"/>
          </a:p>
          <a:p>
            <a:r>
              <a:rPr lang="en-US" sz="2000" dirty="0"/>
              <a:t>It is the simplest model of a magnetized plasma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r>
              <a:rPr lang="en-US" dirty="0" smtClean="0"/>
              <a:t>MHD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46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1" name="Picture 10" descr="induceq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429000"/>
            <a:ext cx="5715000" cy="1012031"/>
          </a:xfrm>
          <a:prstGeom prst="rect">
            <a:avLst/>
          </a:prstGeom>
        </p:spPr>
      </p:pic>
      <p:pic>
        <p:nvPicPr>
          <p:cNvPr id="12" name="Picture 11" descr="momeqn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12" y="5105400"/>
            <a:ext cx="6783388" cy="1105216"/>
          </a:xfrm>
          <a:prstGeom prst="rect">
            <a:avLst/>
          </a:prstGeom>
        </p:spPr>
      </p:pic>
      <p:pic>
        <p:nvPicPr>
          <p:cNvPr id="6" name="Picture 5" descr="faraday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1219200"/>
            <a:ext cx="27432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685800"/>
            <a:ext cx="3581400" cy="1926066"/>
          </a:xfrm>
          <a:prstGeom prst="rect">
            <a:avLst/>
          </a:prstGeom>
        </p:spPr>
      </p:pic>
      <p:pic>
        <p:nvPicPr>
          <p:cNvPr id="9" name="Picture 8" descr="ohm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667000"/>
            <a:ext cx="3606801" cy="598542"/>
          </a:xfrm>
          <a:prstGeom prst="rect">
            <a:avLst/>
          </a:prstGeom>
        </p:spPr>
      </p:pic>
      <p:pic>
        <p:nvPicPr>
          <p:cNvPr id="10" name="Picture 9" descr="jprime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800" y="2743200"/>
            <a:ext cx="1696278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" y="2145268"/>
            <a:ext cx="75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Newtonian </a:t>
            </a:r>
            <a:r>
              <a:rPr lang="en-US" dirty="0" smtClean="0"/>
              <a:t>momentum equations and </a:t>
            </a:r>
            <a:r>
              <a:rPr lang="en-US" dirty="0" err="1" smtClean="0">
                <a:solidFill>
                  <a:srgbClr val="FF0000"/>
                </a:solidFill>
              </a:rPr>
              <a:t>O(</a:t>
            </a:r>
            <a:r>
              <a:rPr lang="en-US" i="1" dirty="0" err="1" smtClean="0">
                <a:solidFill>
                  <a:srgbClr val="FF0000"/>
                </a:solidFill>
              </a:rPr>
              <a:t>u/c</a:t>
            </a:r>
            <a:r>
              <a:rPr lang="en-US" dirty="0" smtClean="0">
                <a:solidFill>
                  <a:srgbClr val="FF0000"/>
                </a:solidFill>
              </a:rPr>
              <a:t>) relativistic transformations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1066800"/>
            <a:ext cx="1111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Maxwell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010400" y="3886200"/>
            <a:ext cx="1223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</a:t>
            </a:r>
            <a:endParaRPr lang="en-US" dirty="0" smtClean="0"/>
          </a:p>
          <a:p>
            <a:r>
              <a:rPr lang="en-US" dirty="0" smtClean="0"/>
              <a:t>     </a:t>
            </a:r>
            <a:r>
              <a:rPr lang="en-US" dirty="0" err="1" smtClean="0"/>
              <a:t>σ</a:t>
            </a:r>
            <a:r>
              <a:rPr lang="en-US" dirty="0" smtClean="0"/>
              <a:t> huge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3443" y="4800600"/>
            <a:ext cx="3289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Bulk fluid momentum equation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143560" y="4267200"/>
            <a:ext cx="5046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Wingdings"/>
                <a:ea typeface="Wingdings"/>
                <a:cs typeface="Wingdings"/>
              </a:rPr>
              <a:t></a:t>
            </a:r>
            <a:endParaRPr lang="en-US" sz="2800" dirty="0" smtClean="0"/>
          </a:p>
          <a:p>
            <a:r>
              <a:rPr lang="en-US" sz="2800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4724400" y="4572000"/>
            <a:ext cx="3785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Nonlinear coupling = </a:t>
            </a:r>
            <a:r>
              <a:rPr lang="en-US" sz="2400" dirty="0" smtClean="0">
                <a:solidFill>
                  <a:srgbClr val="FF6600"/>
                </a:solidFill>
              </a:rPr>
              <a:t>MHD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" y="3745468"/>
            <a:ext cx="43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21" name="Picture 20" descr="bbprime.tif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0600" y="2743200"/>
            <a:ext cx="1268738" cy="401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47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62000"/>
            <a:ext cx="4596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We are accustomed to observing the Sun, </a:t>
            </a:r>
          </a:p>
          <a:p>
            <a:r>
              <a:rPr lang="en-US" dirty="0" smtClean="0"/>
              <a:t>   its features and their variations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1905000"/>
            <a:ext cx="4648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In these classes we will examine: 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these remarkable, unanticipated magnetic variations, </a:t>
            </a:r>
            <a:r>
              <a:rPr lang="en-US" dirty="0" smtClean="0"/>
              <a:t>from the point of view of Newton and Maxwell (MHD)</a:t>
            </a:r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 their consequences,</a:t>
            </a:r>
          </a:p>
          <a:p>
            <a:pPr lvl="1"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keeping in mind 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 the sun among the stars (repeating </a:t>
            </a:r>
          </a:p>
          <a:p>
            <a:pPr lvl="1"/>
            <a:r>
              <a:rPr lang="en-US" dirty="0" smtClean="0"/>
              <a:t>   the solar experiment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first we look at how to measure magnetic fields </a:t>
            </a:r>
            <a:endParaRPr lang="en-US" dirty="0"/>
          </a:p>
        </p:txBody>
      </p:sp>
      <p:pic>
        <p:nvPicPr>
          <p:cNvPr id="8" name="ondrejov_2_X7flare.mpg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876800" y="609600"/>
            <a:ext cx="42672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5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Marching_spots_medium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" y="366712"/>
            <a:ext cx="8458200" cy="550068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5943600"/>
            <a:ext cx="9144000" cy="457200"/>
          </a:xfrm>
        </p:spPr>
        <p:txBody>
          <a:bodyPr/>
          <a:lstStyle/>
          <a:p>
            <a:r>
              <a:rPr lang="en-US" dirty="0" smtClean="0"/>
              <a:t>after all, sunspots are benign, right?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1859- some “space weather” on the ground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D760-82E1-4048-AB62-A5CB8DE601A4}" type="slidenum">
              <a:rPr lang="en-US" smtClean="0"/>
              <a:pPr/>
              <a:t>6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6" name="Picture 5" descr="carringtonflare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99" y="831850"/>
            <a:ext cx="7067161" cy="47307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1295400" y="4724400"/>
            <a:ext cx="5943600" cy="304800"/>
          </a:xfrm>
          <a:prstGeom prst="roundRect">
            <a:avLst/>
          </a:prstGeom>
          <a:solidFill>
            <a:srgbClr val="FFFF00">
              <a:alpha val="4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12" charset="0"/>
            </a:endParaRPr>
          </a:p>
        </p:txBody>
      </p:sp>
      <p:pic>
        <p:nvPicPr>
          <p:cNvPr id="7" name="Picture 6" descr="carringtonflaref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524000"/>
            <a:ext cx="7147749" cy="45275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381000" y="4953000"/>
            <a:ext cx="533400" cy="304800"/>
          </a:xfrm>
          <a:prstGeom prst="roundRect">
            <a:avLst/>
          </a:prstGeom>
          <a:solidFill>
            <a:srgbClr val="FFFF00">
              <a:alpha val="4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670602" cy="1047006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6070" y="2286000"/>
            <a:ext cx="5061730" cy="4572000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3886200"/>
            <a:ext cx="3187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 A. Young, “The Sun”, 1892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3369" y="685800"/>
            <a:ext cx="7108031" cy="2099593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81265"/>
          <a:lstStyle/>
          <a:p>
            <a:pPr marL="0" indent="0"/>
            <a:r>
              <a:rPr lang="en-US" dirty="0" smtClean="0"/>
              <a:t>Modern (SOHO</a:t>
            </a:r>
            <a:r>
              <a:rPr lang="en-US" dirty="0"/>
              <a:t>, TRACE, </a:t>
            </a:r>
            <a:r>
              <a:rPr lang="en-US" dirty="0" smtClean="0"/>
              <a:t>RHESSI)</a:t>
            </a:r>
            <a:br>
              <a:rPr lang="en-US" dirty="0" smtClean="0"/>
            </a:br>
            <a:r>
              <a:rPr lang="en-US" dirty="0"/>
              <a:t>Flare </a:t>
            </a:r>
            <a:r>
              <a:rPr lang="en-US" dirty="0" smtClean="0"/>
              <a:t>Observations: April </a:t>
            </a:r>
            <a:r>
              <a:rPr lang="en-US" dirty="0"/>
              <a:t>22, </a:t>
            </a:r>
            <a:r>
              <a:rPr lang="en-US" dirty="0" smtClean="0"/>
              <a:t>2002</a:t>
            </a:r>
            <a:endParaRPr lang="en-US" dirty="0"/>
          </a:p>
        </p:txBody>
      </p:sp>
      <p:pic>
        <p:nvPicPr>
          <p:cNvPr id="3" name="multisun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90600" y="1066800"/>
            <a:ext cx="7010400" cy="5257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4882-39D3-FE4E-9A60-4165B44445AE}" type="slidenum">
              <a:rPr lang="en-US" smtClean="0"/>
              <a:pPr/>
              <a:t>9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6" name="Picture 5" descr="space.co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62000"/>
            <a:ext cx="7299325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How’s the (space)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weather today?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"So foul and fair a day I have not seen"   ---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MacBeth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Aurora-SpaceShutt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71600"/>
            <a:ext cx="7633253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12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30692</TotalTime>
  <Words>1784</Words>
  <Application>Microsoft Macintosh PowerPoint</Application>
  <PresentationFormat>On-screen Show (4:3)</PresentationFormat>
  <Paragraphs>322</Paragraphs>
  <Slides>47</Slides>
  <Notes>12</Notes>
  <HiddenSlides>0</HiddenSlides>
  <MMClips>9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Blank</vt:lpstr>
      <vt:lpstr>MathType 5.0 Equation</vt:lpstr>
      <vt:lpstr> Solar magnetic fields  a physical perspective         </vt:lpstr>
      <vt:lpstr>resources</vt:lpstr>
      <vt:lpstr>Autobiography of a middle-aged star: the Sun</vt:lpstr>
      <vt:lpstr>Why does humanity care?  </vt:lpstr>
      <vt:lpstr>after all, sunspots are benign, right?</vt:lpstr>
      <vt:lpstr>1859- some “space weather” on the ground</vt:lpstr>
      <vt:lpstr>Slide 7</vt:lpstr>
      <vt:lpstr>Modern (SOHO, TRACE, RHESSI) Flare Observations: April 22, 2002</vt:lpstr>
      <vt:lpstr>Slide 9</vt:lpstr>
      <vt:lpstr>Super-Carrington flares (food for budding Apocalyptic Movie Directors)</vt:lpstr>
      <vt:lpstr>Why do physicists care?    </vt:lpstr>
      <vt:lpstr>Global variations due to thermodynamics</vt:lpstr>
      <vt:lpstr>Why is the Sun obliged to…</vt:lpstr>
      <vt:lpstr>Corona: SDO AIA surface (5000 K) to corona (2 MK)   Edlen 1943: Obvious violation of 2nd law of thermodynamics  “Grand challenge” e.g. Hoyle 1955, “Frontiers in astronomy”)  </vt:lpstr>
      <vt:lpstr>Flares: how do solar magnetic fields change so fast?</vt:lpstr>
      <vt:lpstr>Solar magnetism in history</vt:lpstr>
      <vt:lpstr>19th century hints…</vt:lpstr>
      <vt:lpstr>..more 19th century hints…</vt:lpstr>
      <vt:lpstr>..more 19th century hints…</vt:lpstr>
      <vt:lpstr>del toro iniesta</vt:lpstr>
      <vt:lpstr>Essential observations of solar magnetism</vt:lpstr>
      <vt:lpstr>why spots?</vt:lpstr>
      <vt:lpstr>Slide 23</vt:lpstr>
      <vt:lpstr>Slide 24</vt:lpstr>
      <vt:lpstr>Slide 25</vt:lpstr>
      <vt:lpstr>Using neutrons to get prehistoric sunspots</vt:lpstr>
      <vt:lpstr>Prehistoric data</vt:lpstr>
      <vt:lpstr>Prehistoric data</vt:lpstr>
      <vt:lpstr>Prehistoric data</vt:lpstr>
      <vt:lpstr>Slide 30</vt:lpstr>
      <vt:lpstr>Slide 31</vt:lpstr>
      <vt:lpstr>Sunspots vs Line-of-Sight magnetograms </vt:lpstr>
      <vt:lpstr>sunspots: emerging magnetic fields LOS magnetogram, Hinode</vt:lpstr>
      <vt:lpstr>Sunspots in relation to large scale magnetic fields</vt:lpstr>
      <vt:lpstr>Slide 35</vt:lpstr>
      <vt:lpstr>Active regions</vt:lpstr>
      <vt:lpstr>Hanle effect: average quiet Sun variations</vt:lpstr>
      <vt:lpstr>The “chaos”</vt:lpstr>
      <vt:lpstr>from untidy photospheric magnetism (b &gt; 1) to tidy coronal plasma loops (b &lt; 1)</vt:lpstr>
      <vt:lpstr>Surprise: large scale order in coronal plasma: ?</vt:lpstr>
      <vt:lpstr>The Sun is not alone: chromospheric activity vs rotation and convection (Noyes et al 1984)</vt:lpstr>
      <vt:lpstr>The Sun is not alone: indirect evidence for “fast” magnetic variations in stars</vt:lpstr>
      <vt:lpstr>Observational facts</vt:lpstr>
      <vt:lpstr>Magneto-hydro-dynamics</vt:lpstr>
      <vt:lpstr>Magneto-hydro-dynamics “MHD”</vt:lpstr>
      <vt:lpstr>MHD</vt:lpstr>
      <vt:lpstr>Summary 1</vt:lpstr>
    </vt:vector>
  </TitlesOfParts>
  <Manager/>
  <Company>NCAR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subject/>
  <dc:creator>Philip Judge</dc:creator>
  <cp:keywords/>
  <dc:description/>
  <cp:lastModifiedBy>Phillip Judge</cp:lastModifiedBy>
  <cp:revision>1488</cp:revision>
  <cp:lastPrinted>2013-11-11T12:23:54Z</cp:lastPrinted>
  <dcterms:created xsi:type="dcterms:W3CDTF">2013-11-10T10:39:17Z</dcterms:created>
  <dcterms:modified xsi:type="dcterms:W3CDTF">2013-11-11T15:05:55Z</dcterms:modified>
  <cp:category/>
</cp:coreProperties>
</file>