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commentAuthors.xml" ContentType="application/vnd.openxmlformats-officedocument.presentationml.commentAuthors+xml"/>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Lst>
  <p:notesMasterIdLst>
    <p:notesMasterId r:id="rId57"/>
  </p:notesMasterIdLst>
  <p:handoutMasterIdLst>
    <p:handoutMasterId r:id="rId58"/>
  </p:handoutMasterIdLst>
  <p:sldIdLst>
    <p:sldId id="410" r:id="rId2"/>
    <p:sldId id="678" r:id="rId3"/>
    <p:sldId id="664" r:id="rId4"/>
    <p:sldId id="621" r:id="rId5"/>
    <p:sldId id="622" r:id="rId6"/>
    <p:sldId id="682" r:id="rId7"/>
    <p:sldId id="669" r:id="rId8"/>
    <p:sldId id="670" r:id="rId9"/>
    <p:sldId id="671" r:id="rId10"/>
    <p:sldId id="687" r:id="rId11"/>
    <p:sldId id="688" r:id="rId12"/>
    <p:sldId id="673" r:id="rId13"/>
    <p:sldId id="666" r:id="rId14"/>
    <p:sldId id="691" r:id="rId15"/>
    <p:sldId id="692" r:id="rId16"/>
    <p:sldId id="680" r:id="rId17"/>
    <p:sldId id="684" r:id="rId18"/>
    <p:sldId id="693" r:id="rId19"/>
    <p:sldId id="694" r:id="rId20"/>
    <p:sldId id="696" r:id="rId21"/>
    <p:sldId id="695" r:id="rId22"/>
    <p:sldId id="683" r:id="rId23"/>
    <p:sldId id="628" r:id="rId24"/>
    <p:sldId id="674" r:id="rId25"/>
    <p:sldId id="675" r:id="rId26"/>
    <p:sldId id="676" r:id="rId27"/>
    <p:sldId id="677" r:id="rId28"/>
    <p:sldId id="649" r:id="rId29"/>
    <p:sldId id="648" r:id="rId30"/>
    <p:sldId id="685" r:id="rId31"/>
    <p:sldId id="632" r:id="rId32"/>
    <p:sldId id="634" r:id="rId33"/>
    <p:sldId id="635" r:id="rId34"/>
    <p:sldId id="638" r:id="rId35"/>
    <p:sldId id="639" r:id="rId36"/>
    <p:sldId id="644" r:id="rId37"/>
    <p:sldId id="663" r:id="rId38"/>
    <p:sldId id="697" r:id="rId39"/>
    <p:sldId id="698" r:id="rId40"/>
    <p:sldId id="686" r:id="rId41"/>
    <p:sldId id="652" r:id="rId42"/>
    <p:sldId id="651" r:id="rId43"/>
    <p:sldId id="659" r:id="rId44"/>
    <p:sldId id="612" r:id="rId45"/>
    <p:sldId id="653" r:id="rId46"/>
    <p:sldId id="690" r:id="rId47"/>
    <p:sldId id="654" r:id="rId48"/>
    <p:sldId id="655" r:id="rId49"/>
    <p:sldId id="656" r:id="rId50"/>
    <p:sldId id="657" r:id="rId51"/>
    <p:sldId id="689" r:id="rId52"/>
    <p:sldId id="658" r:id="rId53"/>
    <p:sldId id="604" r:id="rId54"/>
    <p:sldId id="660" r:id="rId55"/>
    <p:sldId id="661" r:id="rId5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Helvetica" pitchFamily="-112" charset="0"/>
        <a:ea typeface="+mn-ea"/>
        <a:cs typeface="+mn-cs"/>
      </a:defRPr>
    </a:lvl1pPr>
    <a:lvl2pPr marL="457200" algn="l" rtl="0" eaLnBrk="0" fontAlgn="base" hangingPunct="0">
      <a:spcBef>
        <a:spcPct val="0"/>
      </a:spcBef>
      <a:spcAft>
        <a:spcPct val="0"/>
      </a:spcAft>
      <a:defRPr kern="1200">
        <a:solidFill>
          <a:schemeClr val="tx1"/>
        </a:solidFill>
        <a:latin typeface="Helvetica" pitchFamily="-112" charset="0"/>
        <a:ea typeface="+mn-ea"/>
        <a:cs typeface="+mn-cs"/>
      </a:defRPr>
    </a:lvl2pPr>
    <a:lvl3pPr marL="914400" algn="l" rtl="0" eaLnBrk="0" fontAlgn="base" hangingPunct="0">
      <a:spcBef>
        <a:spcPct val="0"/>
      </a:spcBef>
      <a:spcAft>
        <a:spcPct val="0"/>
      </a:spcAft>
      <a:defRPr kern="1200">
        <a:solidFill>
          <a:schemeClr val="tx1"/>
        </a:solidFill>
        <a:latin typeface="Helvetica" pitchFamily="-112" charset="0"/>
        <a:ea typeface="+mn-ea"/>
        <a:cs typeface="+mn-cs"/>
      </a:defRPr>
    </a:lvl3pPr>
    <a:lvl4pPr marL="1371600" algn="l" rtl="0" eaLnBrk="0" fontAlgn="base" hangingPunct="0">
      <a:spcBef>
        <a:spcPct val="0"/>
      </a:spcBef>
      <a:spcAft>
        <a:spcPct val="0"/>
      </a:spcAft>
      <a:defRPr kern="1200">
        <a:solidFill>
          <a:schemeClr val="tx1"/>
        </a:solidFill>
        <a:latin typeface="Helvetica" pitchFamily="-112" charset="0"/>
        <a:ea typeface="+mn-ea"/>
        <a:cs typeface="+mn-cs"/>
      </a:defRPr>
    </a:lvl4pPr>
    <a:lvl5pPr marL="1828800" algn="l" rtl="0" eaLnBrk="0" fontAlgn="base" hangingPunct="0">
      <a:spcBef>
        <a:spcPct val="0"/>
      </a:spcBef>
      <a:spcAft>
        <a:spcPct val="0"/>
      </a:spcAft>
      <a:defRPr kern="1200">
        <a:solidFill>
          <a:schemeClr val="tx1"/>
        </a:solidFill>
        <a:latin typeface="Helvetica" pitchFamily="-112" charset="0"/>
        <a:ea typeface="+mn-ea"/>
        <a:cs typeface="+mn-cs"/>
      </a:defRPr>
    </a:lvl5pPr>
    <a:lvl6pPr marL="2286000" algn="l" defTabSz="457200" rtl="0" eaLnBrk="1" latinLnBrk="0" hangingPunct="1">
      <a:defRPr kern="1200">
        <a:solidFill>
          <a:schemeClr val="tx1"/>
        </a:solidFill>
        <a:latin typeface="Helvetica" pitchFamily="-112" charset="0"/>
        <a:ea typeface="+mn-ea"/>
        <a:cs typeface="+mn-cs"/>
      </a:defRPr>
    </a:lvl6pPr>
    <a:lvl7pPr marL="2743200" algn="l" defTabSz="457200" rtl="0" eaLnBrk="1" latinLnBrk="0" hangingPunct="1">
      <a:defRPr kern="1200">
        <a:solidFill>
          <a:schemeClr val="tx1"/>
        </a:solidFill>
        <a:latin typeface="Helvetica" pitchFamily="-112" charset="0"/>
        <a:ea typeface="+mn-ea"/>
        <a:cs typeface="+mn-cs"/>
      </a:defRPr>
    </a:lvl7pPr>
    <a:lvl8pPr marL="3200400" algn="l" defTabSz="457200" rtl="0" eaLnBrk="1" latinLnBrk="0" hangingPunct="1">
      <a:defRPr kern="1200">
        <a:solidFill>
          <a:schemeClr val="tx1"/>
        </a:solidFill>
        <a:latin typeface="Helvetica" pitchFamily="-112" charset="0"/>
        <a:ea typeface="+mn-ea"/>
        <a:cs typeface="+mn-cs"/>
      </a:defRPr>
    </a:lvl8pPr>
    <a:lvl9pPr marL="3657600" algn="l" defTabSz="457200" rtl="0" eaLnBrk="1" latinLnBrk="0" hangingPunct="1">
      <a:defRPr kern="1200">
        <a:solidFill>
          <a:schemeClr val="tx1"/>
        </a:solidFill>
        <a:latin typeface="Helvetica" pitchFamily="-112"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Michael Thompson" initials="MT" lastIdx="2"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clrMru>
    <a:srgbClr val="002F05"/>
    <a:srgbClr val="00750B"/>
    <a:srgbClr val="ED181E"/>
    <a:srgbClr val="CCCACC"/>
    <a:srgbClr val="7F007F"/>
    <a:srgbClr val="087F08"/>
    <a:srgbClr val="00008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7370" autoAdjust="0"/>
    <p:restoredTop sz="91958" autoAdjust="0"/>
  </p:normalViewPr>
  <p:slideViewPr>
    <p:cSldViewPr>
      <p:cViewPr>
        <p:scale>
          <a:sx n="140" d="100"/>
          <a:sy n="140" d="100"/>
        </p:scale>
        <p:origin x="-680" y="1248"/>
      </p:cViewPr>
      <p:guideLst>
        <p:guide orient="horz" pos="2160"/>
        <p:guide pos="2832"/>
      </p:guideLst>
    </p:cSldViewPr>
  </p:slideViewPr>
  <p:outlineViewPr>
    <p:cViewPr>
      <p:scale>
        <a:sx n="33" d="100"/>
        <a:sy n="33" d="100"/>
      </p:scale>
      <p:origin x="0" y="299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210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commentAuthors" Target="commentAuthors.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25000"/>
            </a:lvl1pPr>
          </a:lstStyle>
          <a:p>
            <a:endParaRPr lang="en-US" dirty="0"/>
          </a:p>
        </p:txBody>
      </p:sp>
      <p:sp>
        <p:nvSpPr>
          <p:cNvPr id="307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25000"/>
            </a:lvl1pPr>
          </a:lstStyle>
          <a:p>
            <a:endParaRPr lang="en-US" dirty="0"/>
          </a:p>
        </p:txBody>
      </p:sp>
      <p:sp>
        <p:nvSpPr>
          <p:cNvPr id="307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25000"/>
            </a:lvl1pPr>
          </a:lstStyle>
          <a:p>
            <a:endParaRPr lang="en-US" dirty="0"/>
          </a:p>
        </p:txBody>
      </p:sp>
      <p:sp>
        <p:nvSpPr>
          <p:cNvPr id="307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25000"/>
            </a:lvl1pPr>
          </a:lstStyle>
          <a:p>
            <a:fld id="{409BE054-5437-F14D-AA60-F5D1A5048C8C}"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25000"/>
            </a:lvl1pPr>
          </a:lstStyle>
          <a:p>
            <a:endParaRPr lang="en-US" dirty="0"/>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25000"/>
            </a:lvl1pPr>
          </a:lstStyle>
          <a:p>
            <a:endParaRPr lang="en-US" dirty="0"/>
          </a:p>
        </p:txBody>
      </p:sp>
      <p:sp>
        <p:nvSpPr>
          <p:cNvPr id="27652" name="Rectangle 4"/>
          <p:cNvSpPr>
            <a:spLocks noGrp="1" noRot="1" noChangeAspect="1" noChangeArrowheads="1" noTextEdit="1"/>
          </p:cNvSpPr>
          <p:nvPr>
            <p:ph type="sldImg" idx="2"/>
          </p:nvPr>
        </p:nvSpPr>
        <p:spPr bwMode="auto">
          <a:xfrm>
            <a:off x="914400" y="685800"/>
            <a:ext cx="5029200" cy="3771900"/>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914400" y="4953000"/>
            <a:ext cx="5029200"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25000"/>
            </a:lvl1pPr>
          </a:lstStyle>
          <a:p>
            <a:endParaRPr lang="en-US" dirty="0"/>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25000"/>
            </a:lvl1pPr>
          </a:lstStyle>
          <a:p>
            <a:fld id="{6B18B814-45F5-2B4E-94F0-AB57EAD582D4}"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12" charset="0"/>
        <a:ea typeface="+mn-ea"/>
        <a:cs typeface="+mn-cs"/>
      </a:defRPr>
    </a:lvl1pPr>
    <a:lvl2pPr marL="457200" algn="l" rtl="0" fontAlgn="base">
      <a:spcBef>
        <a:spcPct val="30000"/>
      </a:spcBef>
      <a:spcAft>
        <a:spcPct val="0"/>
      </a:spcAft>
      <a:defRPr sz="1200" kern="1200">
        <a:solidFill>
          <a:schemeClr val="tx1"/>
        </a:solidFill>
        <a:latin typeface="Times" pitchFamily="-112" charset="0"/>
        <a:ea typeface="Geneva" pitchFamily="-112" charset="-128"/>
        <a:cs typeface="+mn-cs"/>
      </a:defRPr>
    </a:lvl2pPr>
    <a:lvl3pPr marL="914400" algn="l" rtl="0" fontAlgn="base">
      <a:spcBef>
        <a:spcPct val="30000"/>
      </a:spcBef>
      <a:spcAft>
        <a:spcPct val="0"/>
      </a:spcAft>
      <a:defRPr sz="1200" kern="1200">
        <a:solidFill>
          <a:schemeClr val="tx1"/>
        </a:solidFill>
        <a:latin typeface="Times" pitchFamily="-112" charset="0"/>
        <a:ea typeface="Geneva" pitchFamily="-112" charset="-128"/>
        <a:cs typeface="+mn-cs"/>
      </a:defRPr>
    </a:lvl3pPr>
    <a:lvl4pPr marL="1371600" algn="l" rtl="0" fontAlgn="base">
      <a:spcBef>
        <a:spcPct val="30000"/>
      </a:spcBef>
      <a:spcAft>
        <a:spcPct val="0"/>
      </a:spcAft>
      <a:defRPr sz="1200" kern="1200">
        <a:solidFill>
          <a:schemeClr val="tx1"/>
        </a:solidFill>
        <a:latin typeface="Times" pitchFamily="-112" charset="0"/>
        <a:ea typeface="Geneva" pitchFamily="-112" charset="-128"/>
        <a:cs typeface="+mn-cs"/>
      </a:defRPr>
    </a:lvl4pPr>
    <a:lvl5pPr marL="1828800" algn="l" rtl="0" fontAlgn="base">
      <a:spcBef>
        <a:spcPct val="30000"/>
      </a:spcBef>
      <a:spcAft>
        <a:spcPct val="0"/>
      </a:spcAft>
      <a:defRPr sz="1200" kern="1200">
        <a:solidFill>
          <a:schemeClr val="tx1"/>
        </a:solidFill>
        <a:latin typeface="Times" pitchFamily="-112" charset="0"/>
        <a:ea typeface="Geneva"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D305AB2-9FDE-954B-A901-B7298EEB36F4}" type="slidenum">
              <a:rPr lang="en-US"/>
              <a:pPr/>
              <a:t>1</a:t>
            </a:fld>
            <a:endParaRPr lang="en-US" dirty="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18B814-45F5-2B4E-94F0-AB57EAD582D4}"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 I GET l^2 and du/</a:t>
            </a:r>
            <a:r>
              <a:rPr lang="en-US" dirty="0" err="1" smtClean="0"/>
              <a:t>rdtheta</a:t>
            </a:r>
            <a:r>
              <a:rPr lang="en-US" baseline="0" dirty="0" smtClean="0"/>
              <a:t> ? Is it thickness of tach^2/ (du/</a:t>
            </a:r>
            <a:r>
              <a:rPr lang="en-US" baseline="0" dirty="0" err="1" smtClean="0"/>
              <a:t>r</a:t>
            </a:r>
            <a:r>
              <a:rPr lang="en-US" baseline="0" dirty="0" smtClean="0"/>
              <a:t> </a:t>
            </a:r>
            <a:r>
              <a:rPr lang="en-US" baseline="0" dirty="0" err="1" smtClean="0"/>
              <a:t>dtheta</a:t>
            </a:r>
            <a:r>
              <a:rPr lang="en-US" baseline="0" dirty="0" smtClean="0"/>
              <a:t>) with all </a:t>
            </a:r>
            <a:r>
              <a:rPr lang="en-US" baseline="0" dirty="0" err="1" smtClean="0"/>
              <a:t>params</a:t>
            </a:r>
            <a:r>
              <a:rPr lang="en-US" baseline="0" dirty="0" smtClean="0"/>
              <a:t> from </a:t>
            </a:r>
            <a:r>
              <a:rPr lang="en-US" baseline="0" dirty="0" err="1" smtClean="0"/>
              <a:t>helioseismology</a:t>
            </a:r>
            <a:endParaRPr lang="en-US" dirty="0"/>
          </a:p>
        </p:txBody>
      </p:sp>
      <p:sp>
        <p:nvSpPr>
          <p:cNvPr id="4" name="Slide Number Placeholder 3"/>
          <p:cNvSpPr>
            <a:spLocks noGrp="1"/>
          </p:cNvSpPr>
          <p:nvPr>
            <p:ph type="sldNum" sz="quarter" idx="10"/>
          </p:nvPr>
        </p:nvSpPr>
        <p:spPr/>
        <p:txBody>
          <a:bodyPr/>
          <a:lstStyle/>
          <a:p>
            <a:fld id="{6B18B814-45F5-2B4E-94F0-AB57EAD582D4}" type="slidenum">
              <a:rPr lang="en-US" smtClean="0"/>
              <a:pPr/>
              <a:t>24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 I GET l^2 and du/</a:t>
            </a:r>
            <a:r>
              <a:rPr lang="en-US" dirty="0" err="1" smtClean="0"/>
              <a:t>rdtheta</a:t>
            </a:r>
            <a:r>
              <a:rPr lang="en-US" baseline="0" dirty="0" smtClean="0"/>
              <a:t> ? Is it thickness of tach^2/ (du/</a:t>
            </a:r>
            <a:r>
              <a:rPr lang="en-US" baseline="0" dirty="0" err="1" smtClean="0"/>
              <a:t>r</a:t>
            </a:r>
            <a:r>
              <a:rPr lang="en-US" baseline="0" dirty="0" smtClean="0"/>
              <a:t> </a:t>
            </a:r>
            <a:r>
              <a:rPr lang="en-US" baseline="0" dirty="0" err="1" smtClean="0"/>
              <a:t>dtheta</a:t>
            </a:r>
            <a:r>
              <a:rPr lang="en-US" baseline="0" dirty="0" smtClean="0"/>
              <a:t>) with all </a:t>
            </a:r>
            <a:r>
              <a:rPr lang="en-US" baseline="0" dirty="0" err="1" smtClean="0"/>
              <a:t>params</a:t>
            </a:r>
            <a:r>
              <a:rPr lang="en-US" baseline="0" dirty="0" smtClean="0"/>
              <a:t> from </a:t>
            </a:r>
            <a:r>
              <a:rPr lang="en-US" baseline="0" dirty="0" err="1" smtClean="0"/>
              <a:t>helioseismology</a:t>
            </a:r>
            <a:endParaRPr lang="en-US" dirty="0"/>
          </a:p>
        </p:txBody>
      </p:sp>
      <p:sp>
        <p:nvSpPr>
          <p:cNvPr id="4" name="Slide Number Placeholder 3"/>
          <p:cNvSpPr>
            <a:spLocks noGrp="1"/>
          </p:cNvSpPr>
          <p:nvPr>
            <p:ph type="sldNum" sz="quarter" idx="10"/>
          </p:nvPr>
        </p:nvSpPr>
        <p:spPr/>
        <p:txBody>
          <a:bodyPr/>
          <a:lstStyle/>
          <a:p>
            <a:fld id="{6B18B814-45F5-2B4E-94F0-AB57EAD582D4}" type="slidenum">
              <a:rPr lang="en-US" smtClean="0"/>
              <a:pPr/>
              <a:t>25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D305AB2-9FDE-954B-A901-B7298EEB36F4}" type="slidenum">
              <a:rPr lang="en-US"/>
              <a:pPr/>
              <a:t>42</a:t>
            </a:fld>
            <a:endParaRPr lang="en-US" dirty="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18B814-45F5-2B4E-94F0-AB57EAD582D4}" type="slidenum">
              <a:rPr lang="en-US" smtClean="0"/>
              <a:pPr/>
              <a:t>43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58ED278-5C70-2A40-BA3F-D2363224615A}" type="slidenum">
              <a:rPr lang="en-US"/>
              <a:pPr/>
              <a:t>‹#›</a:t>
            </a:fld>
            <a:endParaRPr lang="en-US" sz="12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BE92029-3135-424C-9034-7EE0DB6C0A81}" type="slidenum">
              <a:rPr lang="en-US"/>
              <a:pPr/>
              <a:t>‹#›</a:t>
            </a:fld>
            <a:endParaRPr lang="en-US" sz="1200" dirty="0">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52400"/>
            <a:ext cx="67056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00739E1-6C1C-C742-92D6-CEA2DD74C994}" type="slidenum">
              <a:rPr lang="en-US"/>
              <a:pPr/>
              <a:t>‹#›</a:t>
            </a:fld>
            <a:endParaRPr lang="en-US" sz="1200" dirty="0">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3ED27AC2-30D5-0147-BDE5-364D77EA40D5}" type="datetimeFigureOut">
              <a:rPr lang="en-US" smtClean="0"/>
              <a:t>11/13/13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482ACE-B118-D74E-836A-AB00027FC4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IAU symp 28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15F4882-39D3-FE4E-9A60-4165B44445AE}" type="slidenum">
              <a:rPr lang="en-US"/>
              <a:pPr/>
              <a:t>‹#›</a:t>
            </a:fld>
            <a:endParaRPr lang="en-US" sz="1200" dirty="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6A4E1C2-CC75-214A-AD15-C89BD67094DA}" type="slidenum">
              <a:rPr lang="en-US"/>
              <a:pPr/>
              <a:t>‹#›</a:t>
            </a:fld>
            <a:endParaRPr lang="en-US" sz="1200" dirty="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CAB2D08-5AD1-6243-8C22-8396558CC647}" type="slidenum">
              <a:rPr lang="en-US"/>
              <a:pPr/>
              <a:t>‹#›</a:t>
            </a:fld>
            <a:endParaRPr lang="en-US" sz="1200" dirty="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31E2C814-0D43-BB40-A9BE-39F90D5532CB}" type="slidenum">
              <a:rPr lang="en-US"/>
              <a:pPr/>
              <a:t>‹#›</a:t>
            </a:fld>
            <a:endParaRPr lang="en-US" sz="1200" dirty="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751D760-82E1-4048-AB62-A5CB8DE601A4}" type="slidenum">
              <a:rPr lang="en-US"/>
              <a:pPr/>
              <a:t>‹#›</a:t>
            </a:fld>
            <a:endParaRPr lang="en-US" sz="1200" dirty="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9D86BB7D-780F-D848-A248-EB90C1E2CC86}" type="slidenum">
              <a:rPr lang="en-US"/>
              <a:pPr/>
              <a:t>‹#›</a:t>
            </a:fld>
            <a:endParaRPr lang="en-US" sz="1200" dirty="0">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192E2F7-DBE4-634E-8FB8-CFED7CF1BA32}" type="slidenum">
              <a:rPr lang="en-US"/>
              <a:pPr/>
              <a:t>‹#›</a:t>
            </a:fld>
            <a:endParaRPr lang="en-US" sz="1200" dirty="0">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8796786-2894-5F49-9322-DE8D33D5D24B}" type="slidenum">
              <a:rPr lang="en-US"/>
              <a:pPr/>
              <a:t>‹#›</a:t>
            </a:fld>
            <a:endParaRPr lang="en-US" sz="1200" dirty="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7" name="Picture 26" descr="footer"/>
          <p:cNvPicPr>
            <a:picLocks noChangeAspect="1" noChangeArrowheads="1"/>
          </p:cNvPicPr>
          <p:nvPr userDrawn="1"/>
        </p:nvPicPr>
        <p:blipFill>
          <a:blip r:embed="rId14"/>
          <a:srcRect/>
          <a:stretch>
            <a:fillRect/>
          </a:stretch>
        </p:blipFill>
        <p:spPr bwMode="auto">
          <a:xfrm>
            <a:off x="0" y="6262688"/>
            <a:ext cx="9140825" cy="595312"/>
          </a:xfrm>
          <a:prstGeom prst="rect">
            <a:avLst/>
          </a:prstGeom>
          <a:noFill/>
          <a:ln w="9525">
            <a:noFill/>
            <a:miter lim="800000"/>
            <a:headEnd/>
            <a:tailEnd/>
          </a:ln>
        </p:spPr>
      </p:pic>
      <p:sp>
        <p:nvSpPr>
          <p:cNvPr id="1026" name="Rectangle 2"/>
          <p:cNvSpPr>
            <a:spLocks noGrp="1" noChangeArrowheads="1"/>
          </p:cNvSpPr>
          <p:nvPr>
            <p:ph type="title"/>
          </p:nvPr>
        </p:nvSpPr>
        <p:spPr bwMode="auto">
          <a:xfrm>
            <a:off x="0" y="152400"/>
            <a:ext cx="914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12" charset="0"/>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12" charset="0"/>
              </a:defRPr>
            </a:lvl1pPr>
          </a:lstStyle>
          <a:p>
            <a:endParaRPr lang="en-US" dirty="0"/>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80"/>
                </a:solidFill>
              </a:defRPr>
            </a:lvl1pPr>
          </a:lstStyle>
          <a:p>
            <a:endParaRPr lang="en-US" sz="1200" dirty="0"/>
          </a:p>
        </p:txBody>
      </p:sp>
      <p:sp>
        <p:nvSpPr>
          <p:cNvPr id="8" name="TextBox 7"/>
          <p:cNvSpPr txBox="1"/>
          <p:nvPr userDrawn="1"/>
        </p:nvSpPr>
        <p:spPr>
          <a:xfrm>
            <a:off x="7010400" y="6611938"/>
            <a:ext cx="1752600" cy="246062"/>
          </a:xfrm>
          <a:prstGeom prst="rect">
            <a:avLst/>
          </a:prstGeom>
          <a:noFill/>
        </p:spPr>
        <p:txBody>
          <a:bodyPr>
            <a:prstTxWarp prst="textNoShape">
              <a:avLst/>
            </a:prstTxWarp>
            <a:spAutoFit/>
          </a:bodyPr>
          <a:lstStyle/>
          <a:p>
            <a:pPr algn="r">
              <a:defRPr/>
            </a:pPr>
            <a:r>
              <a:rPr lang="en-US" sz="1000" baseline="0" dirty="0" smtClean="0">
                <a:latin typeface="Arial" charset="0"/>
              </a:rPr>
              <a:t>11 Novem</a:t>
            </a:r>
            <a:r>
              <a:rPr lang="en-US" sz="1000" dirty="0" smtClean="0">
                <a:latin typeface="Arial" charset="0"/>
              </a:rPr>
              <a:t>ber  2013</a:t>
            </a:r>
            <a:endParaRPr lang="en-US" sz="1000" dirty="0">
              <a:latin typeface="Arial" charset="0"/>
            </a:endParaRPr>
          </a:p>
        </p:txBody>
      </p:sp>
      <p:sp>
        <p:nvSpPr>
          <p:cNvPr id="9" name="TextBox 8"/>
          <p:cNvSpPr txBox="1"/>
          <p:nvPr userDrawn="1"/>
        </p:nvSpPr>
        <p:spPr>
          <a:xfrm>
            <a:off x="3962400" y="6611938"/>
            <a:ext cx="2057400" cy="246062"/>
          </a:xfrm>
          <a:prstGeom prst="rect">
            <a:avLst/>
          </a:prstGeom>
          <a:noFill/>
        </p:spPr>
        <p:txBody>
          <a:bodyPr>
            <a:spAutoFit/>
          </a:bodyPr>
          <a:lstStyle/>
          <a:p>
            <a:pPr>
              <a:defRPr/>
            </a:pPr>
            <a:r>
              <a:rPr lang="en-US" sz="1000" dirty="0" smtClean="0">
                <a:latin typeface="+mn-lt"/>
                <a:cs typeface="+mn-cs"/>
              </a:rPr>
              <a:t>Solar Surprises</a:t>
            </a:r>
            <a:endParaRPr lang="en-US" sz="1000" dirty="0">
              <a:latin typeface="+mn-lt"/>
              <a:cs typeface="+mn-cs"/>
            </a:endParaRPr>
          </a:p>
        </p:txBody>
      </p:sp>
      <p:sp>
        <p:nvSpPr>
          <p:cNvPr id="10" name="TextBox 9"/>
          <p:cNvSpPr txBox="1"/>
          <p:nvPr userDrawn="1"/>
        </p:nvSpPr>
        <p:spPr>
          <a:xfrm>
            <a:off x="1447800" y="6611938"/>
            <a:ext cx="1981200" cy="246062"/>
          </a:xfrm>
          <a:prstGeom prst="rect">
            <a:avLst/>
          </a:prstGeom>
          <a:noFill/>
        </p:spPr>
        <p:txBody>
          <a:bodyPr>
            <a:spAutoFit/>
          </a:bodyPr>
          <a:lstStyle/>
          <a:p>
            <a:pPr algn="l">
              <a:defRPr/>
            </a:pPr>
            <a:r>
              <a:rPr lang="en-US" sz="1000" dirty="0" smtClean="0">
                <a:latin typeface="+mn-lt"/>
                <a:cs typeface="+mn-cs"/>
              </a:rPr>
              <a:t>Philip</a:t>
            </a:r>
            <a:r>
              <a:rPr lang="en-US" sz="1000" baseline="0" dirty="0" smtClean="0">
                <a:latin typeface="+mn-lt"/>
                <a:cs typeface="+mn-cs"/>
              </a:rPr>
              <a:t> Judge</a:t>
            </a:r>
            <a:endParaRPr lang="en-US" sz="1000" dirty="0">
              <a:latin typeface="+mn-lt"/>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rtl="0" fontAlgn="base">
        <a:spcBef>
          <a:spcPct val="0"/>
        </a:spcBef>
        <a:spcAft>
          <a:spcPct val="0"/>
        </a:spcAft>
        <a:defRPr sz="2400" b="1">
          <a:solidFill>
            <a:srgbClr val="000080"/>
          </a:solidFill>
          <a:latin typeface="+mj-lt"/>
          <a:ea typeface="+mj-ea"/>
          <a:cs typeface="+mj-cs"/>
        </a:defRPr>
      </a:lvl1pPr>
      <a:lvl2pPr algn="ctr" rtl="0" fontAlgn="base">
        <a:spcBef>
          <a:spcPct val="0"/>
        </a:spcBef>
        <a:spcAft>
          <a:spcPct val="0"/>
        </a:spcAft>
        <a:defRPr sz="2400" b="1">
          <a:solidFill>
            <a:srgbClr val="000080"/>
          </a:solidFill>
          <a:latin typeface="Helvetica" pitchFamily="-112" charset="0"/>
        </a:defRPr>
      </a:lvl2pPr>
      <a:lvl3pPr algn="ctr" rtl="0" fontAlgn="base">
        <a:spcBef>
          <a:spcPct val="0"/>
        </a:spcBef>
        <a:spcAft>
          <a:spcPct val="0"/>
        </a:spcAft>
        <a:defRPr sz="2400" b="1">
          <a:solidFill>
            <a:srgbClr val="000080"/>
          </a:solidFill>
          <a:latin typeface="Helvetica" pitchFamily="-112" charset="0"/>
        </a:defRPr>
      </a:lvl3pPr>
      <a:lvl4pPr algn="ctr" rtl="0" fontAlgn="base">
        <a:spcBef>
          <a:spcPct val="0"/>
        </a:spcBef>
        <a:spcAft>
          <a:spcPct val="0"/>
        </a:spcAft>
        <a:defRPr sz="2400" b="1">
          <a:solidFill>
            <a:srgbClr val="000080"/>
          </a:solidFill>
          <a:latin typeface="Helvetica" pitchFamily="-112" charset="0"/>
        </a:defRPr>
      </a:lvl4pPr>
      <a:lvl5pPr algn="ctr" rtl="0" fontAlgn="base">
        <a:spcBef>
          <a:spcPct val="0"/>
        </a:spcBef>
        <a:spcAft>
          <a:spcPct val="0"/>
        </a:spcAft>
        <a:defRPr sz="2400" b="1">
          <a:solidFill>
            <a:srgbClr val="000080"/>
          </a:solidFill>
          <a:latin typeface="Helvetica" pitchFamily="-112" charset="0"/>
        </a:defRPr>
      </a:lvl5pPr>
      <a:lvl6pPr marL="457200" algn="ctr" rtl="0" fontAlgn="base">
        <a:spcBef>
          <a:spcPct val="0"/>
        </a:spcBef>
        <a:spcAft>
          <a:spcPct val="0"/>
        </a:spcAft>
        <a:defRPr sz="2400" b="1">
          <a:solidFill>
            <a:srgbClr val="000080"/>
          </a:solidFill>
          <a:latin typeface="Helvetica" pitchFamily="-112" charset="0"/>
        </a:defRPr>
      </a:lvl6pPr>
      <a:lvl7pPr marL="914400" algn="ctr" rtl="0" fontAlgn="base">
        <a:spcBef>
          <a:spcPct val="0"/>
        </a:spcBef>
        <a:spcAft>
          <a:spcPct val="0"/>
        </a:spcAft>
        <a:defRPr sz="2400" b="1">
          <a:solidFill>
            <a:srgbClr val="000080"/>
          </a:solidFill>
          <a:latin typeface="Helvetica" pitchFamily="-112" charset="0"/>
        </a:defRPr>
      </a:lvl7pPr>
      <a:lvl8pPr marL="1371600" algn="ctr" rtl="0" fontAlgn="base">
        <a:spcBef>
          <a:spcPct val="0"/>
        </a:spcBef>
        <a:spcAft>
          <a:spcPct val="0"/>
        </a:spcAft>
        <a:defRPr sz="2400" b="1">
          <a:solidFill>
            <a:srgbClr val="000080"/>
          </a:solidFill>
          <a:latin typeface="Helvetica" pitchFamily="-112" charset="0"/>
        </a:defRPr>
      </a:lvl8pPr>
      <a:lvl9pPr marL="1828800" algn="ctr" rtl="0" fontAlgn="base">
        <a:spcBef>
          <a:spcPct val="0"/>
        </a:spcBef>
        <a:spcAft>
          <a:spcPct val="0"/>
        </a:spcAft>
        <a:defRPr sz="2400" b="1">
          <a:solidFill>
            <a:srgbClr val="000080"/>
          </a:solidFill>
          <a:latin typeface="Helvetica" pitchFamily="-112"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ea typeface="Geneva" pitchFamily="-112" charset="-128"/>
        </a:defRPr>
      </a:lvl2pPr>
      <a:lvl3pPr marL="1143000" indent="-228600" algn="l" rtl="0" fontAlgn="base">
        <a:spcBef>
          <a:spcPct val="20000"/>
        </a:spcBef>
        <a:spcAft>
          <a:spcPct val="0"/>
        </a:spcAft>
        <a:buChar char="•"/>
        <a:defRPr>
          <a:solidFill>
            <a:schemeClr val="tx1"/>
          </a:solidFill>
          <a:latin typeface="+mn-lt"/>
          <a:ea typeface="Geneva" pitchFamily="-112" charset="-128"/>
        </a:defRPr>
      </a:lvl3pPr>
      <a:lvl4pPr marL="1600200" indent="-228600" algn="l" rtl="0" fontAlgn="base">
        <a:spcBef>
          <a:spcPct val="20000"/>
        </a:spcBef>
        <a:spcAft>
          <a:spcPct val="0"/>
        </a:spcAft>
        <a:buChar char="–"/>
        <a:defRPr>
          <a:solidFill>
            <a:schemeClr val="tx1"/>
          </a:solidFill>
          <a:latin typeface="+mn-lt"/>
          <a:ea typeface="Geneva" pitchFamily="-112" charset="-128"/>
        </a:defRPr>
      </a:lvl4pPr>
      <a:lvl5pPr marL="2057400" indent="-228600" algn="l" rtl="0" fontAlgn="base">
        <a:spcBef>
          <a:spcPct val="20000"/>
        </a:spcBef>
        <a:spcAft>
          <a:spcPct val="0"/>
        </a:spcAft>
        <a:buChar char="»"/>
        <a:defRPr>
          <a:solidFill>
            <a:schemeClr val="tx1"/>
          </a:solidFill>
          <a:latin typeface="+mn-lt"/>
          <a:ea typeface="Geneva" pitchFamily="-112" charset="-128"/>
        </a:defRPr>
      </a:lvl5pPr>
      <a:lvl6pPr marL="2514600" indent="-228600" algn="l" rtl="0" fontAlgn="base">
        <a:spcBef>
          <a:spcPct val="20000"/>
        </a:spcBef>
        <a:spcAft>
          <a:spcPct val="0"/>
        </a:spcAft>
        <a:buChar char="»"/>
        <a:defRPr>
          <a:solidFill>
            <a:schemeClr val="tx1"/>
          </a:solidFill>
          <a:latin typeface="+mn-lt"/>
          <a:ea typeface="Geneva" pitchFamily="-112" charset="-128"/>
        </a:defRPr>
      </a:lvl6pPr>
      <a:lvl7pPr marL="2971800" indent="-228600" algn="l" rtl="0" fontAlgn="base">
        <a:spcBef>
          <a:spcPct val="20000"/>
        </a:spcBef>
        <a:spcAft>
          <a:spcPct val="0"/>
        </a:spcAft>
        <a:buChar char="»"/>
        <a:defRPr>
          <a:solidFill>
            <a:schemeClr val="tx1"/>
          </a:solidFill>
          <a:latin typeface="+mn-lt"/>
          <a:ea typeface="Geneva" pitchFamily="-112" charset="-128"/>
        </a:defRPr>
      </a:lvl7pPr>
      <a:lvl8pPr marL="3429000" indent="-228600" algn="l" rtl="0" fontAlgn="base">
        <a:spcBef>
          <a:spcPct val="20000"/>
        </a:spcBef>
        <a:spcAft>
          <a:spcPct val="0"/>
        </a:spcAft>
        <a:buChar char="»"/>
        <a:defRPr>
          <a:solidFill>
            <a:schemeClr val="tx1"/>
          </a:solidFill>
          <a:latin typeface="+mn-lt"/>
          <a:ea typeface="Geneva" pitchFamily="-112" charset="-128"/>
        </a:defRPr>
      </a:lvl8pPr>
      <a:lvl9pPr marL="3886200" indent="-228600" algn="l" rtl="0" fontAlgn="base">
        <a:spcBef>
          <a:spcPct val="20000"/>
        </a:spcBef>
        <a:spcAft>
          <a:spcPct val="0"/>
        </a:spcAft>
        <a:buChar char="»"/>
        <a:defRPr>
          <a:solidFill>
            <a:schemeClr val="tx1"/>
          </a:solidFill>
          <a:latin typeface="+mn-lt"/>
          <a:ea typeface="Geneva"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1" Type="http://schemas.openxmlformats.org/officeDocument/2006/relationships/video" Target="file://localhost/Users/judge/Teaching/conversations2011/resources/movies/HMI_week512vs.mpg" TargetMode="External"/><Relationship Id="rId2"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video" Target="file://localhost/Users/judge/Teaching/2013tenerife/SolStelMag_2013/Lecture%201-3/pol2tor.mov" TargetMode="External"/><Relationship Id="rId2" Type="http://schemas.openxmlformats.org/officeDocument/2006/relationships/slideLayout" Target="../slideLayouts/slideLayout12.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video" Target="file://localhost/Users/judge/Teaching/2013tenerife/SolStelMag_2013/Lecture%201-3/t2p2.mov" TargetMode="External"/><Relationship Id="rId2" Type="http://schemas.openxmlformats.org/officeDocument/2006/relationships/slideLayout" Target="../slideLayouts/slideLayout12.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gif"/><Relationship Id="rId1" Type="http://schemas.openxmlformats.org/officeDocument/2006/relationships/slideLayout" Target="../slideLayouts/slideLayout6.xml"/><Relationship Id="rId2" Type="http://schemas.openxmlformats.org/officeDocument/2006/relationships/image" Target="../media/image1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video" Target="file://localhost/Users/judge/Teaching/2012conversations/resources/movies/vertical_side.mov" TargetMode="External"/><Relationship Id="rId2" Type="http://schemas.openxmlformats.org/officeDocument/2006/relationships/slideLayout" Target="../slideLayouts/slideLayout2.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f"/></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20.tif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f"/><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f"/></Relationships>
</file>

<file path=ppt/slides/_rels/slide34.xml.rels><?xml version="1.0" encoding="UTF-8" standalone="yes"?>
<Relationships xmlns="http://schemas.openxmlformats.org/package/2006/relationships"><Relationship Id="rId1" Type="http://schemas.openxmlformats.org/officeDocument/2006/relationships/video" Target="file://localhost/resources/movies/Hinode_lower_cut.mov" TargetMode="External"/><Relationship Id="rId2" Type="http://schemas.openxmlformats.org/officeDocument/2006/relationships/slideLayout" Target="../slideLayouts/slideLayout6.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video" Target="file://localhost/Users/judge/talks/2012tr.key/cah_19mar07_sca2-7.mov" TargetMode="External"/><Relationship Id="rId2" Type="http://schemas.openxmlformats.org/officeDocument/2006/relationships/slideLayout" Target="../slideLayouts/slideLayout6.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video" Target="file://localhost/Users/judge/Projects/meetings/IAU286/images/Intensity_171_combo_small.mov" TargetMode="Externa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gif"/><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video" Target="file://localhost/Users/judge/Projects/Japan2012/resources/lucia/ondrejov_2_X7flare.mpg" TargetMode="External"/><Relationship Id="rId2" Type="http://schemas.openxmlformats.org/officeDocument/2006/relationships/slideLayout" Target="../slideLayouts/slideLayout6.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066800"/>
            <a:ext cx="9144000" cy="2362200"/>
          </a:xfrm>
        </p:spPr>
        <p:txBody>
          <a:bodyPr/>
          <a:lstStyle/>
          <a:p>
            <a:pPr>
              <a:lnSpc>
                <a:spcPct val="90000"/>
              </a:lnSpc>
            </a:pPr>
            <a:r>
              <a:rPr lang="en-US" sz="3600" dirty="0" smtClean="0"/>
              <a:t>Surprises in Solar Physics</a:t>
            </a:r>
            <a:r>
              <a:rPr lang="en-US" sz="3600" dirty="0" smtClean="0"/>
              <a:t/>
            </a:r>
            <a:br>
              <a:rPr lang="en-US" sz="3600" dirty="0" smtClean="0"/>
            </a:br>
            <a:r>
              <a:rPr lang="en-US" sz="2800" dirty="0" smtClean="0"/>
              <a:t>some critical problems</a:t>
            </a:r>
            <a:r>
              <a:rPr lang="en-US" sz="3600" dirty="0" smtClean="0"/>
              <a:t/>
            </a:r>
            <a:br>
              <a:rPr lang="en-US" sz="3600" dirty="0" smtClean="0"/>
            </a:br>
            <a:r>
              <a:rPr lang="en-US" sz="3600" dirty="0" smtClean="0"/>
              <a:t> </a:t>
            </a:r>
            <a:br>
              <a:rPr lang="en-US" sz="3600" dirty="0" smtClean="0"/>
            </a:br>
            <a:r>
              <a:rPr lang="en-US" sz="3600" dirty="0" smtClean="0"/>
              <a:t/>
            </a:r>
            <a:br>
              <a:rPr lang="en-US" sz="3600" dirty="0" smtClean="0"/>
            </a:br>
            <a:r>
              <a:rPr lang="en-US" sz="2800" dirty="0" smtClean="0"/>
              <a:t/>
            </a:r>
            <a:br>
              <a:rPr lang="en-US" sz="2800" dirty="0" smtClean="0"/>
            </a:br>
            <a:r>
              <a:rPr lang="en-US" sz="3600" dirty="0" smtClean="0"/>
              <a:t/>
            </a:r>
            <a:br>
              <a:rPr lang="en-US" sz="3600" dirty="0" smtClean="0"/>
            </a:br>
            <a:r>
              <a:rPr lang="en-US" dirty="0" smtClean="0"/>
              <a:t/>
            </a:r>
            <a:br>
              <a:rPr lang="en-US" dirty="0" smtClean="0"/>
            </a:br>
            <a:endParaRPr lang="en-US" sz="1800" dirty="0"/>
          </a:p>
        </p:txBody>
      </p:sp>
      <p:sp>
        <p:nvSpPr>
          <p:cNvPr id="7" name="Slide Number Placeholder 4"/>
          <p:cNvSpPr>
            <a:spLocks noGrp="1"/>
          </p:cNvSpPr>
          <p:nvPr>
            <p:ph type="sldNum" sz="quarter" idx="12"/>
          </p:nvPr>
        </p:nvSpPr>
        <p:spPr/>
        <p:txBody>
          <a:bodyPr/>
          <a:lstStyle/>
          <a:p>
            <a:fld id="{D0770085-1E3D-1C49-AAD5-E9DFB0308282}" type="slidenum">
              <a:rPr lang="en-US"/>
              <a:pPr/>
              <a:t>1</a:t>
            </a:fld>
            <a:endParaRPr lang="en-US" sz="1200" dirty="0">
              <a:solidFill>
                <a:schemeClr val="tx1"/>
              </a:solidFill>
            </a:endParaRPr>
          </a:p>
        </p:txBody>
      </p:sp>
      <p:sp>
        <p:nvSpPr>
          <p:cNvPr id="2056" name="Text Box 8"/>
          <p:cNvSpPr txBox="1">
            <a:spLocks noChangeArrowheads="1"/>
          </p:cNvSpPr>
          <p:nvPr/>
        </p:nvSpPr>
        <p:spPr bwMode="auto">
          <a:xfrm>
            <a:off x="0" y="2438400"/>
            <a:ext cx="5105400" cy="147271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400" b="1" dirty="0" smtClean="0"/>
              <a:t>Philip Judge</a:t>
            </a:r>
            <a:endParaRPr lang="en-US" b="1" dirty="0" smtClean="0"/>
          </a:p>
          <a:p>
            <a:pPr algn="ctr">
              <a:lnSpc>
                <a:spcPct val="70000"/>
              </a:lnSpc>
              <a:spcBef>
                <a:spcPct val="50000"/>
              </a:spcBef>
            </a:pPr>
            <a:r>
              <a:rPr lang="en-US" dirty="0" smtClean="0"/>
              <a:t>High Altitude Observatory</a:t>
            </a:r>
          </a:p>
          <a:p>
            <a:pPr algn="ctr">
              <a:lnSpc>
                <a:spcPct val="70000"/>
              </a:lnSpc>
              <a:spcBef>
                <a:spcPct val="50000"/>
              </a:spcBef>
            </a:pPr>
            <a:r>
              <a:rPr lang="en-US" dirty="0"/>
              <a:t>National Center for Atmospheric </a:t>
            </a:r>
            <a:r>
              <a:rPr lang="en-US" dirty="0" smtClean="0"/>
              <a:t>Research</a:t>
            </a:r>
            <a:endParaRPr lang="en-US" dirty="0" smtClean="0"/>
          </a:p>
          <a:p>
            <a:pPr algn="ctr">
              <a:lnSpc>
                <a:spcPct val="70000"/>
              </a:lnSpc>
              <a:spcBef>
                <a:spcPct val="50000"/>
              </a:spcBef>
            </a:pPr>
            <a:endParaRPr lang="en-US" dirty="0" smtClean="0"/>
          </a:p>
        </p:txBody>
      </p:sp>
      <p:pic>
        <p:nvPicPr>
          <p:cNvPr id="9" name="Picture 5" descr="HaoBanner2010.jpg"/>
          <p:cNvPicPr>
            <a:picLocks noChangeAspect="1"/>
          </p:cNvPicPr>
          <p:nvPr/>
        </p:nvPicPr>
        <p:blipFill>
          <a:blip r:embed="rId4"/>
          <a:srcRect/>
          <a:stretch>
            <a:fillRect/>
          </a:stretch>
        </p:blipFill>
        <p:spPr bwMode="auto">
          <a:xfrm>
            <a:off x="1588" y="3175"/>
            <a:ext cx="9140825" cy="914400"/>
          </a:xfrm>
          <a:prstGeom prst="rect">
            <a:avLst/>
          </a:prstGeom>
          <a:noFill/>
          <a:ln w="9525">
            <a:noFill/>
            <a:miter lim="800000"/>
            <a:headEnd/>
            <a:tailEnd/>
          </a:ln>
        </p:spPr>
      </p:pic>
      <p:pic>
        <p:nvPicPr>
          <p:cNvPr id="10" name="Picture 4" descr="NCAR_NSF.jpg"/>
          <p:cNvPicPr>
            <a:picLocks noChangeAspect="1"/>
          </p:cNvPicPr>
          <p:nvPr/>
        </p:nvPicPr>
        <p:blipFill>
          <a:blip r:embed="rId5"/>
          <a:srcRect t="51224" b="33615"/>
          <a:stretch>
            <a:fillRect/>
          </a:stretch>
        </p:blipFill>
        <p:spPr bwMode="auto">
          <a:xfrm>
            <a:off x="0" y="5867400"/>
            <a:ext cx="9144000" cy="1039813"/>
          </a:xfrm>
          <a:prstGeom prst="rect">
            <a:avLst/>
          </a:prstGeom>
          <a:noFill/>
          <a:ln w="9525">
            <a:noFill/>
            <a:miter lim="800000"/>
            <a:headEnd/>
            <a:tailEnd/>
          </a:ln>
        </p:spPr>
      </p:pic>
      <p:pic>
        <p:nvPicPr>
          <p:cNvPr id="8" name="HMI_week512vs.mpg">
            <a:hlinkClick r:id="" action="ppaction://media"/>
          </p:cNvPr>
          <p:cNvPicPr/>
          <p:nvPr>
            <a:videoFile r:link="rId1"/>
          </p:nvPr>
        </p:nvPicPr>
        <p:blipFill>
          <a:blip r:embed="rId6"/>
          <a:stretch>
            <a:fillRect/>
          </a:stretch>
        </p:blipFill>
        <p:spPr>
          <a:xfrm>
            <a:off x="5105400" y="2209800"/>
            <a:ext cx="3479800" cy="347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repeatCount="indefinite" fill="remove" display="0">
                  <p:stCondLst>
                    <p:cond delay="indefinite"/>
                  </p:stCondLst>
                  <p:endCondLst>
                    <p:cond evt="onPrev" delay="0">
                      <p:tgtEl>
                        <p:sldTgt/>
                      </p:tgtEl>
                    </p:cond>
                  </p:end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482ACE-B118-D74E-836A-AB00027FC430}" type="slidenum">
              <a:rPr lang="en-US" smtClean="0"/>
              <a:t>10</a:t>
            </a:fld>
            <a:endParaRPr lang="en-US"/>
          </a:p>
        </p:txBody>
      </p:sp>
      <p:pic>
        <p:nvPicPr>
          <p:cNvPr id="4" name="pol2tor.mov">
            <a:hlinkClick r:id="" action="ppaction://media"/>
          </p:cNvPr>
          <p:cNvPicPr/>
          <p:nvPr>
            <a:videoFile r:link="rId1"/>
          </p:nvPr>
        </p:nvPicPr>
        <p:blipFill>
          <a:blip r:embed="rId3"/>
          <a:stretch>
            <a:fillRect/>
          </a:stretch>
        </p:blipFill>
        <p:spPr>
          <a:xfrm>
            <a:off x="1524000" y="766169"/>
            <a:ext cx="5227007" cy="5482231"/>
          </a:xfrm>
          <a:prstGeom prst="rect">
            <a:avLst/>
          </a:prstGeom>
        </p:spPr>
      </p:pic>
      <p:sp>
        <p:nvSpPr>
          <p:cNvPr id="6" name="Title 1"/>
          <p:cNvSpPr txBox="1">
            <a:spLocks/>
          </p:cNvSpPr>
          <p:nvPr/>
        </p:nvSpPr>
        <p:spPr bwMode="auto">
          <a:xfrm>
            <a:off x="0" y="152400"/>
            <a:ext cx="914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r>
              <a:rPr kumimoji="0" lang="en-US" sz="2400" b="1" i="0" u="none" strike="noStrike" kern="0" cap="none" spc="0" normalizeH="0" baseline="0" noProof="0" dirty="0" smtClean="0">
                <a:ln>
                  <a:noFill/>
                </a:ln>
                <a:solidFill>
                  <a:srgbClr val="000080"/>
                </a:solidFill>
                <a:effectLst/>
                <a:uLnTx/>
                <a:uFillTx/>
                <a:latin typeface="Symbol" charset="2"/>
                <a:ea typeface="+mj-ea"/>
                <a:cs typeface="Symbol" charset="2"/>
              </a:rPr>
              <a:t>W </a:t>
            </a:r>
            <a:r>
              <a:rPr lang="en-US" sz="2400" b="1" kern="0" dirty="0" smtClean="0">
                <a:solidFill>
                  <a:srgbClr val="000080"/>
                </a:solidFill>
                <a:latin typeface="+mj-lt"/>
                <a:ea typeface="+mj-ea"/>
                <a:cs typeface="+mj-cs"/>
              </a:rPr>
              <a:t> </a:t>
            </a:r>
            <a:r>
              <a:rPr kumimoji="0" lang="en-US" sz="2400" b="1" i="0" u="none" strike="noStrike" kern="0" cap="none" spc="0" normalizeH="0" baseline="0" noProof="0" dirty="0" smtClean="0">
                <a:ln>
                  <a:noFill/>
                </a:ln>
                <a:solidFill>
                  <a:srgbClr val="000080"/>
                </a:solidFill>
                <a:effectLst/>
                <a:uLnTx/>
                <a:uFillTx/>
                <a:latin typeface="+mj-lt"/>
                <a:ea typeface="+mj-ea"/>
                <a:cs typeface="+mj-cs"/>
              </a:rPr>
              <a:t>effect</a:t>
            </a:r>
            <a:endParaRPr kumimoji="0" lang="en-US" sz="2400" b="1" i="0" u="none" strike="noStrike" kern="0" cap="none" spc="0" normalizeH="0" baseline="0" noProof="0" dirty="0">
              <a:ln>
                <a:noFill/>
              </a:ln>
              <a:solidFill>
                <a:srgbClr val="00008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482ACE-B118-D74E-836A-AB00027FC430}" type="slidenum">
              <a:rPr lang="en-US" smtClean="0"/>
              <a:t>11</a:t>
            </a:fld>
            <a:endParaRPr lang="en-US"/>
          </a:p>
        </p:txBody>
      </p:sp>
      <p:pic>
        <p:nvPicPr>
          <p:cNvPr id="5" name="t2p2.mov">
            <a:hlinkClick r:id="" action="ppaction://media"/>
          </p:cNvPr>
          <p:cNvPicPr/>
          <p:nvPr>
            <a:videoFile r:link="rId1"/>
          </p:nvPr>
        </p:nvPicPr>
        <p:blipFill>
          <a:blip r:embed="rId3"/>
          <a:stretch>
            <a:fillRect/>
          </a:stretch>
        </p:blipFill>
        <p:spPr>
          <a:xfrm>
            <a:off x="1467045" y="914400"/>
            <a:ext cx="5848155" cy="5562600"/>
          </a:xfrm>
          <a:prstGeom prst="rect">
            <a:avLst/>
          </a:prstGeom>
        </p:spPr>
      </p:pic>
      <p:sp>
        <p:nvSpPr>
          <p:cNvPr id="6" name="Title 1"/>
          <p:cNvSpPr txBox="1">
            <a:spLocks/>
          </p:cNvSpPr>
          <p:nvPr/>
        </p:nvSpPr>
        <p:spPr bwMode="auto">
          <a:xfrm>
            <a:off x="0" y="152400"/>
            <a:ext cx="914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r>
              <a:rPr lang="en-US" sz="2400" b="1" kern="0" dirty="0" smtClean="0">
                <a:solidFill>
                  <a:srgbClr val="000080"/>
                </a:solidFill>
                <a:latin typeface="Symbol" charset="2"/>
                <a:cs typeface="Symbol" charset="2"/>
              </a:rPr>
              <a:t>a</a:t>
            </a:r>
            <a:r>
              <a:rPr lang="en-US" sz="2400" b="1" kern="0" dirty="0" smtClean="0">
                <a:solidFill>
                  <a:srgbClr val="000080"/>
                </a:solidFill>
              </a:rPr>
              <a:t> </a:t>
            </a:r>
            <a:r>
              <a:rPr lang="en-US" sz="2400" b="1" kern="0" dirty="0" smtClean="0">
                <a:solidFill>
                  <a:srgbClr val="000080"/>
                </a:solidFill>
              </a:rPr>
              <a:t>effect</a:t>
            </a:r>
            <a:endParaRPr kumimoji="0" lang="en-US" sz="2400" b="1" i="0" u="none" strike="noStrike" kern="0" cap="none" spc="0" normalizeH="0" baseline="0" noProof="0" dirty="0">
              <a:ln>
                <a:noFill/>
              </a:ln>
              <a:solidFill>
                <a:srgbClr val="00008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empel_original 70.jpeg"/>
          <p:cNvPicPr>
            <a:picLocks noChangeAspect="1"/>
          </p:cNvPicPr>
          <p:nvPr/>
        </p:nvPicPr>
        <p:blipFill>
          <a:blip r:embed="rId2"/>
          <a:stretch>
            <a:fillRect/>
          </a:stretch>
        </p:blipFill>
        <p:spPr>
          <a:xfrm>
            <a:off x="457198" y="274638"/>
            <a:ext cx="8229600" cy="617015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smtClean="0"/>
              <a:t>success” </a:t>
            </a:r>
            <a:r>
              <a:rPr lang="en-US" dirty="0" smtClean="0"/>
              <a:t>of</a:t>
            </a:r>
            <a:r>
              <a:rPr lang="en-US" dirty="0" smtClean="0"/>
              <a:t> dynamo </a:t>
            </a:r>
            <a:r>
              <a:rPr lang="en-US" dirty="0" smtClean="0"/>
              <a:t>models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13</a:t>
            </a:fld>
            <a:endParaRPr lang="en-US" sz="1200" dirty="0">
              <a:solidFill>
                <a:schemeClr val="tx1"/>
              </a:solidFill>
            </a:endParaRPr>
          </a:p>
        </p:txBody>
      </p:sp>
      <p:pic>
        <p:nvPicPr>
          <p:cNvPr id="4" name="Picture 3"/>
          <p:cNvPicPr>
            <a:picLocks noChangeAspect="1"/>
          </p:cNvPicPr>
          <p:nvPr/>
        </p:nvPicPr>
        <p:blipFill>
          <a:blip r:embed="rId2"/>
          <a:stretch>
            <a:fillRect/>
          </a:stretch>
        </p:blipFill>
        <p:spPr>
          <a:xfrm>
            <a:off x="0" y="762000"/>
            <a:ext cx="5562600" cy="5562600"/>
          </a:xfrm>
          <a:prstGeom prst="rect">
            <a:avLst/>
          </a:prstGeom>
        </p:spPr>
      </p:pic>
      <p:grpSp>
        <p:nvGrpSpPr>
          <p:cNvPr id="8" name="Group 7"/>
          <p:cNvGrpSpPr/>
          <p:nvPr/>
        </p:nvGrpSpPr>
        <p:grpSpPr>
          <a:xfrm>
            <a:off x="5410200" y="2057400"/>
            <a:ext cx="3162003" cy="3352800"/>
            <a:chOff x="5410200" y="2057400"/>
            <a:chExt cx="3162003" cy="3352800"/>
          </a:xfrm>
        </p:grpSpPr>
        <p:sp>
          <p:nvSpPr>
            <p:cNvPr id="5" name="TextBox 4"/>
            <p:cNvSpPr txBox="1"/>
            <p:nvPr/>
          </p:nvSpPr>
          <p:spPr>
            <a:xfrm>
              <a:off x="6172200" y="2057400"/>
              <a:ext cx="2400003" cy="1754327"/>
            </a:xfrm>
            <a:prstGeom prst="rect">
              <a:avLst/>
            </a:prstGeom>
            <a:noFill/>
          </p:spPr>
          <p:txBody>
            <a:bodyPr wrap="none" rtlCol="0">
              <a:spAutoFit/>
            </a:bodyPr>
            <a:lstStyle/>
            <a:p>
              <a:r>
                <a:rPr lang="en-US" dirty="0" smtClean="0">
                  <a:solidFill>
                    <a:srgbClr val="00750B"/>
                  </a:solidFill>
                </a:rPr>
                <a:t>Note:</a:t>
              </a:r>
            </a:p>
            <a:p>
              <a:endParaRPr lang="en-US" dirty="0" smtClean="0">
                <a:solidFill>
                  <a:srgbClr val="00750B"/>
                </a:solidFill>
              </a:endParaRPr>
            </a:p>
            <a:p>
              <a:r>
                <a:rPr lang="en-US" dirty="0" smtClean="0">
                  <a:solidFill>
                    <a:srgbClr val="00750B"/>
                  </a:solidFill>
                </a:rPr>
                <a:t>turbulent, not kinetic</a:t>
              </a:r>
            </a:p>
            <a:p>
              <a:r>
                <a:rPr lang="en-US" dirty="0" smtClean="0">
                  <a:solidFill>
                    <a:srgbClr val="00750B"/>
                  </a:solidFill>
                </a:rPr>
                <a:t>diffusivity is required:</a:t>
              </a:r>
            </a:p>
            <a:p>
              <a:endParaRPr lang="en-US" dirty="0" smtClean="0">
                <a:solidFill>
                  <a:srgbClr val="00750B"/>
                </a:solidFill>
              </a:endParaRPr>
            </a:p>
            <a:p>
              <a:r>
                <a:rPr lang="en-US" dirty="0" err="1" smtClean="0">
                  <a:solidFill>
                    <a:srgbClr val="00750B"/>
                  </a:solidFill>
                  <a:latin typeface="Symbol" charset="2"/>
                  <a:cs typeface="Symbol" charset="2"/>
                </a:rPr>
                <a:t>h</a:t>
              </a:r>
              <a:r>
                <a:rPr lang="en-US" baseline="-25000" dirty="0" err="1" smtClean="0">
                  <a:solidFill>
                    <a:srgbClr val="00750B"/>
                  </a:solidFill>
                  <a:latin typeface="+mn-lt"/>
                  <a:cs typeface="Symbol" charset="2"/>
                </a:rPr>
                <a:t>T</a:t>
              </a:r>
              <a:r>
                <a:rPr lang="en-US" dirty="0" smtClean="0">
                  <a:solidFill>
                    <a:srgbClr val="00750B"/>
                  </a:solidFill>
                  <a:latin typeface="Symbol" charset="2"/>
                  <a:cs typeface="Symbol" charset="2"/>
                </a:rPr>
                <a:t> ~ </a:t>
              </a:r>
              <a:r>
                <a:rPr lang="en-US" dirty="0" smtClean="0">
                  <a:solidFill>
                    <a:srgbClr val="00750B"/>
                  </a:solidFill>
                </a:rPr>
                <a:t>10</a:t>
              </a:r>
              <a:r>
                <a:rPr lang="en-US" baseline="30000" dirty="0" smtClean="0">
                  <a:solidFill>
                    <a:srgbClr val="00750B"/>
                  </a:solidFill>
                </a:rPr>
                <a:t>11</a:t>
              </a:r>
              <a:r>
                <a:rPr lang="en-US" baseline="30000" dirty="0" smtClean="0">
                  <a:solidFill>
                    <a:srgbClr val="00750B"/>
                  </a:solidFill>
                </a:rPr>
                <a:t>-12</a:t>
              </a:r>
              <a:r>
                <a:rPr lang="en-US" dirty="0" smtClean="0">
                  <a:solidFill>
                    <a:srgbClr val="00750B"/>
                  </a:solidFill>
                </a:rPr>
                <a:t> cm</a:t>
              </a:r>
              <a:r>
                <a:rPr lang="en-US" baseline="30000" dirty="0" smtClean="0">
                  <a:solidFill>
                    <a:srgbClr val="00750B"/>
                  </a:solidFill>
                </a:rPr>
                <a:t>2</a:t>
              </a:r>
              <a:r>
                <a:rPr lang="en-US" dirty="0" smtClean="0">
                  <a:solidFill>
                    <a:srgbClr val="00750B"/>
                  </a:solidFill>
                </a:rPr>
                <a:t>/s</a:t>
              </a:r>
              <a:endParaRPr lang="en-US" dirty="0"/>
            </a:p>
          </p:txBody>
        </p:sp>
        <p:cxnSp>
          <p:nvCxnSpPr>
            <p:cNvPr id="7" name="Straight Arrow Connector 6"/>
            <p:cNvCxnSpPr/>
            <p:nvPr/>
          </p:nvCxnSpPr>
          <p:spPr bwMode="auto">
            <a:xfrm rot="5400000">
              <a:off x="5067300" y="4152900"/>
              <a:ext cx="1600200" cy="914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bv07fg1.h.nosun.gif"/>
          <p:cNvPicPr>
            <a:picLocks noChangeAspect="1"/>
          </p:cNvPicPr>
          <p:nvPr/>
        </p:nvPicPr>
        <p:blipFill>
          <a:blip r:embed="rId2"/>
          <a:stretch>
            <a:fillRect/>
          </a:stretch>
        </p:blipFill>
        <p:spPr>
          <a:xfrm>
            <a:off x="5181600" y="2209800"/>
            <a:ext cx="3733800" cy="4202714"/>
          </a:xfrm>
          <a:prstGeom prst="rect">
            <a:avLst/>
          </a:prstGeom>
        </p:spPr>
      </p:pic>
      <p:sp>
        <p:nvSpPr>
          <p:cNvPr id="2" name="Title 1"/>
          <p:cNvSpPr>
            <a:spLocks noGrp="1"/>
          </p:cNvSpPr>
          <p:nvPr>
            <p:ph type="title"/>
          </p:nvPr>
        </p:nvSpPr>
        <p:spPr>
          <a:xfrm>
            <a:off x="0" y="152400"/>
            <a:ext cx="9144000" cy="914400"/>
          </a:xfrm>
        </p:spPr>
        <p:txBody>
          <a:bodyPr/>
          <a:lstStyle/>
          <a:p>
            <a:r>
              <a:rPr lang="en-US" dirty="0" smtClean="0"/>
              <a:t>A warning to the Sun from the Stars…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14</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pic>
        <p:nvPicPr>
          <p:cNvPr id="10" name="Picture 9" descr="bv07title.tiff"/>
          <p:cNvPicPr>
            <a:picLocks noChangeAspect="1"/>
          </p:cNvPicPr>
          <p:nvPr/>
        </p:nvPicPr>
        <p:blipFill>
          <a:blip r:embed="rId3"/>
          <a:stretch>
            <a:fillRect/>
          </a:stretch>
        </p:blipFill>
        <p:spPr>
          <a:xfrm>
            <a:off x="609600" y="609600"/>
            <a:ext cx="7772400" cy="1534321"/>
          </a:xfrm>
          <a:prstGeom prst="rect">
            <a:avLst/>
          </a:prstGeom>
        </p:spPr>
      </p:pic>
      <p:sp>
        <p:nvSpPr>
          <p:cNvPr id="12" name="TextBox 11"/>
          <p:cNvSpPr txBox="1"/>
          <p:nvPr/>
        </p:nvSpPr>
        <p:spPr>
          <a:xfrm>
            <a:off x="838200" y="3129677"/>
            <a:ext cx="4114800" cy="2585323"/>
          </a:xfrm>
          <a:prstGeom prst="rect">
            <a:avLst/>
          </a:prstGeom>
          <a:noFill/>
        </p:spPr>
        <p:txBody>
          <a:bodyPr wrap="square" rtlCol="0">
            <a:spAutoFit/>
          </a:bodyPr>
          <a:lstStyle/>
          <a:p>
            <a:r>
              <a:rPr lang="en-US" dirty="0" smtClean="0"/>
              <a:t>Ca II S index stellar data from</a:t>
            </a:r>
          </a:p>
          <a:p>
            <a:r>
              <a:rPr lang="en-US" dirty="0" smtClean="0"/>
              <a:t>Saar &amp; Brandenburg (1999), includes</a:t>
            </a:r>
          </a:p>
          <a:p>
            <a:r>
              <a:rPr lang="en-US" dirty="0" smtClean="0"/>
              <a:t>determinations of P</a:t>
            </a:r>
            <a:r>
              <a:rPr lang="en-US" baseline="-25000" dirty="0" smtClean="0"/>
              <a:t>rot</a:t>
            </a:r>
            <a:r>
              <a:rPr lang="en-US" dirty="0" smtClean="0"/>
              <a:t> from Ca II:</a:t>
            </a:r>
          </a:p>
          <a:p>
            <a:endParaRPr lang="en-US" dirty="0" smtClean="0"/>
          </a:p>
          <a:p>
            <a:r>
              <a:rPr lang="en-US" dirty="0" smtClean="0"/>
              <a:t>Two branches “Active”, “Inactive” suggested to be associated with shear layers above and below CZ following </a:t>
            </a:r>
            <a:r>
              <a:rPr lang="en-US" dirty="0" err="1" smtClean="0"/>
              <a:t>Durney</a:t>
            </a:r>
            <a:r>
              <a:rPr lang="en-US" dirty="0" smtClean="0"/>
              <a:t> et al (1981)</a:t>
            </a:r>
          </a:p>
          <a:p>
            <a:endParaRPr lang="en-US" dirty="0"/>
          </a:p>
        </p:txBody>
      </p:sp>
      <p:grpSp>
        <p:nvGrpSpPr>
          <p:cNvPr id="4" name="Group 12"/>
          <p:cNvGrpSpPr/>
          <p:nvPr/>
        </p:nvGrpSpPr>
        <p:grpSpPr>
          <a:xfrm>
            <a:off x="533400" y="2209800"/>
            <a:ext cx="8382000" cy="4191000"/>
            <a:chOff x="533400" y="2209800"/>
            <a:chExt cx="8382000" cy="4191000"/>
          </a:xfrm>
        </p:grpSpPr>
        <p:pic>
          <p:nvPicPr>
            <p:cNvPr id="11" name="Picture 10" descr="bv07fg1.h.gif"/>
            <p:cNvPicPr>
              <a:picLocks noChangeAspect="1"/>
            </p:cNvPicPr>
            <p:nvPr/>
          </p:nvPicPr>
          <p:blipFill>
            <a:blip r:embed="rId4"/>
            <a:stretch>
              <a:fillRect/>
            </a:stretch>
          </p:blipFill>
          <p:spPr>
            <a:xfrm>
              <a:off x="5181600" y="2209800"/>
              <a:ext cx="3733800" cy="4191000"/>
            </a:xfrm>
            <a:prstGeom prst="rect">
              <a:avLst/>
            </a:prstGeom>
          </p:spPr>
        </p:pic>
        <p:sp>
          <p:nvSpPr>
            <p:cNvPr id="15" name="TextBox 14"/>
            <p:cNvSpPr txBox="1"/>
            <p:nvPr/>
          </p:nvSpPr>
          <p:spPr>
            <a:xfrm>
              <a:off x="533400" y="5726668"/>
              <a:ext cx="4136769" cy="369332"/>
            </a:xfrm>
            <a:prstGeom prst="rect">
              <a:avLst/>
            </a:prstGeom>
            <a:noFill/>
          </p:spPr>
          <p:txBody>
            <a:bodyPr wrap="none" rtlCol="0">
              <a:spAutoFit/>
            </a:bodyPr>
            <a:lstStyle/>
            <a:p>
              <a:r>
                <a:rPr lang="en-US" dirty="0" smtClean="0">
                  <a:solidFill>
                    <a:srgbClr val="FF0000"/>
                  </a:solidFill>
                </a:rPr>
                <a:t>Surprise </a:t>
              </a:r>
              <a:r>
                <a:rPr lang="en-US" dirty="0" smtClean="0"/>
                <a:t>! What then is the Sun doing?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smtClean="0"/>
              <a:t>Role of shear layers- solar data</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15</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pic>
        <p:nvPicPr>
          <p:cNvPr id="8" name="Picture 7" descr="howe2009f1.tiff"/>
          <p:cNvPicPr>
            <a:picLocks noChangeAspect="1"/>
          </p:cNvPicPr>
          <p:nvPr/>
        </p:nvPicPr>
        <p:blipFill>
          <a:blip r:embed="rId2"/>
          <a:stretch>
            <a:fillRect/>
          </a:stretch>
        </p:blipFill>
        <p:spPr>
          <a:xfrm>
            <a:off x="1523824" y="1066800"/>
            <a:ext cx="6553376" cy="5459040"/>
          </a:xfrm>
          <a:prstGeom prst="rect">
            <a:avLst/>
          </a:prstGeom>
        </p:spPr>
      </p:pic>
      <p:sp>
        <p:nvSpPr>
          <p:cNvPr id="6" name="Oval Callout 5"/>
          <p:cNvSpPr/>
          <p:nvPr/>
        </p:nvSpPr>
        <p:spPr bwMode="auto">
          <a:xfrm>
            <a:off x="6172200" y="457200"/>
            <a:ext cx="1981200" cy="1146048"/>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What about</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m</a:t>
            </a:r>
            <a:r>
              <a:rPr kumimoji="0" lang="en-US" sz="1800" b="0" i="0" u="none" strike="noStrike" cap="none" normalizeH="0" baseline="0" dirty="0" smtClean="0">
                <a:ln>
                  <a:noFill/>
                </a:ln>
                <a:solidFill>
                  <a:schemeClr val="tx1"/>
                </a:solidFill>
                <a:effectLst/>
                <a:latin typeface="Helvetica" pitchFamily="-112" charset="0"/>
              </a:rPr>
              <a:t>e?</a:t>
            </a:r>
            <a:endParaRPr kumimoji="0" lang="en-US" sz="1800" b="0" i="0" u="none" strike="noStrike" cap="none" normalizeH="0" baseline="0" dirty="0">
              <a:ln>
                <a:noFill/>
              </a:ln>
              <a:solidFill>
                <a:schemeClr val="tx1"/>
              </a:solidFill>
              <a:effectLst/>
              <a:latin typeface="Helvetica" pitchFamily="-112" charset="0"/>
            </a:endParaRPr>
          </a:p>
        </p:txBody>
      </p:sp>
      <p:sp>
        <p:nvSpPr>
          <p:cNvPr id="9" name="Oval Callout 8"/>
          <p:cNvSpPr/>
          <p:nvPr/>
        </p:nvSpPr>
        <p:spPr bwMode="auto">
          <a:xfrm rot="19012318">
            <a:off x="1529140" y="934432"/>
            <a:ext cx="2294947" cy="1146048"/>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We talked about this interior shear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dirty="0" smtClean="0"/>
              <a:t>This discussion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16</a:t>
            </a:fld>
            <a:endParaRPr lang="en-US" sz="1200" dirty="0">
              <a:solidFill>
                <a:schemeClr val="tx1"/>
              </a:solidFill>
            </a:endParaRPr>
          </a:p>
        </p:txBody>
      </p:sp>
      <p:sp>
        <p:nvSpPr>
          <p:cNvPr id="4" name="Title 1"/>
          <p:cNvSpPr txBox="1">
            <a:spLocks/>
          </p:cNvSpPr>
          <p:nvPr/>
        </p:nvSpPr>
        <p:spPr bwMode="auto">
          <a:xfrm>
            <a:off x="0" y="838200"/>
            <a:ext cx="91440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 global solar dynamo</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FF0000"/>
                </a:solidFill>
                <a:latin typeface="+mj-lt"/>
                <a:ea typeface="+mj-ea"/>
                <a:cs typeface="+mj-cs"/>
              </a:rPr>
              <a:t> reconnection</a:t>
            </a:r>
            <a:endParaRPr kumimoji="0" lang="en-US" sz="2400" b="1" i="0" u="none" strike="noStrike" kern="0" cap="none" spc="0" normalizeH="0" noProof="0" dirty="0" smtClean="0">
              <a:ln>
                <a:noFill/>
              </a:ln>
              <a:solidFill>
                <a:srgbClr val="FF0000"/>
              </a:solidFill>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Parker and turbulent diffusivity</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t>
            </a:r>
            <a:r>
              <a:rPr kumimoji="0" lang="en-US" sz="2400" b="1" i="0" u="none" strike="noStrike" kern="0" cap="none" spc="0" normalizeH="0" noProof="0" dirty="0" err="1" smtClean="0">
                <a:ln>
                  <a:noFill/>
                </a:ln>
                <a:solidFill>
                  <a:srgbClr val="000080"/>
                </a:solidFill>
                <a:effectLst/>
                <a:uLnTx/>
                <a:uFillTx/>
                <a:latin typeface="+mj-lt"/>
                <a:ea typeface="+mj-ea"/>
                <a:cs typeface="+mj-cs"/>
              </a:rPr>
              <a:t>Spruit</a:t>
            </a:r>
            <a:r>
              <a:rPr kumimoji="0" lang="en-US" sz="2400" b="1" i="0" u="none" strike="noStrike" kern="0" cap="none" spc="0" normalizeH="0" noProof="0" dirty="0" smtClean="0">
                <a:ln>
                  <a:noFill/>
                </a:ln>
                <a:solidFill>
                  <a:srgbClr val="000080"/>
                </a:solidFill>
                <a:effectLst/>
                <a:uLnTx/>
                <a:uFillTx/>
                <a:latin typeface="+mj-lt"/>
                <a:ea typeface="+mj-ea"/>
                <a:cs typeface="+mj-cs"/>
              </a:rPr>
              <a:t> and the solar cycle</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baseline="0" dirty="0" smtClean="0">
                <a:solidFill>
                  <a:srgbClr val="000080"/>
                </a:solidFill>
                <a:latin typeface="+mj-lt"/>
                <a:ea typeface="+mj-ea"/>
                <a:cs typeface="+mj-cs"/>
              </a:rPr>
              <a:t> Parker and spontaneous</a:t>
            </a:r>
            <a:r>
              <a:rPr lang="en-US" sz="2400" b="1" kern="0" dirty="0" smtClean="0">
                <a:solidFill>
                  <a:srgbClr val="000080"/>
                </a:solidFill>
                <a:latin typeface="+mj-lt"/>
                <a:ea typeface="+mj-ea"/>
                <a:cs typeface="+mj-cs"/>
              </a:rPr>
              <a:t> generation of current sheets</a:t>
            </a: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endParaRPr kumimoji="0" lang="en-US" sz="2400" b="1" i="0" u="none" strike="noStrike" kern="0" cap="none" spc="0" normalizeH="0" baseline="0" noProof="0" dirty="0">
              <a:ln>
                <a:noFill/>
              </a:ln>
              <a:solidFill>
                <a:srgbClr val="00008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Reconnection, turbulence</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17</a:t>
            </a:fld>
            <a:endParaRPr lang="en-US" sz="1200" dirty="0">
              <a:solidFill>
                <a:schemeClr val="tx1"/>
              </a:solidFill>
            </a:endParaRPr>
          </a:p>
        </p:txBody>
      </p:sp>
      <p:sp>
        <p:nvSpPr>
          <p:cNvPr id="4" name="TextBox 3"/>
          <p:cNvSpPr txBox="1"/>
          <p:nvPr/>
        </p:nvSpPr>
        <p:spPr>
          <a:xfrm>
            <a:off x="457200" y="2762071"/>
            <a:ext cx="6629400" cy="2923878"/>
          </a:xfrm>
          <a:prstGeom prst="rect">
            <a:avLst/>
          </a:prstGeom>
          <a:noFill/>
        </p:spPr>
        <p:txBody>
          <a:bodyPr wrap="square" rtlCol="0">
            <a:spAutoFit/>
          </a:bodyPr>
          <a:lstStyle/>
          <a:p>
            <a:r>
              <a:rPr lang="en-US" sz="2300" dirty="0" smtClean="0"/>
              <a:t>Notice the sudden “snapping” of field lines that are needed to complete the </a:t>
            </a:r>
            <a:r>
              <a:rPr lang="en-US" sz="2300" dirty="0" err="1" smtClean="0">
                <a:latin typeface="Symbol" charset="2"/>
                <a:cs typeface="Symbol" charset="2"/>
              </a:rPr>
              <a:t>aW</a:t>
            </a:r>
            <a:r>
              <a:rPr lang="en-US" sz="2300" dirty="0" smtClean="0"/>
              <a:t> effects in the movies…. </a:t>
            </a:r>
          </a:p>
          <a:p>
            <a:endParaRPr lang="en-US" sz="2300" dirty="0" smtClean="0"/>
          </a:p>
          <a:p>
            <a:r>
              <a:rPr lang="en-US" sz="2300" dirty="0" smtClean="0"/>
              <a:t>this is due to </a:t>
            </a:r>
            <a:r>
              <a:rPr lang="en-US" sz="2300" dirty="0" smtClean="0">
                <a:latin typeface="Symbol" charset="2"/>
                <a:cs typeface="Symbol" charset="2"/>
              </a:rPr>
              <a:t>“</a:t>
            </a:r>
            <a:r>
              <a:rPr lang="en-US" sz="2300" dirty="0" err="1" smtClean="0">
                <a:latin typeface="Symbol" charset="2"/>
                <a:cs typeface="Symbol" charset="2"/>
              </a:rPr>
              <a:t>h</a:t>
            </a:r>
            <a:r>
              <a:rPr lang="en-US" sz="2300" baseline="-25000" dirty="0" err="1" smtClean="0">
                <a:latin typeface="+mn-lt"/>
                <a:cs typeface="Symbol" charset="2"/>
              </a:rPr>
              <a:t>T</a:t>
            </a:r>
            <a:r>
              <a:rPr lang="en-US" sz="2300" dirty="0" smtClean="0">
                <a:latin typeface="Symbol" charset="2"/>
                <a:cs typeface="Symbol" charset="2"/>
              </a:rPr>
              <a:t>”…</a:t>
            </a:r>
            <a:r>
              <a:rPr lang="en-US" sz="2300" dirty="0" smtClean="0"/>
              <a:t> </a:t>
            </a:r>
          </a:p>
          <a:p>
            <a:endParaRPr lang="en-US" sz="2300" dirty="0" smtClean="0"/>
          </a:p>
          <a:p>
            <a:r>
              <a:rPr lang="en-US" sz="2300" dirty="0" smtClean="0"/>
              <a:t>after all, without this, we have…</a:t>
            </a:r>
          </a:p>
          <a:p>
            <a:endParaRPr lang="en-US" sz="23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2895600" cy="2667000"/>
          </a:xfrm>
        </p:spPr>
        <p:txBody>
          <a:bodyPr/>
          <a:lstStyle/>
          <a:p>
            <a:pPr algn="l"/>
            <a:r>
              <a:rPr lang="en-US" dirty="0" smtClean="0"/>
              <a:t>R</a:t>
            </a:r>
            <a:r>
              <a:rPr lang="en-US" baseline="-25000" dirty="0" smtClean="0"/>
              <a:t>M</a:t>
            </a:r>
            <a:r>
              <a:rPr lang="en-US" dirty="0" smtClean="0"/>
              <a:t> = ∞ dynamics:</a:t>
            </a:r>
            <a:br>
              <a:rPr lang="en-US" dirty="0" smtClean="0"/>
            </a:br>
            <a:r>
              <a:rPr lang="en-US" dirty="0" smtClean="0"/>
              <a:t/>
            </a:r>
            <a:br>
              <a:rPr lang="en-US" dirty="0" smtClean="0"/>
            </a:br>
            <a:r>
              <a:rPr lang="en-US" dirty="0" err="1" smtClean="0"/>
              <a:t>Lagrangian</a:t>
            </a:r>
            <a:r>
              <a:rPr lang="en-US" dirty="0" smtClean="0"/>
              <a:t> model </a:t>
            </a:r>
            <a:br>
              <a:rPr lang="en-US" dirty="0" smtClean="0"/>
            </a:br>
            <a:r>
              <a:rPr lang="en-US" dirty="0" smtClean="0"/>
              <a:t>(no diffusion)</a:t>
            </a:r>
            <a:br>
              <a:rPr lang="en-US" dirty="0" smtClean="0"/>
            </a:br>
            <a:r>
              <a:rPr lang="en-US" dirty="0" smtClean="0"/>
              <a:t/>
            </a:r>
            <a:br>
              <a:rPr lang="en-US" dirty="0" smtClean="0"/>
            </a:br>
            <a:r>
              <a:rPr lang="en-US" dirty="0" smtClean="0"/>
              <a:t>C. de Forest</a:t>
            </a:r>
            <a:br>
              <a:rPr lang="en-US" dirty="0" smtClean="0"/>
            </a:br>
            <a:r>
              <a:rPr lang="en-US" dirty="0" smtClean="0"/>
              <a:t>L. </a:t>
            </a:r>
            <a:r>
              <a:rPr lang="en-US" dirty="0" err="1" smtClean="0"/>
              <a:t>Rachmeler</a:t>
            </a:r>
            <a:r>
              <a:rPr lang="en-US" dirty="0" smtClean="0"/>
              <a:t> </a:t>
            </a:r>
            <a:endParaRPr lang="en-US" dirty="0"/>
          </a:p>
        </p:txBody>
      </p:sp>
      <p:sp>
        <p:nvSpPr>
          <p:cNvPr id="4" name="Slide Number Placeholder 3"/>
          <p:cNvSpPr>
            <a:spLocks noGrp="1"/>
          </p:cNvSpPr>
          <p:nvPr>
            <p:ph type="sldNum" sz="quarter" idx="12"/>
          </p:nvPr>
        </p:nvSpPr>
        <p:spPr/>
        <p:txBody>
          <a:bodyPr/>
          <a:lstStyle/>
          <a:p>
            <a:fld id="{D15F4882-39D3-FE4E-9A60-4165B44445AE}" type="slidenum">
              <a:rPr lang="en-US" smtClean="0"/>
              <a:pPr/>
              <a:t>18</a:t>
            </a:fld>
            <a:endParaRPr lang="en-US" sz="1200" dirty="0">
              <a:solidFill>
                <a:schemeClr val="tx1"/>
              </a:solidFill>
            </a:endParaRPr>
          </a:p>
        </p:txBody>
      </p:sp>
      <p:pic>
        <p:nvPicPr>
          <p:cNvPr id="5" name="vertical_side.mov">
            <a:hlinkClick r:id="" action="ppaction://media"/>
          </p:cNvPr>
          <p:cNvPicPr/>
          <p:nvPr>
            <a:videoFile r:link="rId1"/>
          </p:nvPr>
        </p:nvPicPr>
        <p:blipFill>
          <a:blip r:embed="rId3"/>
          <a:stretch>
            <a:fillRect/>
          </a:stretch>
        </p:blipFill>
        <p:spPr>
          <a:xfrm>
            <a:off x="2971800" y="0"/>
            <a:ext cx="599242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Reconnection, turbulence and dynamos</a:t>
            </a:r>
            <a:br>
              <a:rPr lang="en-US" dirty="0" smtClean="0"/>
            </a:br>
            <a:r>
              <a:rPr lang="en-US" dirty="0" smtClean="0"/>
              <a:t/>
            </a:r>
            <a:br>
              <a:rPr lang="en-US" dirty="0" smtClean="0"/>
            </a:br>
            <a:r>
              <a:rPr lang="en-US" dirty="0" smtClean="0"/>
              <a:t>a topological picture</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19</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dirty="0" smtClean="0"/>
              <a:t>This discussion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2</a:t>
            </a:fld>
            <a:endParaRPr lang="en-US" sz="1200" dirty="0">
              <a:solidFill>
                <a:schemeClr val="tx1"/>
              </a:solidFill>
            </a:endParaRPr>
          </a:p>
        </p:txBody>
      </p:sp>
      <p:sp>
        <p:nvSpPr>
          <p:cNvPr id="4" name="Title 1"/>
          <p:cNvSpPr txBox="1">
            <a:spLocks/>
          </p:cNvSpPr>
          <p:nvPr/>
        </p:nvSpPr>
        <p:spPr bwMode="auto">
          <a:xfrm>
            <a:off x="0" y="838200"/>
            <a:ext cx="91440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 global solar dynamo</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reconnection</a:t>
            </a:r>
            <a:endParaRPr kumimoji="0" lang="en-US" sz="2400" b="1" i="0" u="none" strike="noStrike" kern="0" cap="none" spc="0" normalizeH="0" noProof="0" dirty="0" smtClean="0">
              <a:ln>
                <a:noFill/>
              </a:ln>
              <a:solidFill>
                <a:srgbClr val="000080"/>
              </a:solidFill>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Parker and turbulent diffusivity</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t>
            </a:r>
            <a:r>
              <a:rPr kumimoji="0" lang="en-US" sz="2400" b="1" i="0" u="none" strike="noStrike" kern="0" cap="none" spc="0" normalizeH="0" noProof="0" dirty="0" err="1" smtClean="0">
                <a:ln>
                  <a:noFill/>
                </a:ln>
                <a:solidFill>
                  <a:srgbClr val="000080"/>
                </a:solidFill>
                <a:effectLst/>
                <a:uLnTx/>
                <a:uFillTx/>
                <a:latin typeface="+mj-lt"/>
                <a:ea typeface="+mj-ea"/>
                <a:cs typeface="+mj-cs"/>
              </a:rPr>
              <a:t>Spruit</a:t>
            </a:r>
            <a:r>
              <a:rPr kumimoji="0" lang="en-US" sz="2400" b="1" i="0" u="none" strike="noStrike" kern="0" cap="none" spc="0" normalizeH="0" noProof="0" dirty="0" smtClean="0">
                <a:ln>
                  <a:noFill/>
                </a:ln>
                <a:solidFill>
                  <a:srgbClr val="000080"/>
                </a:solidFill>
                <a:effectLst/>
                <a:uLnTx/>
                <a:uFillTx/>
                <a:latin typeface="+mj-lt"/>
                <a:ea typeface="+mj-ea"/>
                <a:cs typeface="+mj-cs"/>
              </a:rPr>
              <a:t> and the solar cycle</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baseline="0" dirty="0" smtClean="0">
                <a:solidFill>
                  <a:srgbClr val="000080"/>
                </a:solidFill>
                <a:latin typeface="+mj-lt"/>
                <a:ea typeface="+mj-ea"/>
                <a:cs typeface="+mj-cs"/>
              </a:rPr>
              <a:t> Parker and spontaneous</a:t>
            </a:r>
            <a:r>
              <a:rPr lang="en-US" sz="2400" b="1" kern="0" dirty="0" smtClean="0">
                <a:solidFill>
                  <a:srgbClr val="000080"/>
                </a:solidFill>
                <a:latin typeface="+mj-lt"/>
                <a:ea typeface="+mj-ea"/>
                <a:cs typeface="+mj-cs"/>
              </a:rPr>
              <a:t> generation of current sheets</a:t>
            </a: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endParaRPr kumimoji="0" lang="en-US" sz="2400" b="1" i="0" u="none" strike="noStrike" kern="0" cap="none" spc="0" normalizeH="0" baseline="0" noProof="0" dirty="0">
              <a:ln>
                <a:noFill/>
              </a:ln>
              <a:solidFill>
                <a:srgbClr val="00008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empel_original 37.jpeg"/>
          <p:cNvPicPr>
            <a:picLocks noChangeAspect="1"/>
          </p:cNvPicPr>
          <p:nvPr/>
        </p:nvPicPr>
        <p:blipFill>
          <a:blip r:embed="rId2"/>
          <a:stretch>
            <a:fillRect/>
          </a:stretch>
        </p:blipFill>
        <p:spPr>
          <a:xfrm>
            <a:off x="381000" y="78243"/>
            <a:ext cx="8229600" cy="617015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Reconnection, turbulence</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21</a:t>
            </a:fld>
            <a:endParaRPr lang="en-US" sz="1200" dirty="0">
              <a:solidFill>
                <a:schemeClr val="tx1"/>
              </a:solidFill>
            </a:endParaRPr>
          </a:p>
        </p:txBody>
      </p:sp>
      <p:sp>
        <p:nvSpPr>
          <p:cNvPr id="4" name="TextBox 3"/>
          <p:cNvSpPr txBox="1"/>
          <p:nvPr/>
        </p:nvSpPr>
        <p:spPr>
          <a:xfrm>
            <a:off x="-76200" y="838200"/>
            <a:ext cx="4191000" cy="5355313"/>
          </a:xfrm>
          <a:prstGeom prst="rect">
            <a:avLst/>
          </a:prstGeom>
          <a:noFill/>
        </p:spPr>
        <p:txBody>
          <a:bodyPr wrap="square" rtlCol="0">
            <a:spAutoFit/>
          </a:bodyPr>
          <a:lstStyle/>
          <a:p>
            <a:r>
              <a:rPr lang="en-US" dirty="0" err="1" smtClean="0"/>
              <a:t>Syrovatskii</a:t>
            </a:r>
            <a:r>
              <a:rPr lang="en-US" dirty="0" smtClean="0"/>
              <a:t> - susceptibility of Y and </a:t>
            </a:r>
          </a:p>
          <a:p>
            <a:r>
              <a:rPr lang="en-US" dirty="0" smtClean="0"/>
              <a:t>X points to reconnection</a:t>
            </a:r>
          </a:p>
          <a:p>
            <a:endParaRPr lang="en-US" dirty="0" smtClean="0"/>
          </a:p>
          <a:p>
            <a:r>
              <a:rPr lang="en-US" dirty="0" smtClean="0"/>
              <a:t>Sweet-Parker: </a:t>
            </a:r>
            <a:r>
              <a:rPr lang="en-US" dirty="0" smtClean="0">
                <a:solidFill>
                  <a:srgbClr val="FF0000"/>
                </a:solidFill>
              </a:rPr>
              <a:t>slow </a:t>
            </a:r>
            <a:r>
              <a:rPr lang="en-US" dirty="0" smtClean="0"/>
              <a:t>(entire L</a:t>
            </a:r>
            <a:r>
              <a:rPr lang="en-US" baseline="-25000" dirty="0" smtClean="0"/>
              <a:t>x</a:t>
            </a:r>
            <a:r>
              <a:rPr lang="en-US" dirty="0" smtClean="0"/>
              <a:t> is needed) </a:t>
            </a:r>
            <a:r>
              <a:rPr lang="en-US" dirty="0" err="1" smtClean="0"/>
              <a:t>v</a:t>
            </a:r>
            <a:r>
              <a:rPr lang="en-US" baseline="-25000" dirty="0" err="1" smtClean="0"/>
              <a:t>in</a:t>
            </a:r>
            <a:r>
              <a:rPr lang="en-US" dirty="0" smtClean="0"/>
              <a:t> ~ V</a:t>
            </a:r>
            <a:r>
              <a:rPr lang="en-US" baseline="-25000" dirty="0" smtClean="0"/>
              <a:t>A</a:t>
            </a:r>
            <a:r>
              <a:rPr lang="en-US" dirty="0" smtClean="0"/>
              <a:t> /R</a:t>
            </a:r>
            <a:r>
              <a:rPr lang="en-US" baseline="-25000" dirty="0" smtClean="0"/>
              <a:t>m</a:t>
            </a:r>
            <a:r>
              <a:rPr lang="en-US" baseline="30000" dirty="0" smtClean="0"/>
              <a:t>1/2</a:t>
            </a:r>
            <a:endParaRPr lang="en-US" dirty="0" smtClean="0"/>
          </a:p>
          <a:p>
            <a:endParaRPr lang="en-US" dirty="0" smtClean="0"/>
          </a:p>
          <a:p>
            <a:r>
              <a:rPr lang="en-US" dirty="0" err="1" smtClean="0"/>
              <a:t>Petschek</a:t>
            </a:r>
            <a:r>
              <a:rPr lang="en-US" dirty="0" smtClean="0"/>
              <a:t> uses shocks to</a:t>
            </a:r>
          </a:p>
          <a:p>
            <a:r>
              <a:rPr lang="en-US" dirty="0" smtClean="0"/>
              <a:t>reduce </a:t>
            </a:r>
            <a:r>
              <a:rPr lang="en-US" dirty="0" err="1" smtClean="0"/>
              <a:t>L</a:t>
            </a:r>
            <a:r>
              <a:rPr lang="en-US" baseline="-25000" dirty="0" err="1" smtClean="0"/>
              <a:t>x</a:t>
            </a:r>
            <a:r>
              <a:rPr lang="en-US" dirty="0" err="1" smtClean="0"/>
              <a:t>,</a:t>
            </a:r>
            <a:r>
              <a:rPr lang="en-US" dirty="0" err="1" smtClean="0"/>
              <a:t>v</a:t>
            </a:r>
            <a:r>
              <a:rPr lang="en-US" baseline="-25000" dirty="0" err="1" smtClean="0"/>
              <a:t>in</a:t>
            </a:r>
            <a:r>
              <a:rPr lang="en-US" dirty="0" smtClean="0"/>
              <a:t> </a:t>
            </a:r>
            <a:r>
              <a:rPr lang="en-US" dirty="0" smtClean="0"/>
              <a:t>~ V</a:t>
            </a:r>
            <a:r>
              <a:rPr lang="en-US" baseline="-25000" dirty="0" smtClean="0"/>
              <a:t>A</a:t>
            </a:r>
            <a:r>
              <a:rPr lang="en-US" dirty="0" smtClean="0"/>
              <a:t> </a:t>
            </a:r>
            <a:r>
              <a:rPr lang="en-US" dirty="0" smtClean="0"/>
              <a:t>/(</a:t>
            </a:r>
            <a:r>
              <a:rPr lang="en-US" dirty="0" err="1" smtClean="0"/>
              <a:t>ln</a:t>
            </a:r>
            <a:r>
              <a:rPr lang="en-US" dirty="0" smtClean="0"/>
              <a:t> </a:t>
            </a:r>
            <a:r>
              <a:rPr lang="en-US" dirty="0" err="1" smtClean="0"/>
              <a:t>R</a:t>
            </a:r>
            <a:r>
              <a:rPr lang="en-US" baseline="-25000" dirty="0" err="1" smtClean="0"/>
              <a:t>m</a:t>
            </a:r>
            <a:r>
              <a:rPr lang="en-US" dirty="0" smtClean="0"/>
              <a:t>), </a:t>
            </a:r>
            <a:r>
              <a:rPr lang="en-US" dirty="0" smtClean="0">
                <a:solidFill>
                  <a:srgbClr val="FF0000"/>
                </a:solidFill>
              </a:rPr>
              <a:t>fast</a:t>
            </a:r>
          </a:p>
          <a:p>
            <a:endParaRPr lang="en-US" dirty="0" smtClean="0"/>
          </a:p>
          <a:p>
            <a:endParaRPr lang="en-US" dirty="0" smtClean="0"/>
          </a:p>
          <a:p>
            <a:r>
              <a:rPr lang="en-US" dirty="0" smtClean="0"/>
              <a:t>Turbulence invoked by </a:t>
            </a:r>
            <a:r>
              <a:rPr lang="en-US" dirty="0" err="1" smtClean="0"/>
              <a:t>Vishniac</a:t>
            </a:r>
            <a:r>
              <a:rPr lang="en-US" dirty="0" smtClean="0"/>
              <a:t>,</a:t>
            </a:r>
          </a:p>
          <a:p>
            <a:r>
              <a:rPr lang="en-US" dirty="0" err="1" smtClean="0"/>
              <a:t>Lazarian</a:t>
            </a:r>
            <a:r>
              <a:rPr lang="en-US" dirty="0" smtClean="0"/>
              <a:t> (1999), reduces L</a:t>
            </a:r>
            <a:r>
              <a:rPr lang="en-US" baseline="-25000" dirty="0" smtClean="0"/>
              <a:t>x</a:t>
            </a:r>
            <a:r>
              <a:rPr lang="en-US" dirty="0" smtClean="0"/>
              <a:t>, </a:t>
            </a:r>
            <a:r>
              <a:rPr lang="en-US" dirty="0" smtClean="0">
                <a:solidFill>
                  <a:srgbClr val="FF0000"/>
                </a:solidFill>
              </a:rPr>
              <a:t>fast</a:t>
            </a:r>
            <a:r>
              <a:rPr lang="en-US" dirty="0" smtClean="0"/>
              <a:t>.</a:t>
            </a:r>
          </a:p>
          <a:p>
            <a:r>
              <a:rPr lang="en-US" dirty="0" smtClean="0"/>
              <a:t>Implies magnetic “field line wandering”</a:t>
            </a:r>
          </a:p>
          <a:p>
            <a:r>
              <a:rPr lang="en-US" dirty="0" smtClean="0"/>
              <a:t>and effective diffusion</a:t>
            </a:r>
          </a:p>
          <a:p>
            <a:endParaRPr lang="en-US" dirty="0" smtClean="0">
              <a:solidFill>
                <a:srgbClr val="FF0000"/>
              </a:solidFill>
            </a:endParaRPr>
          </a:p>
          <a:p>
            <a:r>
              <a:rPr lang="en-US" dirty="0" smtClean="0">
                <a:solidFill>
                  <a:srgbClr val="FF0000"/>
                </a:solidFill>
              </a:rPr>
              <a:t>NOTE:</a:t>
            </a:r>
          </a:p>
          <a:p>
            <a:r>
              <a:rPr lang="en-US" dirty="0" smtClean="0">
                <a:solidFill>
                  <a:srgbClr val="FF0000"/>
                </a:solidFill>
              </a:rPr>
              <a:t>Both dynamos and flares require fast reconnection (independent of </a:t>
            </a:r>
            <a:r>
              <a:rPr lang="en-US" dirty="0" err="1" smtClean="0">
                <a:solidFill>
                  <a:srgbClr val="FF0000"/>
                </a:solidFill>
              </a:rPr>
              <a:t>R</a:t>
            </a:r>
            <a:r>
              <a:rPr lang="en-US" baseline="-25000" dirty="0" err="1" smtClean="0">
                <a:solidFill>
                  <a:srgbClr val="FF0000"/>
                </a:solidFill>
              </a:rPr>
              <a:t>m</a:t>
            </a:r>
            <a:r>
              <a:rPr lang="en-US" dirty="0" smtClean="0">
                <a:solidFill>
                  <a:srgbClr val="FF0000"/>
                </a:solidFill>
              </a:rPr>
              <a:t>, see 1964 NASA conf. proceedings…)</a:t>
            </a:r>
            <a:endParaRPr lang="en-US" dirty="0">
              <a:solidFill>
                <a:srgbClr val="FF0000"/>
              </a:solidFill>
            </a:endParaRPr>
          </a:p>
        </p:txBody>
      </p:sp>
      <p:pic>
        <p:nvPicPr>
          <p:cNvPr id="5" name="Picture 4" descr="lazarianf2.tiff"/>
          <p:cNvPicPr>
            <a:picLocks noChangeAspect="1"/>
          </p:cNvPicPr>
          <p:nvPr/>
        </p:nvPicPr>
        <p:blipFill>
          <a:blip r:embed="rId2"/>
          <a:stretch>
            <a:fillRect/>
          </a:stretch>
        </p:blipFill>
        <p:spPr>
          <a:xfrm>
            <a:off x="4132440" y="685800"/>
            <a:ext cx="4489450" cy="4800600"/>
          </a:xfrm>
          <a:prstGeom prst="rect">
            <a:avLst/>
          </a:prstGeom>
        </p:spPr>
      </p:pic>
      <p:sp>
        <p:nvSpPr>
          <p:cNvPr id="6" name="TextBox 5"/>
          <p:cNvSpPr txBox="1"/>
          <p:nvPr/>
        </p:nvSpPr>
        <p:spPr>
          <a:xfrm>
            <a:off x="3810000" y="5410200"/>
            <a:ext cx="5137194" cy="646331"/>
          </a:xfrm>
          <a:prstGeom prst="rect">
            <a:avLst/>
          </a:prstGeom>
          <a:noFill/>
        </p:spPr>
        <p:txBody>
          <a:bodyPr wrap="none" rtlCol="0">
            <a:spAutoFit/>
          </a:bodyPr>
          <a:lstStyle/>
          <a:p>
            <a:r>
              <a:rPr lang="en-US" dirty="0" smtClean="0"/>
              <a:t>(Much recent work also with plasmas, not MHD</a:t>
            </a:r>
          </a:p>
          <a:p>
            <a:r>
              <a:rPr lang="en-US" dirty="0" smtClean="0"/>
              <a:t> supports fast reconnection, e.g., </a:t>
            </a:r>
            <a:r>
              <a:rPr lang="en-US" dirty="0" err="1" smtClean="0"/>
              <a:t>Battacharjee</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dirty="0" smtClean="0"/>
              <a:t>This discussion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22</a:t>
            </a:fld>
            <a:endParaRPr lang="en-US" sz="1200" dirty="0">
              <a:solidFill>
                <a:schemeClr val="tx1"/>
              </a:solidFill>
            </a:endParaRPr>
          </a:p>
        </p:txBody>
      </p:sp>
      <p:sp>
        <p:nvSpPr>
          <p:cNvPr id="4" name="Title 1"/>
          <p:cNvSpPr txBox="1">
            <a:spLocks/>
          </p:cNvSpPr>
          <p:nvPr/>
        </p:nvSpPr>
        <p:spPr bwMode="auto">
          <a:xfrm>
            <a:off x="0" y="838200"/>
            <a:ext cx="91440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 global solar dynamo</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reconnection</a:t>
            </a:r>
            <a:endParaRPr kumimoji="0" lang="en-US" sz="2400" b="1" i="0" u="none" strike="noStrike" kern="0" cap="none" spc="0" normalizeH="0" noProof="0" dirty="0" smtClean="0">
              <a:ln>
                <a:noFill/>
              </a:ln>
              <a:solidFill>
                <a:srgbClr val="000080"/>
              </a:solidFill>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FF0000"/>
                </a:solidFill>
                <a:latin typeface="+mj-lt"/>
                <a:ea typeface="+mj-ea"/>
                <a:cs typeface="+mj-cs"/>
              </a:rPr>
              <a:t> Parker and turbulent diffusivity</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t>
            </a:r>
            <a:r>
              <a:rPr kumimoji="0" lang="en-US" sz="2400" b="1" i="0" u="none" strike="noStrike" kern="0" cap="none" spc="0" normalizeH="0" noProof="0" dirty="0" err="1" smtClean="0">
                <a:ln>
                  <a:noFill/>
                </a:ln>
                <a:solidFill>
                  <a:srgbClr val="000080"/>
                </a:solidFill>
                <a:effectLst/>
                <a:uLnTx/>
                <a:uFillTx/>
                <a:latin typeface="+mj-lt"/>
                <a:ea typeface="+mj-ea"/>
                <a:cs typeface="+mj-cs"/>
              </a:rPr>
              <a:t>Spruit</a:t>
            </a:r>
            <a:r>
              <a:rPr kumimoji="0" lang="en-US" sz="2400" b="1" i="0" u="none" strike="noStrike" kern="0" cap="none" spc="0" normalizeH="0" noProof="0" dirty="0" smtClean="0">
                <a:ln>
                  <a:noFill/>
                </a:ln>
                <a:solidFill>
                  <a:srgbClr val="000080"/>
                </a:solidFill>
                <a:effectLst/>
                <a:uLnTx/>
                <a:uFillTx/>
                <a:latin typeface="+mj-lt"/>
                <a:ea typeface="+mj-ea"/>
                <a:cs typeface="+mj-cs"/>
              </a:rPr>
              <a:t> and the solar cycle</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baseline="0" dirty="0" smtClean="0">
                <a:solidFill>
                  <a:srgbClr val="000080"/>
                </a:solidFill>
                <a:latin typeface="+mj-lt"/>
                <a:ea typeface="+mj-ea"/>
                <a:cs typeface="+mj-cs"/>
              </a:rPr>
              <a:t> Parker and spontaneous</a:t>
            </a:r>
            <a:r>
              <a:rPr lang="en-US" sz="2400" b="1" kern="0" dirty="0" smtClean="0">
                <a:solidFill>
                  <a:srgbClr val="000080"/>
                </a:solidFill>
                <a:latin typeface="+mj-lt"/>
                <a:ea typeface="+mj-ea"/>
                <a:cs typeface="+mj-cs"/>
              </a:rPr>
              <a:t> generation of current sheets</a:t>
            </a: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endParaRPr kumimoji="0" lang="en-US" sz="2400" b="1" i="0" u="none" strike="noStrike" kern="0" cap="none" spc="0" normalizeH="0" baseline="0" noProof="0" dirty="0">
              <a:ln>
                <a:noFill/>
              </a:ln>
              <a:solidFill>
                <a:srgbClr val="00008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751D760-82E1-4048-AB62-A5CB8DE601A4}" type="slidenum">
              <a:rPr lang="en-US" smtClean="0"/>
              <a:pPr/>
              <a:t>23</a:t>
            </a:fld>
            <a:endParaRPr lang="en-US" sz="1200" dirty="0">
              <a:solidFill>
                <a:schemeClr val="tx1"/>
              </a:solidFill>
            </a:endParaRPr>
          </a:p>
        </p:txBody>
      </p:sp>
      <p:pic>
        <p:nvPicPr>
          <p:cNvPr id="5" name="Picture 4" descr="parkerp1.tiff"/>
          <p:cNvPicPr>
            <a:picLocks noChangeAspect="1"/>
          </p:cNvPicPr>
          <p:nvPr/>
        </p:nvPicPr>
        <p:blipFill>
          <a:blip r:embed="rId2"/>
          <a:stretch>
            <a:fillRect/>
          </a:stretch>
        </p:blipFill>
        <p:spPr>
          <a:xfrm>
            <a:off x="1524000" y="0"/>
            <a:ext cx="7113844" cy="6477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smtClean="0"/>
              <a:t>Sources and sinks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24</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pic>
        <p:nvPicPr>
          <p:cNvPr id="11" name="Picture 10" descr="howe2009f1.tiff"/>
          <p:cNvPicPr>
            <a:picLocks noChangeAspect="1"/>
          </p:cNvPicPr>
          <p:nvPr/>
        </p:nvPicPr>
        <p:blipFill>
          <a:blip r:embed="rId3"/>
          <a:stretch>
            <a:fillRect/>
          </a:stretch>
        </p:blipFill>
        <p:spPr>
          <a:xfrm>
            <a:off x="1295400" y="1779960"/>
            <a:ext cx="6553376" cy="5459040"/>
          </a:xfrm>
          <a:prstGeom prst="rect">
            <a:avLst/>
          </a:prstGeom>
        </p:spPr>
      </p:pic>
      <p:sp>
        <p:nvSpPr>
          <p:cNvPr id="12" name="Oval Callout 11"/>
          <p:cNvSpPr/>
          <p:nvPr/>
        </p:nvSpPr>
        <p:spPr bwMode="auto">
          <a:xfrm>
            <a:off x="3810000" y="2209800"/>
            <a:ext cx="2819400" cy="460248"/>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latitudinal shear </a:t>
            </a:r>
            <a:endParaRPr lang="en-US" dirty="0" smtClean="0"/>
          </a:p>
        </p:txBody>
      </p:sp>
      <p:sp>
        <p:nvSpPr>
          <p:cNvPr id="13" name="Oval Callout 12"/>
          <p:cNvSpPr/>
          <p:nvPr/>
        </p:nvSpPr>
        <p:spPr bwMode="auto">
          <a:xfrm rot="1654244">
            <a:off x="2145073" y="3620516"/>
            <a:ext cx="2294947" cy="612648"/>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radial shear </a:t>
            </a:r>
            <a:endParaRPr lang="en-US" dirty="0" smtClean="0"/>
          </a:p>
        </p:txBody>
      </p:sp>
      <p:pic>
        <p:nvPicPr>
          <p:cNvPr id="14" name="Picture 13" descr="induceq.tiff"/>
          <p:cNvPicPr>
            <a:picLocks noChangeAspect="1"/>
          </p:cNvPicPr>
          <p:nvPr/>
        </p:nvPicPr>
        <p:blipFill>
          <a:blip r:embed="rId4"/>
          <a:stretch>
            <a:fillRect/>
          </a:stretch>
        </p:blipFill>
        <p:spPr>
          <a:xfrm>
            <a:off x="1676400" y="533400"/>
            <a:ext cx="5715000" cy="1012031"/>
          </a:xfrm>
          <a:prstGeom prst="rect">
            <a:avLst/>
          </a:prstGeom>
        </p:spPr>
      </p:pic>
      <p:sp>
        <p:nvSpPr>
          <p:cNvPr id="15" name="Oval Callout 14"/>
          <p:cNvSpPr/>
          <p:nvPr/>
        </p:nvSpPr>
        <p:spPr bwMode="auto">
          <a:xfrm>
            <a:off x="4038600" y="4267200"/>
            <a:ext cx="2819400" cy="460248"/>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latitudinal shear </a:t>
            </a:r>
            <a:endParaRPr lang="en-US" dirty="0" smtClean="0"/>
          </a:p>
        </p:txBody>
      </p:sp>
      <p:sp>
        <p:nvSpPr>
          <p:cNvPr id="10" name="TextBox 9"/>
          <p:cNvSpPr txBox="1"/>
          <p:nvPr/>
        </p:nvSpPr>
        <p:spPr>
          <a:xfrm>
            <a:off x="2895600" y="1295400"/>
            <a:ext cx="2442383" cy="369332"/>
          </a:xfrm>
          <a:prstGeom prst="rect">
            <a:avLst/>
          </a:prstGeom>
          <a:noFill/>
        </p:spPr>
        <p:txBody>
          <a:bodyPr wrap="none" rtlCol="0">
            <a:spAutoFit/>
          </a:bodyPr>
          <a:lstStyle/>
          <a:p>
            <a:r>
              <a:rPr lang="en-US" dirty="0" smtClean="0"/>
              <a:t>source                  sink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0"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smtClean="0"/>
              <a:t>First considerations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25</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pic>
        <p:nvPicPr>
          <p:cNvPr id="8" name="Picture 7" descr="induceq.tiff"/>
          <p:cNvPicPr>
            <a:picLocks noChangeAspect="1"/>
          </p:cNvPicPr>
          <p:nvPr/>
        </p:nvPicPr>
        <p:blipFill>
          <a:blip r:embed="rId3"/>
          <a:stretch>
            <a:fillRect/>
          </a:stretch>
        </p:blipFill>
        <p:spPr>
          <a:xfrm>
            <a:off x="1676400" y="838200"/>
            <a:ext cx="5715000" cy="1012031"/>
          </a:xfrm>
          <a:prstGeom prst="rect">
            <a:avLst/>
          </a:prstGeom>
        </p:spPr>
      </p:pic>
      <p:sp>
        <p:nvSpPr>
          <p:cNvPr id="9" name="TextBox 8"/>
          <p:cNvSpPr txBox="1"/>
          <p:nvPr/>
        </p:nvSpPr>
        <p:spPr>
          <a:xfrm>
            <a:off x="1295400" y="1981200"/>
            <a:ext cx="7239000" cy="4247317"/>
          </a:xfrm>
          <a:prstGeom prst="rect">
            <a:avLst/>
          </a:prstGeom>
          <a:noFill/>
        </p:spPr>
        <p:txBody>
          <a:bodyPr wrap="square" rtlCol="0">
            <a:spAutoFit/>
          </a:bodyPr>
          <a:lstStyle/>
          <a:p>
            <a:r>
              <a:rPr lang="en-US" dirty="0" smtClean="0"/>
              <a:t>Consider solar</a:t>
            </a:r>
            <a:r>
              <a:rPr lang="en-US" dirty="0" smtClean="0"/>
              <a:t> differential rotation, from seismology:</a:t>
            </a:r>
            <a:endParaRPr lang="en-US" dirty="0" smtClean="0"/>
          </a:p>
          <a:p>
            <a:endParaRPr lang="en-US" dirty="0" smtClean="0"/>
          </a:p>
          <a:p>
            <a:r>
              <a:rPr lang="en-US" dirty="0" smtClean="0"/>
              <a:t>Time scales    </a:t>
            </a:r>
            <a:r>
              <a:rPr lang="en-US" dirty="0" err="1" smtClean="0"/>
              <a:t>t</a:t>
            </a:r>
            <a:r>
              <a:rPr lang="en-US" baseline="-25000" dirty="0" err="1" smtClean="0"/>
              <a:t>STRETCH</a:t>
            </a:r>
            <a:r>
              <a:rPr lang="en-US" baseline="-25000" dirty="0" smtClean="0"/>
              <a:t> </a:t>
            </a:r>
            <a:r>
              <a:rPr lang="en-US" dirty="0" smtClean="0"/>
              <a:t>~ (du/rdθ)</a:t>
            </a:r>
            <a:r>
              <a:rPr lang="en-US" baseline="30000" dirty="0" smtClean="0"/>
              <a:t>-1 </a:t>
            </a:r>
            <a:r>
              <a:rPr lang="en-US" dirty="0" smtClean="0"/>
              <a:t> ~ 5 days;    </a:t>
            </a:r>
            <a:r>
              <a:rPr lang="en-US" dirty="0" err="1" smtClean="0"/>
              <a:t>t</a:t>
            </a:r>
            <a:r>
              <a:rPr lang="en-US" baseline="-25000" dirty="0" err="1" smtClean="0"/>
              <a:t>DIFF</a:t>
            </a:r>
            <a:r>
              <a:rPr lang="en-US" dirty="0" smtClean="0"/>
              <a:t>   ~ (</a:t>
            </a:r>
            <a:r>
              <a:rPr lang="en-US" dirty="0" smtClean="0">
                <a:latin typeface="SchoolHouse Cursive B"/>
                <a:cs typeface="SchoolHouse Cursive B"/>
              </a:rPr>
              <a:t>l</a:t>
            </a:r>
            <a:r>
              <a:rPr lang="en-US" baseline="30000" dirty="0" smtClean="0"/>
              <a:t>2</a:t>
            </a:r>
            <a:r>
              <a:rPr lang="en-US" dirty="0" smtClean="0"/>
              <a:t>/η)</a:t>
            </a:r>
          </a:p>
          <a:p>
            <a:endParaRPr lang="en-US" dirty="0" smtClean="0"/>
          </a:p>
          <a:p>
            <a:r>
              <a:rPr lang="en-US" dirty="0" smtClean="0"/>
              <a:t>Parker 2007:  “A magnetic Reynolds number of 10</a:t>
            </a:r>
            <a:r>
              <a:rPr lang="en-US" baseline="30000" dirty="0" smtClean="0"/>
              <a:t>2</a:t>
            </a:r>
            <a:r>
              <a:rPr lang="en-US" dirty="0" smtClean="0"/>
              <a:t>-10</a:t>
            </a:r>
            <a:r>
              <a:rPr lang="en-US" baseline="30000" dirty="0" smtClean="0"/>
              <a:t>3 </a:t>
            </a:r>
            <a:r>
              <a:rPr lang="en-US" dirty="0" smtClean="0"/>
              <a:t>is `about right’..</a:t>
            </a:r>
            <a:r>
              <a:rPr lang="en-US" dirty="0" smtClean="0"/>
              <a:t>” to produce a large scale dynamo</a:t>
            </a:r>
            <a:endParaRPr lang="en-US" dirty="0" smtClean="0">
              <a:solidFill>
                <a:srgbClr val="FF0000"/>
              </a:solidFill>
            </a:endParaRPr>
          </a:p>
          <a:p>
            <a:endParaRPr lang="en-US" dirty="0" smtClean="0"/>
          </a:p>
          <a:p>
            <a:endParaRPr lang="en-US" dirty="0" smtClean="0"/>
          </a:p>
          <a:p>
            <a:r>
              <a:rPr lang="en-US" dirty="0" smtClean="0"/>
              <a:t>So                  </a:t>
            </a:r>
            <a:r>
              <a:rPr lang="en-US" dirty="0" err="1" smtClean="0"/>
              <a:t>t</a:t>
            </a:r>
            <a:r>
              <a:rPr lang="en-US" baseline="-25000" dirty="0" err="1" smtClean="0"/>
              <a:t>DIFF</a:t>
            </a:r>
            <a:r>
              <a:rPr lang="en-US" dirty="0" smtClean="0"/>
              <a:t> ~ </a:t>
            </a:r>
            <a:r>
              <a:rPr lang="en-US" dirty="0" err="1" smtClean="0"/>
              <a:t>t</a:t>
            </a:r>
            <a:r>
              <a:rPr lang="en-US" baseline="-25000" dirty="0" err="1" smtClean="0"/>
              <a:t>STRETCH</a:t>
            </a:r>
            <a:r>
              <a:rPr lang="en-US" baseline="-25000" dirty="0" smtClean="0"/>
              <a:t>  </a:t>
            </a:r>
            <a:r>
              <a:rPr lang="en-US" dirty="0" smtClean="0"/>
              <a:t>/</a:t>
            </a:r>
            <a:r>
              <a:rPr lang="en-US" baseline="-25000" dirty="0" smtClean="0"/>
              <a:t> </a:t>
            </a:r>
            <a:r>
              <a:rPr lang="en-US" dirty="0" smtClean="0"/>
              <a:t>R</a:t>
            </a:r>
            <a:r>
              <a:rPr lang="en-US" baseline="-25000" dirty="0" smtClean="0"/>
              <a:t>M</a:t>
            </a:r>
            <a:r>
              <a:rPr lang="en-US" dirty="0" smtClean="0"/>
              <a:t>  implies, </a:t>
            </a:r>
            <a:r>
              <a:rPr lang="en-US" i="1" dirty="0" smtClean="0"/>
              <a:t>with  </a:t>
            </a:r>
            <a:r>
              <a:rPr lang="en-US" dirty="0" smtClean="0">
                <a:latin typeface="SchoolHouse Cursive B"/>
                <a:cs typeface="SchoolHouse Cursive B"/>
              </a:rPr>
              <a:t>l~</a:t>
            </a:r>
            <a:r>
              <a:rPr lang="en-US" dirty="0" smtClean="0"/>
              <a:t>0.2R</a:t>
            </a:r>
            <a:r>
              <a:rPr lang="en-US" baseline="-25000" dirty="0" smtClean="0">
                <a:latin typeface="Wingdings"/>
                <a:ea typeface="Wingdings"/>
                <a:cs typeface="Wingdings"/>
              </a:rPr>
              <a:t></a:t>
            </a:r>
            <a:r>
              <a:rPr lang="en-US" dirty="0" smtClean="0"/>
              <a:t> </a:t>
            </a:r>
          </a:p>
          <a:p>
            <a:r>
              <a:rPr lang="en-US" dirty="0" smtClean="0"/>
              <a:t>		</a:t>
            </a:r>
          </a:p>
          <a:p>
            <a:r>
              <a:rPr lang="en-US" dirty="0" smtClean="0"/>
              <a:t>                           </a:t>
            </a:r>
            <a:r>
              <a:rPr lang="en-US" dirty="0" err="1" smtClean="0"/>
              <a:t>η</a:t>
            </a:r>
            <a:r>
              <a:rPr lang="en-US" dirty="0" smtClean="0"/>
              <a:t>  ~  10</a:t>
            </a:r>
            <a:r>
              <a:rPr lang="en-US" baseline="30000" dirty="0" smtClean="0"/>
              <a:t>3 </a:t>
            </a:r>
            <a:r>
              <a:rPr lang="en-US" dirty="0" smtClean="0">
                <a:latin typeface="SchoolHouse Cursive B"/>
                <a:cs typeface="SchoolHouse Cursive B"/>
              </a:rPr>
              <a:t>l</a:t>
            </a:r>
            <a:r>
              <a:rPr lang="en-US" baseline="30000" dirty="0" smtClean="0"/>
              <a:t>2  </a:t>
            </a:r>
            <a:r>
              <a:rPr lang="en-US" dirty="0" smtClean="0"/>
              <a:t>du/</a:t>
            </a:r>
            <a:r>
              <a:rPr lang="en-US" dirty="0" err="1" smtClean="0"/>
              <a:t>rdθ</a:t>
            </a:r>
            <a:r>
              <a:rPr lang="en-US" dirty="0" smtClean="0"/>
              <a:t>   ~  4 10</a:t>
            </a:r>
            <a:r>
              <a:rPr lang="en-US" baseline="30000" dirty="0" smtClean="0"/>
              <a:t>11</a:t>
            </a:r>
            <a:r>
              <a:rPr lang="en-US" dirty="0" smtClean="0"/>
              <a:t> cm</a:t>
            </a:r>
            <a:r>
              <a:rPr lang="en-US" baseline="30000" dirty="0" smtClean="0"/>
              <a:t>2</a:t>
            </a:r>
            <a:r>
              <a:rPr lang="en-US" dirty="0" smtClean="0"/>
              <a:t>/s,</a:t>
            </a:r>
          </a:p>
          <a:p>
            <a:endParaRPr lang="en-US" dirty="0" smtClean="0"/>
          </a:p>
          <a:p>
            <a:r>
              <a:rPr lang="en-US" dirty="0" smtClean="0"/>
              <a:t> Yet                 </a:t>
            </a:r>
            <a:r>
              <a:rPr lang="en-US" dirty="0" err="1" smtClean="0"/>
              <a:t>η(kinetic</a:t>
            </a:r>
            <a:r>
              <a:rPr lang="en-US" dirty="0" smtClean="0"/>
              <a:t>)  ~  </a:t>
            </a:r>
            <a:r>
              <a:rPr lang="en-US" dirty="0" err="1" smtClean="0"/>
              <a:t>v</a:t>
            </a:r>
            <a:r>
              <a:rPr lang="en-US" baseline="-25000" dirty="0" err="1" smtClean="0"/>
              <a:t>thermal</a:t>
            </a:r>
            <a:r>
              <a:rPr lang="en-US" baseline="30000" dirty="0" smtClean="0"/>
              <a:t> </a:t>
            </a:r>
            <a:r>
              <a:rPr lang="en-US" dirty="0" err="1" smtClean="0">
                <a:latin typeface="Lucida Grande"/>
                <a:ea typeface="Lucida Grande"/>
                <a:cs typeface="Lucida Grande"/>
              </a:rPr>
              <a:t>λ</a:t>
            </a:r>
            <a:r>
              <a:rPr lang="en-US" baseline="-25000" dirty="0" err="1" smtClean="0">
                <a:latin typeface="Lucida Grande"/>
                <a:ea typeface="Lucida Grande"/>
                <a:cs typeface="Lucida Grande"/>
              </a:rPr>
              <a:t>mfp</a:t>
            </a:r>
            <a:r>
              <a:rPr lang="en-US" baseline="30000" dirty="0" smtClean="0"/>
              <a:t>  </a:t>
            </a:r>
            <a:r>
              <a:rPr lang="en-US" dirty="0" smtClean="0"/>
              <a:t>  ~   10</a:t>
            </a:r>
            <a:r>
              <a:rPr lang="en-US" baseline="30000" dirty="0" smtClean="0"/>
              <a:t>3-4</a:t>
            </a:r>
            <a:r>
              <a:rPr lang="en-US" dirty="0" smtClean="0"/>
              <a:t> cm</a:t>
            </a:r>
            <a:r>
              <a:rPr lang="en-US" baseline="30000" dirty="0" smtClean="0"/>
              <a:t>2</a:t>
            </a:r>
            <a:r>
              <a:rPr lang="en-US" dirty="0" smtClean="0"/>
              <a:t>/s,</a:t>
            </a:r>
          </a:p>
          <a:p>
            <a:endParaRPr lang="en-US" dirty="0" smtClean="0"/>
          </a:p>
          <a:p>
            <a:r>
              <a:rPr lang="en-US" dirty="0" smtClean="0"/>
              <a:t> =&gt; </a:t>
            </a:r>
            <a:r>
              <a:rPr lang="en-US" dirty="0" err="1" smtClean="0"/>
              <a:t>η</a:t>
            </a:r>
            <a:r>
              <a:rPr lang="en-US" dirty="0" smtClean="0"/>
              <a:t> ~  </a:t>
            </a:r>
            <a:r>
              <a:rPr lang="en-US" dirty="0" err="1" smtClean="0"/>
              <a:t>v</a:t>
            </a:r>
            <a:r>
              <a:rPr lang="en-US" baseline="-25000" dirty="0" err="1" smtClean="0"/>
              <a:t>eddy</a:t>
            </a:r>
            <a:r>
              <a:rPr lang="en-US" baseline="30000" dirty="0" smtClean="0"/>
              <a:t> </a:t>
            </a:r>
            <a:r>
              <a:rPr lang="en-US" dirty="0" err="1" smtClean="0">
                <a:latin typeface="Lucida Grande"/>
                <a:ea typeface="Lucida Grande"/>
                <a:cs typeface="Lucida Grande"/>
              </a:rPr>
              <a:t>λ</a:t>
            </a:r>
            <a:r>
              <a:rPr lang="en-US" baseline="-25000" dirty="0" err="1" smtClean="0"/>
              <a:t>eddy</a:t>
            </a:r>
            <a:r>
              <a:rPr lang="en-US" baseline="30000" dirty="0" smtClean="0"/>
              <a:t> </a:t>
            </a:r>
            <a:r>
              <a:rPr lang="en-US" dirty="0" smtClean="0"/>
              <a:t> “turbulent” not kinetic.</a:t>
            </a:r>
          </a:p>
        </p:txBody>
      </p:sp>
      <p:sp>
        <p:nvSpPr>
          <p:cNvPr id="10" name="TextBox 9"/>
          <p:cNvSpPr txBox="1"/>
          <p:nvPr/>
        </p:nvSpPr>
        <p:spPr>
          <a:xfrm>
            <a:off x="3196417" y="1600200"/>
            <a:ext cx="2442383" cy="369332"/>
          </a:xfrm>
          <a:prstGeom prst="rect">
            <a:avLst/>
          </a:prstGeom>
          <a:noFill/>
        </p:spPr>
        <p:txBody>
          <a:bodyPr wrap="none" rtlCol="0">
            <a:spAutoFit/>
          </a:bodyPr>
          <a:lstStyle/>
          <a:p>
            <a:r>
              <a:rPr lang="en-US" dirty="0" smtClean="0"/>
              <a:t>source                  sink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751D760-82E1-4048-AB62-A5CB8DE601A4}" type="slidenum">
              <a:rPr lang="en-US" smtClean="0"/>
              <a:pPr/>
              <a:t>26</a:t>
            </a:fld>
            <a:endParaRPr lang="en-US" sz="1200" dirty="0">
              <a:solidFill>
                <a:schemeClr val="tx1"/>
              </a:solidFill>
            </a:endParaRPr>
          </a:p>
        </p:txBody>
      </p:sp>
      <p:pic>
        <p:nvPicPr>
          <p:cNvPr id="7" name="Picture 6" descr="induceq.tiff"/>
          <p:cNvPicPr>
            <a:picLocks noChangeAspect="1"/>
          </p:cNvPicPr>
          <p:nvPr/>
        </p:nvPicPr>
        <p:blipFill>
          <a:blip r:embed="rId2"/>
          <a:stretch>
            <a:fillRect/>
          </a:stretch>
        </p:blipFill>
        <p:spPr>
          <a:xfrm>
            <a:off x="1524000" y="838200"/>
            <a:ext cx="5715000" cy="1012031"/>
          </a:xfrm>
          <a:prstGeom prst="rect">
            <a:avLst/>
          </a:prstGeom>
        </p:spPr>
      </p:pic>
      <p:sp>
        <p:nvSpPr>
          <p:cNvPr id="11" name="TextBox 10"/>
          <p:cNvSpPr txBox="1"/>
          <p:nvPr/>
        </p:nvSpPr>
        <p:spPr>
          <a:xfrm>
            <a:off x="228600" y="1752600"/>
            <a:ext cx="8458200" cy="2862323"/>
          </a:xfrm>
          <a:prstGeom prst="rect">
            <a:avLst/>
          </a:prstGeom>
          <a:noFill/>
        </p:spPr>
        <p:txBody>
          <a:bodyPr wrap="square" rtlCol="0">
            <a:spAutoFit/>
          </a:bodyPr>
          <a:lstStyle/>
          <a:p>
            <a:pPr>
              <a:buFont typeface="Arial"/>
              <a:buChar char="•"/>
            </a:pPr>
            <a:r>
              <a:rPr lang="en-US" dirty="0" smtClean="0"/>
              <a:t> With eq. motion: dynamic coupling across enormous scales</a:t>
            </a:r>
          </a:p>
          <a:p>
            <a:pPr>
              <a:buFont typeface="Arial"/>
              <a:buChar char="•"/>
            </a:pPr>
            <a:r>
              <a:rPr lang="en-US" dirty="0" smtClean="0"/>
              <a:t> Ordered energy in </a:t>
            </a:r>
            <a:r>
              <a:rPr lang="en-US" b="1" dirty="0" err="1" smtClean="0"/>
              <a:t>u</a:t>
            </a:r>
            <a:r>
              <a:rPr lang="en-US" dirty="0" smtClean="0"/>
              <a:t> can generate </a:t>
            </a:r>
            <a:r>
              <a:rPr lang="en-US" b="1" dirty="0" smtClean="0"/>
              <a:t>B</a:t>
            </a:r>
            <a:r>
              <a:rPr lang="en-US" dirty="0" smtClean="0"/>
              <a:t> – this is a “</a:t>
            </a:r>
            <a:r>
              <a:rPr lang="en-US" i="1" dirty="0" smtClean="0"/>
              <a:t>dynamo”</a:t>
            </a:r>
            <a:endParaRPr lang="en-US" dirty="0" smtClean="0"/>
          </a:p>
          <a:p>
            <a:pPr>
              <a:buFont typeface="Arial"/>
              <a:buChar char="•"/>
            </a:pPr>
            <a:r>
              <a:rPr lang="en-US" dirty="0" smtClean="0"/>
              <a:t> But much dynamo work is </a:t>
            </a:r>
            <a:r>
              <a:rPr lang="en-US" dirty="0" smtClean="0">
                <a:solidFill>
                  <a:srgbClr val="FF0000"/>
                </a:solidFill>
              </a:rPr>
              <a:t>kinematic</a:t>
            </a:r>
            <a:r>
              <a:rPr lang="en-US" dirty="0" smtClean="0"/>
              <a:t>- fix </a:t>
            </a:r>
            <a:r>
              <a:rPr lang="en-US" b="1" dirty="0" err="1" smtClean="0"/>
              <a:t>u</a:t>
            </a:r>
            <a:r>
              <a:rPr lang="en-US" b="1" dirty="0" smtClean="0"/>
              <a:t>=u</a:t>
            </a:r>
            <a:r>
              <a:rPr lang="en-US" baseline="-25000" dirty="0" smtClean="0"/>
              <a:t>0</a:t>
            </a:r>
            <a:r>
              <a:rPr lang="en-US" dirty="0" smtClean="0"/>
              <a:t>, compute d</a:t>
            </a:r>
            <a:r>
              <a:rPr lang="en-US" b="1" dirty="0" smtClean="0"/>
              <a:t>B</a:t>
            </a:r>
            <a:r>
              <a:rPr lang="en-US" dirty="0" smtClean="0"/>
              <a:t>/</a:t>
            </a:r>
            <a:r>
              <a:rPr lang="en-US" dirty="0" err="1" smtClean="0"/>
              <a:t>dt</a:t>
            </a:r>
            <a:endParaRPr lang="en-US" dirty="0" smtClean="0"/>
          </a:p>
          <a:p>
            <a:pPr>
              <a:buFont typeface="Arial"/>
              <a:buChar char="•"/>
            </a:pPr>
            <a:r>
              <a:rPr lang="en-US" dirty="0" smtClean="0">
                <a:solidFill>
                  <a:srgbClr val="FF0000"/>
                </a:solidFill>
              </a:rPr>
              <a:t> Mean field theory</a:t>
            </a:r>
            <a:r>
              <a:rPr lang="en-US" dirty="0" smtClean="0"/>
              <a:t>, inspired by Parker 1955</a:t>
            </a:r>
          </a:p>
          <a:p>
            <a:pPr lvl="1">
              <a:buFont typeface="Arial"/>
              <a:buChar char="•"/>
            </a:pPr>
            <a:r>
              <a:rPr lang="en-US" dirty="0" smtClean="0"/>
              <a:t> obtain </a:t>
            </a:r>
            <a:r>
              <a:rPr lang="en-US" b="1" dirty="0" err="1" smtClean="0"/>
              <a:t>d</a:t>
            </a:r>
            <a:r>
              <a:rPr lang="en-US" b="1" dirty="0" smtClean="0"/>
              <a:t>&lt;B</a:t>
            </a:r>
            <a:r>
              <a:rPr lang="en-US" dirty="0" smtClean="0"/>
              <a:t>&gt;/</a:t>
            </a:r>
            <a:r>
              <a:rPr lang="en-US" dirty="0" err="1" smtClean="0"/>
              <a:t>dt</a:t>
            </a:r>
            <a:r>
              <a:rPr lang="en-US" dirty="0" smtClean="0"/>
              <a:t>, set </a:t>
            </a:r>
            <a:r>
              <a:rPr lang="en-US" b="1" dirty="0" smtClean="0"/>
              <a:t>B</a:t>
            </a:r>
            <a:r>
              <a:rPr lang="en-US" dirty="0" smtClean="0"/>
              <a:t>= </a:t>
            </a:r>
            <a:r>
              <a:rPr lang="en-US" b="1" dirty="0" smtClean="0"/>
              <a:t>B</a:t>
            </a:r>
            <a:r>
              <a:rPr lang="en-US" baseline="-25000" dirty="0" smtClean="0"/>
              <a:t>0</a:t>
            </a:r>
            <a:r>
              <a:rPr lang="en-US" dirty="0" smtClean="0"/>
              <a:t>+</a:t>
            </a:r>
            <a:r>
              <a:rPr lang="en-US" b="1" dirty="0" smtClean="0"/>
              <a:t>B</a:t>
            </a:r>
            <a:r>
              <a:rPr lang="en-US" baseline="-25000" dirty="0" smtClean="0"/>
              <a:t>1</a:t>
            </a:r>
            <a:r>
              <a:rPr lang="en-US" dirty="0" smtClean="0"/>
              <a:t>…, B</a:t>
            </a:r>
            <a:r>
              <a:rPr lang="en-US" baseline="-25000" dirty="0" smtClean="0"/>
              <a:t>1</a:t>
            </a:r>
            <a:r>
              <a:rPr lang="en-US" dirty="0" smtClean="0"/>
              <a:t>= fluctuations, can be big</a:t>
            </a:r>
          </a:p>
          <a:p>
            <a:pPr lvl="1">
              <a:buFont typeface="Arial"/>
              <a:buChar char="•"/>
            </a:pPr>
            <a:r>
              <a:rPr lang="en-US" dirty="0" smtClean="0"/>
              <a:t> &lt;P+Q&gt; = &lt;P&gt;+&lt;Q&gt;…&lt; P&lt;Q&gt; &gt; = &lt;P&gt; &lt;Q&gt;, &lt;</a:t>
            </a:r>
            <a:r>
              <a:rPr lang="en-US" dirty="0" err="1" smtClean="0"/>
              <a:t>c</a:t>
            </a:r>
            <a:r>
              <a:rPr lang="en-US" dirty="0" smtClean="0"/>
              <a:t>&gt;=</a:t>
            </a:r>
            <a:r>
              <a:rPr lang="en-US" dirty="0" err="1" smtClean="0"/>
              <a:t>c</a:t>
            </a:r>
            <a:r>
              <a:rPr lang="en-US" dirty="0" smtClean="0"/>
              <a:t>.  </a:t>
            </a:r>
          </a:p>
          <a:p>
            <a:pPr lvl="1">
              <a:buFont typeface="Arial"/>
              <a:buChar char="•"/>
            </a:pPr>
            <a:r>
              <a:rPr lang="en-US" dirty="0" smtClean="0"/>
              <a:t>  So &lt;</a:t>
            </a:r>
            <a:r>
              <a:rPr lang="en-US" b="1" dirty="0" smtClean="0"/>
              <a:t>B</a:t>
            </a:r>
            <a:r>
              <a:rPr lang="en-US" dirty="0" smtClean="0"/>
              <a:t>&gt;=</a:t>
            </a:r>
            <a:r>
              <a:rPr lang="en-US" b="1" dirty="0" smtClean="0"/>
              <a:t>B</a:t>
            </a:r>
            <a:r>
              <a:rPr lang="en-US" baseline="-25000" dirty="0" smtClean="0"/>
              <a:t>0</a:t>
            </a:r>
            <a:r>
              <a:rPr lang="en-US" dirty="0" smtClean="0"/>
              <a:t>, and</a:t>
            </a:r>
          </a:p>
          <a:p>
            <a:endParaRPr lang="en-US" dirty="0" smtClean="0"/>
          </a:p>
          <a:p>
            <a:endParaRPr lang="en-US" dirty="0" smtClean="0"/>
          </a:p>
          <a:p>
            <a:endParaRPr lang="en-US" dirty="0"/>
          </a:p>
        </p:txBody>
      </p:sp>
      <p:pic>
        <p:nvPicPr>
          <p:cNvPr id="12" name="Picture 11" descr="mfinduceq.png"/>
          <p:cNvPicPr>
            <a:picLocks noChangeAspect="1"/>
          </p:cNvPicPr>
          <p:nvPr/>
        </p:nvPicPr>
        <p:blipFill>
          <a:blip r:embed="rId3"/>
          <a:stretch>
            <a:fillRect/>
          </a:stretch>
        </p:blipFill>
        <p:spPr>
          <a:xfrm>
            <a:off x="762000" y="3505200"/>
            <a:ext cx="6324600" cy="1206763"/>
          </a:xfrm>
          <a:prstGeom prst="rect">
            <a:avLst/>
          </a:prstGeom>
        </p:spPr>
      </p:pic>
      <p:sp>
        <p:nvSpPr>
          <p:cNvPr id="14" name="TextBox 13"/>
          <p:cNvSpPr txBox="1"/>
          <p:nvPr/>
        </p:nvSpPr>
        <p:spPr>
          <a:xfrm>
            <a:off x="533400" y="4800600"/>
            <a:ext cx="7417415" cy="1477328"/>
          </a:xfrm>
          <a:prstGeom prst="rect">
            <a:avLst/>
          </a:prstGeom>
          <a:noFill/>
        </p:spPr>
        <p:txBody>
          <a:bodyPr wrap="none" rtlCol="0">
            <a:spAutoFit/>
          </a:bodyPr>
          <a:lstStyle/>
          <a:p>
            <a:pPr>
              <a:buFont typeface="Symbol" charset="2"/>
              <a:buChar char="a"/>
            </a:pPr>
            <a:r>
              <a:rPr lang="en-US" dirty="0" smtClean="0">
                <a:latin typeface="Symbol" charset="2"/>
                <a:cs typeface="Symbol" charset="2"/>
              </a:rPr>
              <a:t>~ -1/3  &lt; </a:t>
            </a:r>
            <a:r>
              <a:rPr lang="en-US" b="1" dirty="0" smtClean="0">
                <a:latin typeface="Helvetica"/>
                <a:cs typeface="Helvetica"/>
              </a:rPr>
              <a:t>u</a:t>
            </a:r>
            <a:r>
              <a:rPr lang="en-US" b="1" baseline="-25000" dirty="0" smtClean="0">
                <a:latin typeface="Helvetica"/>
                <a:cs typeface="Helvetica"/>
              </a:rPr>
              <a:t>1</a:t>
            </a:r>
            <a:r>
              <a:rPr lang="en-US" b="1" dirty="0" smtClean="0">
                <a:latin typeface="Helvetica"/>
                <a:cs typeface="Helvetica"/>
              </a:rPr>
              <a:t>. curl u</a:t>
            </a:r>
            <a:r>
              <a:rPr lang="en-US" b="1" baseline="-25000" dirty="0" smtClean="0">
                <a:latin typeface="Helvetica"/>
                <a:cs typeface="Helvetica"/>
              </a:rPr>
              <a:t>1</a:t>
            </a:r>
            <a:r>
              <a:rPr lang="en-US" dirty="0" smtClean="0">
                <a:latin typeface="Helvetica"/>
                <a:cs typeface="Helvetica"/>
              </a:rPr>
              <a:t>&gt; </a:t>
            </a:r>
            <a:r>
              <a:rPr lang="en-US" dirty="0" err="1" smtClean="0">
                <a:latin typeface="Helvetica"/>
                <a:cs typeface="Helvetica"/>
              </a:rPr>
              <a:t>t</a:t>
            </a:r>
            <a:r>
              <a:rPr lang="en-US" baseline="-25000" dirty="0" err="1" smtClean="0">
                <a:latin typeface="Helvetica"/>
                <a:cs typeface="Helvetica"/>
              </a:rPr>
              <a:t>c</a:t>
            </a:r>
            <a:r>
              <a:rPr lang="en-US" dirty="0" smtClean="0">
                <a:latin typeface="Helvetica"/>
                <a:cs typeface="Helvetica"/>
              </a:rPr>
              <a:t>;   </a:t>
            </a:r>
            <a:r>
              <a:rPr lang="en-US" dirty="0" smtClean="0">
                <a:latin typeface="Symbol" charset="2"/>
                <a:cs typeface="Symbol" charset="2"/>
              </a:rPr>
              <a:t>b~1/3 </a:t>
            </a:r>
            <a:r>
              <a:rPr lang="en-US" dirty="0" smtClean="0">
                <a:latin typeface="Helvetica"/>
                <a:cs typeface="Helvetica"/>
              </a:rPr>
              <a:t> &lt;</a:t>
            </a:r>
            <a:r>
              <a:rPr lang="en-US" b="1" dirty="0" smtClean="0">
                <a:latin typeface="Helvetica"/>
                <a:cs typeface="Helvetica"/>
              </a:rPr>
              <a:t>u</a:t>
            </a:r>
            <a:r>
              <a:rPr lang="en-US" baseline="-25000" dirty="0" smtClean="0">
                <a:latin typeface="Helvetica"/>
                <a:cs typeface="Helvetica"/>
              </a:rPr>
              <a:t>1</a:t>
            </a:r>
            <a:r>
              <a:rPr lang="en-US" baseline="30000" dirty="0" smtClean="0">
                <a:latin typeface="Helvetica"/>
                <a:cs typeface="Helvetica"/>
              </a:rPr>
              <a:t>2</a:t>
            </a:r>
            <a:r>
              <a:rPr lang="en-US" dirty="0" smtClean="0">
                <a:latin typeface="Helvetica"/>
                <a:cs typeface="Helvetica"/>
              </a:rPr>
              <a:t>&gt; </a:t>
            </a:r>
            <a:r>
              <a:rPr lang="en-US" dirty="0" err="1" smtClean="0">
                <a:latin typeface="Helvetica"/>
                <a:cs typeface="Helvetica"/>
              </a:rPr>
              <a:t>t</a:t>
            </a:r>
            <a:r>
              <a:rPr lang="en-US" baseline="-25000" dirty="0" err="1" smtClean="0">
                <a:latin typeface="Helvetica"/>
                <a:cs typeface="Helvetica"/>
              </a:rPr>
              <a:t>c</a:t>
            </a:r>
            <a:r>
              <a:rPr lang="en-US" dirty="0" smtClean="0">
                <a:latin typeface="Helvetica"/>
                <a:cs typeface="Helvetica"/>
              </a:rPr>
              <a:t>, </a:t>
            </a:r>
            <a:r>
              <a:rPr lang="en-US" dirty="0" err="1" smtClean="0">
                <a:latin typeface="Helvetica"/>
                <a:cs typeface="Helvetica"/>
              </a:rPr>
              <a:t>t</a:t>
            </a:r>
            <a:r>
              <a:rPr lang="en-US" baseline="-25000" dirty="0" err="1" smtClean="0">
                <a:latin typeface="Helvetica"/>
                <a:cs typeface="Helvetica"/>
              </a:rPr>
              <a:t>c</a:t>
            </a:r>
            <a:r>
              <a:rPr lang="en-US" dirty="0" smtClean="0">
                <a:latin typeface="Helvetica"/>
                <a:cs typeface="Helvetica"/>
              </a:rPr>
              <a:t> = turbulent correlation time</a:t>
            </a:r>
          </a:p>
          <a:p>
            <a:pPr>
              <a:buFont typeface="Symbol" charset="2"/>
              <a:buChar char="a"/>
            </a:pPr>
            <a:endParaRPr lang="en-US" dirty="0" smtClean="0">
              <a:latin typeface="Helvetica"/>
              <a:cs typeface="Helvetica"/>
            </a:endParaRPr>
          </a:p>
          <a:p>
            <a:pPr>
              <a:buFont typeface="Symbol" charset="2"/>
              <a:buChar char="a"/>
            </a:pPr>
            <a:r>
              <a:rPr lang="en-US" dirty="0" smtClean="0">
                <a:latin typeface="Helvetica"/>
                <a:cs typeface="Helvetica"/>
              </a:rPr>
              <a:t>- effect”                               “turbulent diffusivity” </a:t>
            </a:r>
          </a:p>
          <a:p>
            <a:pPr>
              <a:buFont typeface="Symbol" charset="2"/>
              <a:buChar char="a"/>
            </a:pPr>
            <a:endParaRPr lang="en-US" dirty="0" smtClean="0">
              <a:latin typeface="Helvetica"/>
              <a:cs typeface="Helvetica"/>
            </a:endParaRPr>
          </a:p>
          <a:p>
            <a:r>
              <a:rPr lang="en-US" dirty="0" smtClean="0">
                <a:latin typeface="Helvetica"/>
                <a:cs typeface="Helvetica"/>
              </a:rPr>
              <a:t>A prescription to get “Order from chaos”</a:t>
            </a:r>
            <a:endParaRPr lang="en-US" dirty="0">
              <a:latin typeface="Symbol" charset="2"/>
              <a:cs typeface="Symbol" charset="2"/>
            </a:endParaRPr>
          </a:p>
        </p:txBody>
      </p:sp>
      <p:sp>
        <p:nvSpPr>
          <p:cNvPr id="16" name="Title 1"/>
          <p:cNvSpPr>
            <a:spLocks noGrp="1"/>
          </p:cNvSpPr>
          <p:nvPr>
            <p:ph type="title"/>
          </p:nvPr>
        </p:nvSpPr>
        <p:spPr>
          <a:xfrm>
            <a:off x="0" y="152400"/>
            <a:ext cx="9144000" cy="914400"/>
          </a:xfrm>
        </p:spPr>
        <p:txBody>
          <a:bodyPr/>
          <a:lstStyle/>
          <a:p>
            <a:r>
              <a:rPr lang="en-US" dirty="0" smtClean="0"/>
              <a:t>Order from chaos via mean field theory</a:t>
            </a:r>
            <a:br>
              <a:rPr lang="en-US" dirty="0" smtClean="0"/>
            </a:br>
            <a:r>
              <a:rPr lang="en-US" dirty="0" smtClean="0"/>
              <a:t>(“inverse cascade”)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η</a:t>
            </a:r>
            <a:r>
              <a:rPr lang="en-US" dirty="0" smtClean="0"/>
              <a:t> in the solar interior</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27</a:t>
            </a:fld>
            <a:endParaRPr lang="en-US" sz="1200" dirty="0">
              <a:solidFill>
                <a:schemeClr val="tx1"/>
              </a:solidFill>
            </a:endParaRPr>
          </a:p>
        </p:txBody>
      </p:sp>
      <p:sp>
        <p:nvSpPr>
          <p:cNvPr id="4" name="TextBox 3"/>
          <p:cNvSpPr txBox="1"/>
          <p:nvPr/>
        </p:nvSpPr>
        <p:spPr>
          <a:xfrm>
            <a:off x="1066800" y="685800"/>
            <a:ext cx="7620000" cy="2862323"/>
          </a:xfrm>
          <a:prstGeom prst="rect">
            <a:avLst/>
          </a:prstGeom>
          <a:noFill/>
        </p:spPr>
        <p:txBody>
          <a:bodyPr wrap="square" rtlCol="0">
            <a:spAutoFit/>
          </a:bodyPr>
          <a:lstStyle/>
          <a:p>
            <a:pPr>
              <a:buFont typeface="Arial"/>
              <a:buChar char="•"/>
            </a:pPr>
            <a:r>
              <a:rPr lang="en-US" dirty="0" smtClean="0"/>
              <a:t> kinetic @ base of convection zone </a:t>
            </a:r>
          </a:p>
          <a:p>
            <a:pPr lvl="1">
              <a:buFont typeface="Arial"/>
              <a:buChar char="•"/>
            </a:pPr>
            <a:r>
              <a:rPr lang="en-US" dirty="0" smtClean="0">
                <a:solidFill>
                  <a:srgbClr val="00750B"/>
                </a:solidFill>
              </a:rPr>
              <a:t>10</a:t>
            </a:r>
            <a:r>
              <a:rPr lang="en-US" baseline="30000" dirty="0" smtClean="0">
                <a:solidFill>
                  <a:srgbClr val="00750B"/>
                </a:solidFill>
              </a:rPr>
              <a:t>3</a:t>
            </a:r>
            <a:r>
              <a:rPr lang="en-US" dirty="0" smtClean="0">
                <a:solidFill>
                  <a:srgbClr val="00750B"/>
                </a:solidFill>
              </a:rPr>
              <a:t> cm</a:t>
            </a:r>
            <a:r>
              <a:rPr lang="en-US" baseline="30000" dirty="0" smtClean="0">
                <a:solidFill>
                  <a:srgbClr val="00750B"/>
                </a:solidFill>
              </a:rPr>
              <a:t>2</a:t>
            </a:r>
            <a:r>
              <a:rPr lang="en-US" dirty="0" smtClean="0">
                <a:solidFill>
                  <a:srgbClr val="00750B"/>
                </a:solidFill>
              </a:rPr>
              <a:t>/s</a:t>
            </a:r>
          </a:p>
          <a:p>
            <a:pPr lvl="1"/>
            <a:endParaRPr lang="en-US" dirty="0" smtClean="0">
              <a:solidFill>
                <a:srgbClr val="00750B"/>
              </a:solidFill>
            </a:endParaRPr>
          </a:p>
          <a:p>
            <a:pPr>
              <a:buFont typeface="Arial"/>
              <a:buChar char="•"/>
            </a:pPr>
            <a:r>
              <a:rPr lang="en-US" dirty="0" smtClean="0"/>
              <a:t> “Goldilocks” values to make a cycling, global dynamo</a:t>
            </a:r>
          </a:p>
          <a:p>
            <a:pPr lvl="1">
              <a:buFont typeface="Arial"/>
              <a:buChar char="•"/>
            </a:pPr>
            <a:r>
              <a:rPr lang="en-US" dirty="0" smtClean="0"/>
              <a:t> </a:t>
            </a:r>
            <a:r>
              <a:rPr lang="en-US" dirty="0" err="1" smtClean="0"/>
              <a:t>R</a:t>
            </a:r>
            <a:r>
              <a:rPr lang="en-US" baseline="-25000" dirty="0" err="1" smtClean="0"/>
              <a:t>m</a:t>
            </a:r>
            <a:r>
              <a:rPr lang="en-US" dirty="0" smtClean="0"/>
              <a:t> = </a:t>
            </a:r>
            <a:r>
              <a:rPr lang="en-US" dirty="0" err="1" smtClean="0"/>
              <a:t>uL</a:t>
            </a:r>
            <a:r>
              <a:rPr lang="en-US" dirty="0" smtClean="0"/>
              <a:t>/ </a:t>
            </a:r>
            <a:r>
              <a:rPr lang="en-US" dirty="0" err="1" smtClean="0"/>
              <a:t>η</a:t>
            </a:r>
            <a:r>
              <a:rPr lang="en-US" dirty="0" smtClean="0"/>
              <a:t> ~ 10</a:t>
            </a:r>
            <a:r>
              <a:rPr lang="en-US" baseline="30000" dirty="0" smtClean="0"/>
              <a:t>2-3</a:t>
            </a:r>
            <a:r>
              <a:rPr lang="en-US" dirty="0" smtClean="0"/>
              <a:t>  (“seems about right”, Parker)</a:t>
            </a:r>
          </a:p>
          <a:p>
            <a:pPr lvl="1">
              <a:buFont typeface="Arial"/>
              <a:buChar char="•"/>
            </a:pPr>
            <a:r>
              <a:rPr lang="en-US" dirty="0" smtClean="0"/>
              <a:t> </a:t>
            </a:r>
            <a:r>
              <a:rPr lang="en-US" dirty="0" smtClean="0">
                <a:solidFill>
                  <a:srgbClr val="00750B"/>
                </a:solidFill>
              </a:rPr>
              <a:t>10</a:t>
            </a:r>
            <a:r>
              <a:rPr lang="en-US" baseline="30000" dirty="0" smtClean="0">
                <a:solidFill>
                  <a:srgbClr val="00750B"/>
                </a:solidFill>
              </a:rPr>
              <a:t>11-12</a:t>
            </a:r>
            <a:r>
              <a:rPr lang="en-US" dirty="0" smtClean="0">
                <a:solidFill>
                  <a:srgbClr val="00750B"/>
                </a:solidFill>
              </a:rPr>
              <a:t> cm</a:t>
            </a:r>
            <a:r>
              <a:rPr lang="en-US" baseline="30000" dirty="0" smtClean="0">
                <a:solidFill>
                  <a:srgbClr val="00750B"/>
                </a:solidFill>
              </a:rPr>
              <a:t>2</a:t>
            </a:r>
            <a:r>
              <a:rPr lang="en-US" dirty="0" smtClean="0">
                <a:solidFill>
                  <a:srgbClr val="00750B"/>
                </a:solidFill>
              </a:rPr>
              <a:t>/s</a:t>
            </a:r>
            <a:endParaRPr lang="en-US" dirty="0" smtClean="0"/>
          </a:p>
          <a:p>
            <a:pPr lvl="1">
              <a:buClr>
                <a:schemeClr val="tx1"/>
              </a:buClr>
            </a:pPr>
            <a:endParaRPr lang="en-US" dirty="0" smtClean="0">
              <a:solidFill>
                <a:srgbClr val="00750B"/>
              </a:solidFill>
            </a:endParaRPr>
          </a:p>
          <a:p>
            <a:endParaRPr lang="en-US" dirty="0" smtClean="0"/>
          </a:p>
          <a:p>
            <a:endParaRPr lang="en-US" dirty="0" smtClean="0"/>
          </a:p>
          <a:p>
            <a:pPr lvl="1">
              <a:buFont typeface="Arial"/>
              <a:buChar char="•"/>
            </a:pPr>
            <a:endParaRPr lang="en-US" dirty="0"/>
          </a:p>
        </p:txBody>
      </p:sp>
      <p:pic>
        <p:nvPicPr>
          <p:cNvPr id="6" name="Picture 5" descr="ssn_yearly.jpg"/>
          <p:cNvPicPr>
            <a:picLocks noChangeAspect="1"/>
          </p:cNvPicPr>
          <p:nvPr/>
        </p:nvPicPr>
        <p:blipFill>
          <a:blip r:embed="rId2"/>
          <a:stretch>
            <a:fillRect/>
          </a:stretch>
        </p:blipFill>
        <p:spPr>
          <a:xfrm>
            <a:off x="0" y="2971800"/>
            <a:ext cx="9144000" cy="321945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Parker 2008:  </a:t>
            </a:r>
            <a:r>
              <a:rPr lang="en-US" dirty="0" err="1" smtClean="0"/>
              <a:t>η</a:t>
            </a:r>
            <a:r>
              <a:rPr lang="en-US" dirty="0" smtClean="0"/>
              <a:t> and the</a:t>
            </a:r>
            <a:r>
              <a:rPr lang="en-US" dirty="0" smtClean="0"/>
              <a:t> Lorentz force</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28</a:t>
            </a:fld>
            <a:endParaRPr lang="en-US" sz="1200" dirty="0">
              <a:solidFill>
                <a:schemeClr val="tx1"/>
              </a:solidFill>
            </a:endParaRPr>
          </a:p>
        </p:txBody>
      </p:sp>
      <p:sp>
        <p:nvSpPr>
          <p:cNvPr id="4" name="TextBox 3"/>
          <p:cNvSpPr txBox="1"/>
          <p:nvPr/>
        </p:nvSpPr>
        <p:spPr>
          <a:xfrm>
            <a:off x="685800" y="1066800"/>
            <a:ext cx="7772400" cy="4801315"/>
          </a:xfrm>
          <a:prstGeom prst="rect">
            <a:avLst/>
          </a:prstGeom>
          <a:noFill/>
        </p:spPr>
        <p:txBody>
          <a:bodyPr wrap="square" rtlCol="0">
            <a:spAutoFit/>
          </a:bodyPr>
          <a:lstStyle/>
          <a:p>
            <a:pPr marL="342900" indent="-342900">
              <a:buFont typeface="Arial"/>
              <a:buChar char="•"/>
            </a:pPr>
            <a:r>
              <a:rPr lang="en-US" dirty="0" smtClean="0"/>
              <a:t>Examine </a:t>
            </a:r>
            <a:r>
              <a:rPr lang="en-US" i="1" dirty="0" smtClean="0"/>
              <a:t>kinematic assumption </a:t>
            </a:r>
            <a:r>
              <a:rPr lang="en-US" dirty="0" smtClean="0"/>
              <a:t>on small scales</a:t>
            </a:r>
          </a:p>
          <a:p>
            <a:pPr marL="342900" indent="-342900">
              <a:buFont typeface="Arial"/>
              <a:buChar char="•"/>
            </a:pPr>
            <a:r>
              <a:rPr lang="en-US" dirty="0" smtClean="0"/>
              <a:t>Follows earlier work (e.g. </a:t>
            </a:r>
            <a:r>
              <a:rPr lang="en-US" dirty="0" err="1" smtClean="0"/>
              <a:t>Cattaneo</a:t>
            </a:r>
            <a:r>
              <a:rPr lang="en-US" dirty="0" smtClean="0"/>
              <a:t> &amp; </a:t>
            </a:r>
            <a:r>
              <a:rPr lang="en-US" dirty="0" err="1" smtClean="0"/>
              <a:t>Vainshtein</a:t>
            </a:r>
            <a:r>
              <a:rPr lang="en-US" dirty="0" smtClean="0"/>
              <a:t> 1991)</a:t>
            </a:r>
          </a:p>
          <a:p>
            <a:pPr marL="342900" indent="-342900">
              <a:buFont typeface="Arial"/>
              <a:buChar char="•"/>
            </a:pPr>
            <a:r>
              <a:rPr lang="en-US" dirty="0" smtClean="0"/>
              <a:t>Unlike scalar field, magnetic flux is conserved (ideal MHD) </a:t>
            </a:r>
          </a:p>
          <a:p>
            <a:pPr marL="342900" indent="-342900"/>
            <a:r>
              <a:rPr lang="en-US" dirty="0" smtClean="0"/>
              <a:t>      as field is stretched out along a turbulent eddy trajectory length L (</a:t>
            </a:r>
            <a:r>
              <a:rPr lang="en-US" dirty="0" err="1" smtClean="0">
                <a:latin typeface="Symbol" charset="2"/>
                <a:cs typeface="Symbol" charset="2"/>
              </a:rPr>
              <a:t>l</a:t>
            </a:r>
            <a:r>
              <a:rPr lang="en-US" dirty="0" smtClean="0">
                <a:latin typeface="Symbol" charset="2"/>
                <a:cs typeface="Symbol" charset="2"/>
              </a:rPr>
              <a:t>=</a:t>
            </a:r>
            <a:r>
              <a:rPr lang="en-US" dirty="0" smtClean="0">
                <a:latin typeface="Helvetica"/>
                <a:cs typeface="Helvetica"/>
              </a:rPr>
              <a:t>eddy size)</a:t>
            </a:r>
            <a:r>
              <a:rPr lang="en-US" dirty="0" smtClean="0">
                <a:latin typeface="+mn-lt"/>
                <a:cs typeface="Symbol" charset="2"/>
              </a:rPr>
              <a:t> at speed </a:t>
            </a:r>
            <a:r>
              <a:rPr lang="en-US" dirty="0" err="1" smtClean="0">
                <a:latin typeface="+mn-lt"/>
                <a:cs typeface="Symbol" charset="2"/>
              </a:rPr>
              <a:t>u</a:t>
            </a:r>
            <a:r>
              <a:rPr lang="en-US" dirty="0" smtClean="0">
                <a:latin typeface="+mn-lt"/>
                <a:cs typeface="Symbol" charset="2"/>
              </a:rPr>
              <a:t>:</a:t>
            </a:r>
          </a:p>
          <a:p>
            <a:pPr marL="800100" lvl="1" indent="-342900"/>
            <a:endParaRPr lang="en-US" dirty="0" smtClean="0"/>
          </a:p>
          <a:p>
            <a:pPr marL="800100" lvl="1" indent="-342900"/>
            <a:r>
              <a:rPr lang="en-US" dirty="0" smtClean="0"/>
              <a:t>B ~ B(0) exp(  </a:t>
            </a:r>
            <a:r>
              <a:rPr lang="en-US" dirty="0" err="1" smtClean="0"/>
              <a:t>u</a:t>
            </a:r>
            <a:r>
              <a:rPr lang="en-US" dirty="0" smtClean="0"/>
              <a:t> </a:t>
            </a:r>
            <a:r>
              <a:rPr lang="en-US" dirty="0" err="1" smtClean="0"/>
              <a:t>t</a:t>
            </a:r>
            <a:r>
              <a:rPr lang="en-US" dirty="0" smtClean="0"/>
              <a:t> / </a:t>
            </a:r>
            <a:r>
              <a:rPr lang="en-US" dirty="0" err="1" smtClean="0">
                <a:latin typeface="Symbol" charset="2"/>
                <a:cs typeface="Symbol" charset="2"/>
              </a:rPr>
              <a:t>l</a:t>
            </a:r>
            <a:r>
              <a:rPr lang="en-US" dirty="0" smtClean="0"/>
              <a:t> )</a:t>
            </a:r>
          </a:p>
          <a:p>
            <a:pPr marL="800100" lvl="1" indent="-342900"/>
            <a:r>
              <a:rPr lang="en-US" dirty="0" smtClean="0"/>
              <a:t>thickness </a:t>
            </a:r>
            <a:r>
              <a:rPr lang="en-US" dirty="0" err="1" smtClean="0"/>
              <a:t>h</a:t>
            </a:r>
            <a:r>
              <a:rPr lang="en-US" dirty="0" smtClean="0"/>
              <a:t> ~  </a:t>
            </a:r>
            <a:r>
              <a:rPr lang="en-US" dirty="0" err="1" smtClean="0">
                <a:latin typeface="Symbol" charset="2"/>
                <a:cs typeface="Symbol" charset="2"/>
              </a:rPr>
              <a:t>l</a:t>
            </a:r>
            <a:r>
              <a:rPr lang="en-US" dirty="0" smtClean="0"/>
              <a:t> exp(  - </a:t>
            </a:r>
            <a:r>
              <a:rPr lang="en-US" dirty="0" err="1" smtClean="0"/>
              <a:t>u</a:t>
            </a:r>
            <a:r>
              <a:rPr lang="en-US" dirty="0" smtClean="0"/>
              <a:t> </a:t>
            </a:r>
            <a:r>
              <a:rPr lang="en-US" dirty="0" err="1" smtClean="0"/>
              <a:t>t</a:t>
            </a:r>
            <a:r>
              <a:rPr lang="en-US" dirty="0" smtClean="0"/>
              <a:t> / </a:t>
            </a:r>
            <a:r>
              <a:rPr lang="en-US" dirty="0" err="1" smtClean="0">
                <a:latin typeface="Symbol" charset="2"/>
                <a:cs typeface="Symbol" charset="2"/>
              </a:rPr>
              <a:t>l</a:t>
            </a:r>
            <a:r>
              <a:rPr lang="en-US" dirty="0" smtClean="0"/>
              <a:t> )  (</a:t>
            </a:r>
            <a:r>
              <a:rPr lang="en-US" dirty="0" err="1" smtClean="0"/>
              <a:t>Bh</a:t>
            </a:r>
            <a:r>
              <a:rPr lang="en-US" dirty="0" smtClean="0"/>
              <a:t> constant, flux sheet)</a:t>
            </a:r>
          </a:p>
          <a:p>
            <a:pPr marL="800100" lvl="1" indent="-342900"/>
            <a:r>
              <a:rPr lang="en-US" dirty="0" smtClean="0"/>
              <a:t>when h</a:t>
            </a:r>
            <a:r>
              <a:rPr lang="en-US" baseline="30000" dirty="0" smtClean="0"/>
              <a:t>2</a:t>
            </a:r>
            <a:r>
              <a:rPr lang="en-US" dirty="0" smtClean="0"/>
              <a:t>/4</a:t>
            </a:r>
            <a:r>
              <a:rPr lang="en-US" dirty="0" smtClean="0">
                <a:latin typeface="Symbol" charset="2"/>
                <a:cs typeface="Symbol" charset="2"/>
              </a:rPr>
              <a:t>h</a:t>
            </a:r>
            <a:r>
              <a:rPr lang="en-US" dirty="0" smtClean="0">
                <a:latin typeface="+mn-lt"/>
                <a:cs typeface="Symbol" charset="2"/>
              </a:rPr>
              <a:t> ~ </a:t>
            </a:r>
            <a:r>
              <a:rPr lang="en-US" dirty="0" smtClean="0"/>
              <a:t>  </a:t>
            </a:r>
            <a:r>
              <a:rPr lang="en-US" dirty="0" err="1" smtClean="0">
                <a:latin typeface="Symbol" charset="2"/>
                <a:cs typeface="Symbol" charset="2"/>
              </a:rPr>
              <a:t>l/</a:t>
            </a:r>
            <a:r>
              <a:rPr lang="en-US" dirty="0" err="1" smtClean="0">
                <a:latin typeface="+mn-lt"/>
                <a:cs typeface="Symbol" charset="2"/>
              </a:rPr>
              <a:t>u</a:t>
            </a:r>
            <a:r>
              <a:rPr lang="en-US" dirty="0" smtClean="0">
                <a:latin typeface="+mn-lt"/>
                <a:cs typeface="Symbol" charset="2"/>
              </a:rPr>
              <a:t>, dissipation occurs, i.e. when B ~ B(0) R</a:t>
            </a:r>
            <a:r>
              <a:rPr lang="en-US" baseline="-25000" dirty="0" smtClean="0">
                <a:latin typeface="+mn-lt"/>
                <a:cs typeface="Symbol" charset="2"/>
              </a:rPr>
              <a:t>M</a:t>
            </a:r>
            <a:r>
              <a:rPr lang="en-US" baseline="30000" dirty="0" smtClean="0">
                <a:latin typeface="+mn-lt"/>
                <a:cs typeface="Symbol" charset="2"/>
              </a:rPr>
              <a:t>1/2</a:t>
            </a:r>
          </a:p>
          <a:p>
            <a:pPr marL="800100" lvl="1" indent="-342900"/>
            <a:endParaRPr lang="en-US" dirty="0" smtClean="0">
              <a:latin typeface="+mn-lt"/>
              <a:cs typeface="Symbol" charset="2"/>
            </a:endParaRPr>
          </a:p>
          <a:p>
            <a:pPr marL="800100" lvl="1" indent="-342900"/>
            <a:r>
              <a:rPr lang="en-US" i="1" dirty="0" smtClean="0">
                <a:latin typeface="+mn-lt"/>
                <a:cs typeface="Symbol" charset="2"/>
              </a:rPr>
              <a:t>BUT</a:t>
            </a:r>
            <a:r>
              <a:rPr lang="en-US" dirty="0" smtClean="0">
                <a:latin typeface="+mn-lt"/>
                <a:cs typeface="Symbol" charset="2"/>
              </a:rPr>
              <a:t> in the same time stresses increase by</a:t>
            </a:r>
            <a:r>
              <a:rPr lang="en-US" dirty="0" smtClean="0">
                <a:cs typeface="Symbol" charset="2"/>
              </a:rPr>
              <a:t> B</a:t>
            </a:r>
            <a:r>
              <a:rPr lang="en-US" baseline="30000" dirty="0" smtClean="0">
                <a:cs typeface="Symbol" charset="2"/>
              </a:rPr>
              <a:t>2 </a:t>
            </a:r>
            <a:r>
              <a:rPr lang="en-US" dirty="0" smtClean="0">
                <a:cs typeface="Symbol" charset="2"/>
              </a:rPr>
              <a:t>~ R</a:t>
            </a:r>
            <a:r>
              <a:rPr lang="en-US" baseline="-25000" dirty="0" smtClean="0">
                <a:cs typeface="Symbol" charset="2"/>
              </a:rPr>
              <a:t>M</a:t>
            </a:r>
            <a:r>
              <a:rPr lang="en-US" baseline="30000" dirty="0" smtClean="0">
                <a:cs typeface="Symbol" charset="2"/>
              </a:rPr>
              <a:t>,</a:t>
            </a:r>
            <a:r>
              <a:rPr lang="en-US" dirty="0" smtClean="0">
                <a:cs typeface="Symbol" charset="2"/>
              </a:rPr>
              <a:t> </a:t>
            </a:r>
          </a:p>
          <a:p>
            <a:pPr marL="800100" lvl="1" indent="-342900"/>
            <a:r>
              <a:rPr lang="en-US" i="1" dirty="0" smtClean="0">
                <a:cs typeface="Symbol" charset="2"/>
              </a:rPr>
              <a:t>   =&gt; </a:t>
            </a:r>
            <a:r>
              <a:rPr lang="en-US" dirty="0" smtClean="0">
                <a:cs typeface="Symbol" charset="2"/>
              </a:rPr>
              <a:t>magnetic stresses dominate before diffusion sets in!</a:t>
            </a:r>
          </a:p>
          <a:p>
            <a:pPr marL="800100" lvl="1" indent="-342900"/>
            <a:endParaRPr lang="en-US" dirty="0" smtClean="0">
              <a:cs typeface="Symbol" charset="2"/>
            </a:endParaRPr>
          </a:p>
          <a:p>
            <a:pPr marL="342900" indent="-342900">
              <a:buFont typeface="Arial"/>
              <a:buChar char="•"/>
            </a:pPr>
            <a:r>
              <a:rPr lang="en-US" dirty="0" smtClean="0">
                <a:latin typeface="Helvetica"/>
                <a:cs typeface="Helvetica"/>
              </a:rPr>
              <a:t>Parker </a:t>
            </a:r>
            <a:r>
              <a:rPr lang="en-US" dirty="0" smtClean="0">
                <a:latin typeface="Helvetica"/>
                <a:cs typeface="Helvetica"/>
              </a:rPr>
              <a:t>concludes:</a:t>
            </a:r>
            <a:endParaRPr lang="en-US" dirty="0" smtClean="0">
              <a:cs typeface="Symbol" charset="2"/>
            </a:endParaRPr>
          </a:p>
          <a:p>
            <a:pPr marL="800100" lvl="1" indent="-342900"/>
            <a:endParaRPr lang="en-US" i="1" dirty="0" smtClean="0">
              <a:cs typeface="Symbol" charset="2"/>
            </a:endParaRPr>
          </a:p>
          <a:p>
            <a:pPr marL="800100" lvl="1" indent="-342900"/>
            <a:r>
              <a:rPr lang="en-US" i="1" dirty="0" smtClean="0">
                <a:cs typeface="Symbol" charset="2"/>
              </a:rPr>
              <a:t>“</a:t>
            </a:r>
            <a:r>
              <a:rPr lang="en-US" dirty="0" smtClean="0"/>
              <a:t>There is no way to account for the value </a:t>
            </a:r>
            <a:r>
              <a:rPr lang="en-US" dirty="0" err="1" smtClean="0"/>
              <a:t>η</a:t>
            </a:r>
            <a:r>
              <a:rPr lang="en-US" dirty="0" smtClean="0"/>
              <a:t> ≈ 10</a:t>
            </a:r>
            <a:r>
              <a:rPr lang="en-US" baseline="30000" dirty="0" smtClean="0"/>
              <a:t>12</a:t>
            </a:r>
            <a:r>
              <a:rPr lang="en-US" dirty="0" smtClean="0"/>
              <a:t> cm</a:t>
            </a:r>
            <a:r>
              <a:rPr lang="en-US" baseline="30000" dirty="0" smtClean="0"/>
              <a:t>2</a:t>
            </a:r>
            <a:r>
              <a:rPr lang="en-US" dirty="0" smtClean="0"/>
              <a:t>/sec, suggesting that it is </a:t>
            </a:r>
            <a:r>
              <a:rPr lang="en-US" dirty="0" smtClean="0">
                <a:solidFill>
                  <a:srgbClr val="FF0000"/>
                </a:solidFill>
              </a:rPr>
              <a:t>necessary to rethink the [..] dynamo for the Sun</a:t>
            </a:r>
            <a:r>
              <a:rPr lang="en-US" dirty="0" smtClean="0"/>
              <a:t>.”</a:t>
            </a:r>
            <a:endParaRPr lang="en-US" i="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η</a:t>
            </a:r>
            <a:r>
              <a:rPr lang="en-US" dirty="0" smtClean="0"/>
              <a:t>, </a:t>
            </a:r>
            <a:r>
              <a:rPr lang="en-US" dirty="0" err="1" smtClean="0">
                <a:latin typeface="Symbol" charset="2"/>
                <a:cs typeface="Symbol" charset="2"/>
              </a:rPr>
              <a:t>b</a:t>
            </a:r>
            <a:r>
              <a:rPr lang="en-US" dirty="0" smtClean="0"/>
              <a:t> and the plasma material </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29</a:t>
            </a:fld>
            <a:endParaRPr lang="en-US" sz="1200" dirty="0">
              <a:solidFill>
                <a:schemeClr val="tx1"/>
              </a:solidFill>
            </a:endParaRPr>
          </a:p>
        </p:txBody>
      </p:sp>
      <p:sp>
        <p:nvSpPr>
          <p:cNvPr id="4" name="TextBox 3"/>
          <p:cNvSpPr txBox="1"/>
          <p:nvPr/>
        </p:nvSpPr>
        <p:spPr>
          <a:xfrm>
            <a:off x="1295400" y="2743200"/>
            <a:ext cx="6553200" cy="2862323"/>
          </a:xfrm>
          <a:prstGeom prst="rect">
            <a:avLst/>
          </a:prstGeom>
          <a:noFill/>
        </p:spPr>
        <p:txBody>
          <a:bodyPr wrap="square" rtlCol="0">
            <a:spAutoFit/>
          </a:bodyPr>
          <a:lstStyle/>
          <a:p>
            <a:pPr>
              <a:buFont typeface="Arial"/>
              <a:buChar char="•"/>
            </a:pPr>
            <a:r>
              <a:rPr lang="en-US" dirty="0" smtClean="0"/>
              <a:t> Transport via eddies:  </a:t>
            </a:r>
            <a:r>
              <a:rPr lang="en-US" dirty="0" err="1" smtClean="0">
                <a:latin typeface="Symbol" charset="2"/>
                <a:cs typeface="Symbol" charset="2"/>
              </a:rPr>
              <a:t>b</a:t>
            </a:r>
            <a:r>
              <a:rPr lang="en-US" dirty="0" smtClean="0"/>
              <a:t> ~ u</a:t>
            </a:r>
            <a:r>
              <a:rPr lang="en-US" baseline="30000" dirty="0" smtClean="0"/>
              <a:t>2</a:t>
            </a:r>
            <a:r>
              <a:rPr lang="en-US" dirty="0" smtClean="0"/>
              <a:t>t</a:t>
            </a:r>
            <a:r>
              <a:rPr lang="en-US" baseline="-25000" dirty="0" smtClean="0"/>
              <a:t>c  </a:t>
            </a:r>
            <a:r>
              <a:rPr lang="en-US" dirty="0" smtClean="0"/>
              <a:t>=  ul/3  </a:t>
            </a:r>
          </a:p>
          <a:p>
            <a:pPr lvl="1">
              <a:buFont typeface="Arial"/>
              <a:buChar char="•"/>
            </a:pPr>
            <a:r>
              <a:rPr lang="en-US" dirty="0" smtClean="0"/>
              <a:t> by analogy with kinetic theory </a:t>
            </a:r>
            <a:r>
              <a:rPr lang="en-US" dirty="0" err="1" smtClean="0">
                <a:latin typeface="Symbol" charset="2"/>
                <a:cs typeface="Symbol" charset="2"/>
              </a:rPr>
              <a:t>h</a:t>
            </a:r>
            <a:r>
              <a:rPr lang="en-US" dirty="0" smtClean="0">
                <a:latin typeface="Symbol" charset="2"/>
                <a:cs typeface="Symbol" charset="2"/>
              </a:rPr>
              <a:t> ~ </a:t>
            </a:r>
            <a:r>
              <a:rPr lang="en-US" dirty="0" err="1" smtClean="0"/>
              <a:t>u</a:t>
            </a:r>
            <a:r>
              <a:rPr lang="en-US" baseline="-25000" dirty="0" err="1" smtClean="0"/>
              <a:t>thermal</a:t>
            </a:r>
            <a:r>
              <a:rPr lang="en-US" dirty="0" smtClean="0"/>
              <a:t> λ/3   </a:t>
            </a:r>
          </a:p>
          <a:p>
            <a:pPr lvl="1">
              <a:buFont typeface="Arial"/>
              <a:buChar char="•"/>
            </a:pPr>
            <a:r>
              <a:rPr lang="en-US" dirty="0" smtClean="0"/>
              <a:t> OK for passive scalars, fluids</a:t>
            </a:r>
          </a:p>
          <a:p>
            <a:pPr lvl="1">
              <a:buFont typeface="Arial"/>
              <a:buChar char="•"/>
            </a:pPr>
            <a:endParaRPr lang="en-US" dirty="0" smtClean="0"/>
          </a:p>
          <a:p>
            <a:pPr>
              <a:buFont typeface="Arial"/>
              <a:buChar char="•"/>
            </a:pPr>
            <a:r>
              <a:rPr lang="en-US" dirty="0" smtClean="0"/>
              <a:t>BUT      </a:t>
            </a:r>
            <a:r>
              <a:rPr lang="en-US" b="1" dirty="0" err="1" smtClean="0"/>
              <a:t>j</a:t>
            </a:r>
            <a:r>
              <a:rPr lang="en-US" b="1" dirty="0" smtClean="0"/>
              <a:t> </a:t>
            </a:r>
            <a:r>
              <a:rPr lang="en-US" dirty="0" smtClean="0"/>
              <a:t>μ</a:t>
            </a:r>
            <a:r>
              <a:rPr lang="en-US" baseline="-25000" dirty="0" smtClean="0"/>
              <a:t>0</a:t>
            </a:r>
            <a:r>
              <a:rPr lang="en-US" dirty="0" smtClean="0"/>
              <a:t> </a:t>
            </a:r>
            <a:r>
              <a:rPr lang="en-US" dirty="0" err="1" smtClean="0"/>
              <a:t>η</a:t>
            </a:r>
            <a:r>
              <a:rPr lang="en-US" b="1" dirty="0" smtClean="0"/>
              <a:t> = </a:t>
            </a:r>
            <a:r>
              <a:rPr lang="en-US" b="1" dirty="0" err="1" smtClean="0"/>
              <a:t>Ε</a:t>
            </a:r>
            <a:r>
              <a:rPr lang="en-US" b="1" dirty="0" smtClean="0"/>
              <a:t>,  </a:t>
            </a:r>
            <a:r>
              <a:rPr lang="en-US" b="1" dirty="0" err="1" smtClean="0"/>
              <a:t>j</a:t>
            </a:r>
            <a:r>
              <a:rPr lang="en-US" b="1" dirty="0" smtClean="0"/>
              <a:t> </a:t>
            </a:r>
            <a:r>
              <a:rPr lang="en-US" dirty="0" smtClean="0"/>
              <a:t>= </a:t>
            </a:r>
            <a:r>
              <a:rPr lang="en-US" dirty="0" err="1" smtClean="0"/>
              <a:t>n</a:t>
            </a:r>
            <a:r>
              <a:rPr lang="en-US" dirty="0" smtClean="0"/>
              <a:t> </a:t>
            </a:r>
            <a:r>
              <a:rPr lang="en-US" dirty="0" err="1" smtClean="0"/>
              <a:t>e</a:t>
            </a:r>
            <a:r>
              <a:rPr lang="en-US" dirty="0" smtClean="0"/>
              <a:t> (</a:t>
            </a:r>
            <a:r>
              <a:rPr lang="en-US" b="1" dirty="0" smtClean="0"/>
              <a:t>u</a:t>
            </a:r>
            <a:r>
              <a:rPr lang="en-US" baseline="-25000" dirty="0" smtClean="0"/>
              <a:t>p</a:t>
            </a:r>
            <a:r>
              <a:rPr lang="en-US" dirty="0" smtClean="0"/>
              <a:t> – </a:t>
            </a:r>
            <a:r>
              <a:rPr lang="en-US" b="1" dirty="0" err="1" smtClean="0"/>
              <a:t>u</a:t>
            </a:r>
            <a:r>
              <a:rPr lang="en-US" baseline="-25000" dirty="0" err="1" smtClean="0"/>
              <a:t>e</a:t>
            </a:r>
            <a:r>
              <a:rPr lang="en-US" dirty="0" smtClean="0"/>
              <a:t>)</a:t>
            </a:r>
          </a:p>
          <a:p>
            <a:pPr>
              <a:buFont typeface="Arial"/>
              <a:buChar char="•"/>
            </a:pPr>
            <a:endParaRPr lang="en-US" dirty="0" smtClean="0"/>
          </a:p>
          <a:p>
            <a:pPr lvl="1">
              <a:buFont typeface="Arial"/>
              <a:buChar char="•"/>
            </a:pPr>
            <a:r>
              <a:rPr lang="en-US" dirty="0" smtClean="0"/>
              <a:t> in eddies, protons are </a:t>
            </a:r>
            <a:r>
              <a:rPr lang="en-US" dirty="0" err="1" smtClean="0"/>
              <a:t>advected</a:t>
            </a:r>
            <a:r>
              <a:rPr lang="en-US" dirty="0" smtClean="0"/>
              <a:t> with electrons (</a:t>
            </a:r>
            <a:r>
              <a:rPr lang="en-US" b="1" dirty="0" smtClean="0"/>
              <a:t>E</a:t>
            </a:r>
            <a:r>
              <a:rPr lang="en-US" dirty="0" smtClean="0"/>
              <a:t>’=0)</a:t>
            </a:r>
          </a:p>
          <a:p>
            <a:pPr lvl="1">
              <a:buFont typeface="Arial"/>
              <a:buChar char="•"/>
            </a:pPr>
            <a:r>
              <a:rPr lang="en-US" dirty="0" smtClean="0"/>
              <a:t> resistive dissipation cannot work in eddies</a:t>
            </a:r>
          </a:p>
          <a:p>
            <a:pPr lvl="1">
              <a:buFont typeface="Arial"/>
              <a:buChar char="•"/>
            </a:pPr>
            <a:endParaRPr lang="en-US" dirty="0" smtClean="0"/>
          </a:p>
          <a:p>
            <a:pPr lvl="1">
              <a:buFont typeface="Arial"/>
              <a:buChar char="•"/>
            </a:pPr>
            <a:r>
              <a:rPr lang="en-US" dirty="0" smtClean="0"/>
              <a:t> Something quite DIFFERENT is going on in </a:t>
            </a:r>
            <a:r>
              <a:rPr lang="en-US" dirty="0" err="1" smtClean="0">
                <a:latin typeface="Symbol" charset="2"/>
                <a:cs typeface="Symbol" charset="2"/>
              </a:rPr>
              <a:t>b</a:t>
            </a:r>
            <a:r>
              <a:rPr lang="en-US" dirty="0" smtClean="0">
                <a:latin typeface="Symbol" charset="2"/>
                <a:cs typeface="Symbol" charset="2"/>
              </a:rPr>
              <a:t> </a:t>
            </a:r>
            <a:r>
              <a:rPr lang="en-US" dirty="0" err="1" smtClean="0">
                <a:latin typeface="Helvetica"/>
                <a:cs typeface="Helvetica"/>
              </a:rPr>
              <a:t>wrt</a:t>
            </a:r>
            <a:r>
              <a:rPr lang="en-US" dirty="0" smtClean="0">
                <a:latin typeface="Helvetica"/>
                <a:cs typeface="Helvetica"/>
              </a:rPr>
              <a:t> </a:t>
            </a:r>
            <a:r>
              <a:rPr lang="en-US" dirty="0" err="1" smtClean="0">
                <a:latin typeface="Symbol" charset="2"/>
                <a:cs typeface="Symbol" charset="2"/>
              </a:rPr>
              <a:t>h</a:t>
            </a:r>
            <a:endParaRPr lang="en-US" dirty="0" smtClean="0"/>
          </a:p>
        </p:txBody>
      </p:sp>
      <p:pic>
        <p:nvPicPr>
          <p:cNvPr id="6" name="Picture 5" descr="mfinduceq.png"/>
          <p:cNvPicPr>
            <a:picLocks noChangeAspect="1"/>
          </p:cNvPicPr>
          <p:nvPr/>
        </p:nvPicPr>
        <p:blipFill>
          <a:blip r:embed="rId2"/>
          <a:stretch>
            <a:fillRect/>
          </a:stretch>
        </p:blipFill>
        <p:spPr>
          <a:xfrm>
            <a:off x="1219200" y="838200"/>
            <a:ext cx="6324600" cy="120676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a:t>
            </a:fld>
            <a:endParaRPr lang="en-US" sz="1200" dirty="0">
              <a:solidFill>
                <a:schemeClr val="tx1"/>
              </a:solidFill>
            </a:endParaRPr>
          </a:p>
        </p:txBody>
      </p:sp>
      <p:sp>
        <p:nvSpPr>
          <p:cNvPr id="4" name="Rectangle 3"/>
          <p:cNvSpPr/>
          <p:nvPr/>
        </p:nvSpPr>
        <p:spPr>
          <a:xfrm>
            <a:off x="304800" y="838200"/>
            <a:ext cx="8763000" cy="400110"/>
          </a:xfrm>
          <a:prstGeom prst="rect">
            <a:avLst/>
          </a:prstGeom>
        </p:spPr>
        <p:txBody>
          <a:bodyPr wrap="square">
            <a:spAutoFit/>
          </a:bodyPr>
          <a:lstStyle/>
          <a:p>
            <a:r>
              <a:rPr lang="en-US" sz="2000" dirty="0" smtClean="0">
                <a:solidFill>
                  <a:srgbClr val="FF0000"/>
                </a:solidFill>
              </a:rPr>
              <a:t>http://people.hao.ucar.edu/judge/homepage/collaborators/WS2013/</a:t>
            </a:r>
            <a:endParaRPr lang="en-US" sz="2000" dirty="0">
              <a:solidFill>
                <a:srgbClr val="FF0000"/>
              </a:solidFill>
            </a:endParaRPr>
          </a:p>
        </p:txBody>
      </p:sp>
      <p:sp>
        <p:nvSpPr>
          <p:cNvPr id="5" name="Rectangle 4"/>
          <p:cNvSpPr/>
          <p:nvPr/>
        </p:nvSpPr>
        <p:spPr>
          <a:xfrm>
            <a:off x="228600" y="1474886"/>
            <a:ext cx="8915400" cy="3970318"/>
          </a:xfrm>
          <a:prstGeom prst="rect">
            <a:avLst/>
          </a:prstGeom>
        </p:spPr>
        <p:txBody>
          <a:bodyPr wrap="square">
            <a:spAutoFit/>
          </a:bodyPr>
          <a:lstStyle/>
          <a:p>
            <a:endParaRPr lang="en-US" dirty="0" smtClean="0"/>
          </a:p>
          <a:p>
            <a:r>
              <a:rPr lang="en-US" dirty="0" smtClean="0"/>
              <a:t>*</a:t>
            </a:r>
            <a:r>
              <a:rPr lang="en-US" dirty="0" smtClean="0"/>
              <a:t>.</a:t>
            </a:r>
            <a:r>
              <a:rPr lang="en-US" dirty="0" err="1" smtClean="0"/>
              <a:t>pptx</a:t>
            </a:r>
            <a:r>
              <a:rPr lang="en-US" dirty="0" smtClean="0"/>
              <a:t>     Lectures for these classes</a:t>
            </a:r>
          </a:p>
          <a:p>
            <a:endParaRPr lang="en-US" dirty="0" smtClean="0"/>
          </a:p>
          <a:p>
            <a:r>
              <a:rPr lang="en-US" dirty="0" smtClean="0"/>
              <a:t>MATERIALS </a:t>
            </a:r>
            <a:r>
              <a:rPr lang="en-US" dirty="0" smtClean="0"/>
              <a:t>THIS CLASS:</a:t>
            </a:r>
          </a:p>
          <a:p>
            <a:endParaRPr lang="en-US" dirty="0" smtClean="0"/>
          </a:p>
          <a:p>
            <a:r>
              <a:rPr lang="en-US" dirty="0" smtClean="0"/>
              <a:t>spruit2010.pdf:  </a:t>
            </a:r>
            <a:r>
              <a:rPr lang="en-US" dirty="0" err="1" smtClean="0"/>
              <a:t>Spruit</a:t>
            </a:r>
            <a:r>
              <a:rPr lang="en-US" dirty="0" smtClean="0"/>
              <a:t>, H., "Theories of the solar cycle: a critical review"</a:t>
            </a:r>
          </a:p>
          <a:p>
            <a:endParaRPr lang="en-US" dirty="0" smtClean="0"/>
          </a:p>
          <a:p>
            <a:r>
              <a:rPr lang="en-US" dirty="0" smtClean="0"/>
              <a:t>parker2009.pdf: Parker, E.N., "Solar Magnetism: The State of Our</a:t>
            </a:r>
          </a:p>
          <a:p>
            <a:r>
              <a:rPr lang="en-US" dirty="0" smtClean="0"/>
              <a:t>			Knowledge and Ignorance", Space </a:t>
            </a:r>
            <a:r>
              <a:rPr lang="en-US" dirty="0" err="1" smtClean="0"/>
              <a:t>Sci</a:t>
            </a:r>
            <a:r>
              <a:rPr lang="en-US" dirty="0" smtClean="0"/>
              <a:t> Rev 144: </a:t>
            </a:r>
            <a:r>
              <a:rPr lang="en-US" dirty="0" smtClean="0"/>
              <a:t>15</a:t>
            </a:r>
          </a:p>
          <a:p>
            <a:endParaRPr lang="en-US" dirty="0" smtClean="0"/>
          </a:p>
          <a:p>
            <a:r>
              <a:rPr lang="en-US" dirty="0" smtClean="0"/>
              <a:t>Parker, E. N., "Conversations on Electric and Magnetic Fields in the Cosmos". (Not</a:t>
            </a:r>
          </a:p>
          <a:p>
            <a:r>
              <a:rPr lang="en-US" dirty="0" smtClean="0"/>
              <a:t>provided as a </a:t>
            </a:r>
            <a:r>
              <a:rPr lang="en-US" dirty="0" err="1" smtClean="0"/>
              <a:t>pdf</a:t>
            </a:r>
            <a:r>
              <a:rPr lang="en-US" dirty="0" smtClean="0"/>
              <a:t> file</a:t>
            </a:r>
            <a:r>
              <a:rPr lang="en-US" dirty="0" smtClean="0"/>
              <a:t>), </a:t>
            </a:r>
            <a:r>
              <a:rPr lang="en-US" dirty="0" err="1" smtClean="0"/>
              <a:t>ch</a:t>
            </a:r>
            <a:r>
              <a:rPr lang="en-US" dirty="0" smtClean="0"/>
              <a:t>. 8. </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dirty="0" smtClean="0"/>
              <a:t>This discussion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30</a:t>
            </a:fld>
            <a:endParaRPr lang="en-US" sz="1200" dirty="0">
              <a:solidFill>
                <a:schemeClr val="tx1"/>
              </a:solidFill>
            </a:endParaRPr>
          </a:p>
        </p:txBody>
      </p:sp>
      <p:sp>
        <p:nvSpPr>
          <p:cNvPr id="4" name="Title 1"/>
          <p:cNvSpPr txBox="1">
            <a:spLocks/>
          </p:cNvSpPr>
          <p:nvPr/>
        </p:nvSpPr>
        <p:spPr bwMode="auto">
          <a:xfrm>
            <a:off x="0" y="838200"/>
            <a:ext cx="91440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 global solar dynamo</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reconnection</a:t>
            </a:r>
            <a:endParaRPr kumimoji="0" lang="en-US" sz="2400" b="1" i="0" u="none" strike="noStrike" kern="0" cap="none" spc="0" normalizeH="0" noProof="0" dirty="0" smtClean="0">
              <a:ln>
                <a:noFill/>
              </a:ln>
              <a:solidFill>
                <a:srgbClr val="000080"/>
              </a:solidFill>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Parker and turbulent diffusivity</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FF0000"/>
                </a:solidFill>
                <a:effectLst/>
                <a:uLnTx/>
                <a:uFillTx/>
                <a:latin typeface="+mj-lt"/>
                <a:ea typeface="+mj-ea"/>
                <a:cs typeface="+mj-cs"/>
              </a:rPr>
              <a:t> </a:t>
            </a:r>
            <a:r>
              <a:rPr kumimoji="0" lang="en-US" sz="2400" b="1" i="0" u="none" strike="noStrike" kern="0" cap="none" spc="0" normalizeH="0" noProof="0" dirty="0" err="1" smtClean="0">
                <a:ln>
                  <a:noFill/>
                </a:ln>
                <a:solidFill>
                  <a:srgbClr val="FF0000"/>
                </a:solidFill>
                <a:effectLst/>
                <a:uLnTx/>
                <a:uFillTx/>
                <a:latin typeface="+mj-lt"/>
                <a:ea typeface="+mj-ea"/>
                <a:cs typeface="+mj-cs"/>
              </a:rPr>
              <a:t>Spruit</a:t>
            </a:r>
            <a:r>
              <a:rPr kumimoji="0" lang="en-US" sz="2400" b="1" i="0" u="none" strike="noStrike" kern="0" cap="none" spc="0" normalizeH="0" noProof="0" dirty="0" smtClean="0">
                <a:ln>
                  <a:noFill/>
                </a:ln>
                <a:solidFill>
                  <a:srgbClr val="FF0000"/>
                </a:solidFill>
                <a:effectLst/>
                <a:uLnTx/>
                <a:uFillTx/>
                <a:latin typeface="+mj-lt"/>
                <a:ea typeface="+mj-ea"/>
                <a:cs typeface="+mj-cs"/>
              </a:rPr>
              <a:t> and the solar cycle</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baseline="0" dirty="0" smtClean="0">
                <a:solidFill>
                  <a:srgbClr val="000080"/>
                </a:solidFill>
                <a:latin typeface="+mj-lt"/>
                <a:ea typeface="+mj-ea"/>
                <a:cs typeface="+mj-cs"/>
              </a:rPr>
              <a:t> Parker and spontaneous</a:t>
            </a:r>
            <a:r>
              <a:rPr lang="en-US" sz="2400" b="1" kern="0" dirty="0" smtClean="0">
                <a:solidFill>
                  <a:srgbClr val="000080"/>
                </a:solidFill>
                <a:latin typeface="+mj-lt"/>
                <a:ea typeface="+mj-ea"/>
                <a:cs typeface="+mj-cs"/>
              </a:rPr>
              <a:t> generation of current sheets</a:t>
            </a: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endParaRPr kumimoji="0" lang="en-US" sz="2400" b="1" i="0" u="none" strike="noStrike" kern="0" cap="none" spc="0" normalizeH="0" baseline="0" noProof="0" dirty="0">
              <a:ln>
                <a:noFill/>
              </a:ln>
              <a:solidFill>
                <a:srgbClr val="00008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751D760-82E1-4048-AB62-A5CB8DE601A4}" type="slidenum">
              <a:rPr lang="en-US" smtClean="0"/>
              <a:pPr/>
              <a:t>31</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pic>
        <p:nvPicPr>
          <p:cNvPr id="8" name="Picture 7" descr="spruit_text1.tiff"/>
          <p:cNvPicPr>
            <a:picLocks noChangeAspect="1"/>
          </p:cNvPicPr>
          <p:nvPr/>
        </p:nvPicPr>
        <p:blipFill>
          <a:blip r:embed="rId2"/>
          <a:stretch>
            <a:fillRect/>
          </a:stretch>
        </p:blipFill>
        <p:spPr>
          <a:xfrm>
            <a:off x="457200" y="1600200"/>
            <a:ext cx="7952863" cy="28194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751D760-82E1-4048-AB62-A5CB8DE601A4}" type="slidenum">
              <a:rPr lang="en-US" smtClean="0"/>
              <a:pPr/>
              <a:t>32</a:t>
            </a:fld>
            <a:endParaRPr lang="en-US" sz="1200" dirty="0">
              <a:solidFill>
                <a:schemeClr val="tx1"/>
              </a:solidFill>
            </a:endParaRPr>
          </a:p>
        </p:txBody>
      </p:sp>
      <p:sp>
        <p:nvSpPr>
          <p:cNvPr id="10" name="TextBox 9"/>
          <p:cNvSpPr txBox="1"/>
          <p:nvPr/>
        </p:nvSpPr>
        <p:spPr>
          <a:xfrm>
            <a:off x="262984" y="3124200"/>
            <a:ext cx="8418666" cy="3139321"/>
          </a:xfrm>
          <a:prstGeom prst="rect">
            <a:avLst/>
          </a:prstGeom>
          <a:noFill/>
        </p:spPr>
        <p:txBody>
          <a:bodyPr wrap="none" rtlCol="0">
            <a:spAutoFit/>
          </a:bodyPr>
          <a:lstStyle/>
          <a:p>
            <a:r>
              <a:rPr lang="en-US" dirty="0" smtClean="0"/>
              <a:t>Instead, </a:t>
            </a:r>
            <a:r>
              <a:rPr lang="en-US" dirty="0" err="1" smtClean="0"/>
              <a:t>Spruit</a:t>
            </a:r>
            <a:r>
              <a:rPr lang="en-US" dirty="0" smtClean="0"/>
              <a:t> claims: </a:t>
            </a:r>
          </a:p>
          <a:p>
            <a:endParaRPr lang="en-US" dirty="0" smtClean="0"/>
          </a:p>
          <a:p>
            <a:pPr>
              <a:buFont typeface="Arial"/>
              <a:buChar char="•"/>
            </a:pPr>
            <a:r>
              <a:rPr lang="en-US" dirty="0" smtClean="0"/>
              <a:t> It is *sufficient* that a star rotate differentially</a:t>
            </a:r>
          </a:p>
          <a:p>
            <a:pPr>
              <a:buFont typeface="Arial"/>
              <a:buChar char="•"/>
            </a:pPr>
            <a:r>
              <a:rPr lang="en-US" dirty="0" smtClean="0"/>
              <a:t> </a:t>
            </a:r>
            <a:r>
              <a:rPr lang="en-US" dirty="0" err="1" smtClean="0"/>
              <a:t>α</a:t>
            </a:r>
            <a:r>
              <a:rPr lang="en-US" dirty="0" smtClean="0"/>
              <a:t> effect (</a:t>
            </a:r>
            <a:r>
              <a:rPr lang="en-US" dirty="0" err="1" smtClean="0"/>
              <a:t>toroidal</a:t>
            </a:r>
            <a:r>
              <a:rPr lang="en-US" dirty="0" smtClean="0"/>
              <a:t> </a:t>
            </a:r>
            <a:r>
              <a:rPr lang="en-US" dirty="0" err="1" smtClean="0">
                <a:latin typeface="Wingdings"/>
                <a:ea typeface="Wingdings"/>
                <a:cs typeface="Wingdings"/>
              </a:rPr>
              <a:t></a:t>
            </a:r>
            <a:r>
              <a:rPr lang="en-US" dirty="0" smtClean="0"/>
              <a:t> </a:t>
            </a:r>
            <a:r>
              <a:rPr lang="en-US" dirty="0" err="1" smtClean="0"/>
              <a:t>poloidal</a:t>
            </a:r>
            <a:r>
              <a:rPr lang="en-US" dirty="0" smtClean="0"/>
              <a:t>) is inevitable due to </a:t>
            </a:r>
          </a:p>
          <a:p>
            <a:endParaRPr lang="en-US" dirty="0" smtClean="0"/>
          </a:p>
          <a:p>
            <a:pPr>
              <a:buFont typeface="Arial"/>
              <a:buChar char="•"/>
            </a:pPr>
            <a:r>
              <a:rPr lang="en-US" dirty="0" smtClean="0"/>
              <a:t> dynamo depends on the </a:t>
            </a:r>
            <a:r>
              <a:rPr lang="en-US" dirty="0" smtClean="0">
                <a:solidFill>
                  <a:srgbClr val="FF0000"/>
                </a:solidFill>
              </a:rPr>
              <a:t>finite amplitude </a:t>
            </a:r>
            <a:r>
              <a:rPr lang="en-US" dirty="0" smtClean="0"/>
              <a:t>of the field, which determines the time </a:t>
            </a:r>
          </a:p>
          <a:p>
            <a:r>
              <a:rPr lang="en-US" dirty="0" smtClean="0"/>
              <a:t>  scale of the buoyant magnetic instability leading to the </a:t>
            </a:r>
            <a:r>
              <a:rPr lang="en-US" dirty="0" err="1" smtClean="0"/>
              <a:t>α</a:t>
            </a:r>
            <a:r>
              <a:rPr lang="en-US" dirty="0" smtClean="0"/>
              <a:t> effect. (Leighton 1969)</a:t>
            </a:r>
          </a:p>
          <a:p>
            <a:endParaRPr lang="en-US" dirty="0" smtClean="0"/>
          </a:p>
          <a:p>
            <a:pPr>
              <a:buFont typeface="Arial"/>
              <a:buChar char="•"/>
            </a:pPr>
            <a:r>
              <a:rPr lang="en-US" dirty="0" smtClean="0"/>
              <a:t> “compatible with critical data”</a:t>
            </a:r>
          </a:p>
          <a:p>
            <a:endParaRPr lang="en-US" dirty="0" smtClean="0"/>
          </a:p>
          <a:p>
            <a:pPr>
              <a:buFont typeface="Arial"/>
              <a:buChar char="•"/>
            </a:pPr>
            <a:endParaRPr lang="en-US" dirty="0"/>
          </a:p>
        </p:txBody>
      </p:sp>
      <p:sp>
        <p:nvSpPr>
          <p:cNvPr id="6" name="Title 1"/>
          <p:cNvSpPr>
            <a:spLocks noGrp="1"/>
          </p:cNvSpPr>
          <p:nvPr>
            <p:ph type="title"/>
          </p:nvPr>
        </p:nvSpPr>
        <p:spPr>
          <a:xfrm>
            <a:off x="0" y="152400"/>
            <a:ext cx="9144000" cy="914400"/>
          </a:xfrm>
        </p:spPr>
        <p:txBody>
          <a:bodyPr/>
          <a:lstStyle/>
          <a:p>
            <a:r>
              <a:rPr lang="en-US" dirty="0" err="1" smtClean="0"/>
              <a:t>Spruit</a:t>
            </a:r>
            <a:r>
              <a:rPr lang="en-US" dirty="0" smtClean="0"/>
              <a:t> 2010</a:t>
            </a:r>
            <a:endParaRPr lang="en-US" dirty="0"/>
          </a:p>
        </p:txBody>
      </p:sp>
      <p:sp>
        <p:nvSpPr>
          <p:cNvPr id="5" name="TextBox 4"/>
          <p:cNvSpPr txBox="1"/>
          <p:nvPr/>
        </p:nvSpPr>
        <p:spPr>
          <a:xfrm>
            <a:off x="228600" y="609600"/>
            <a:ext cx="8153400" cy="2862323"/>
          </a:xfrm>
          <a:prstGeom prst="rect">
            <a:avLst/>
          </a:prstGeom>
          <a:noFill/>
        </p:spPr>
        <p:txBody>
          <a:bodyPr wrap="square" rtlCol="0">
            <a:spAutoFit/>
          </a:bodyPr>
          <a:lstStyle/>
          <a:p>
            <a:r>
              <a:rPr lang="en-US" dirty="0" smtClean="0"/>
              <a:t>Based upon cyclonic turbulence, wave-like statistics of the sunspot cycle (Parker 1955), and  tractability,  mean field dynamos have been treated using </a:t>
            </a:r>
          </a:p>
          <a:p>
            <a:endParaRPr lang="en-US" dirty="0" smtClean="0">
              <a:solidFill>
                <a:srgbClr val="ED181E"/>
              </a:solidFill>
            </a:endParaRPr>
          </a:p>
          <a:p>
            <a:pPr lvl="1">
              <a:buFont typeface="Arial"/>
              <a:buChar char="•"/>
            </a:pPr>
            <a:r>
              <a:rPr lang="en-US" dirty="0" smtClean="0">
                <a:solidFill>
                  <a:srgbClr val="ED181E"/>
                </a:solidFill>
              </a:rPr>
              <a:t> cascades </a:t>
            </a:r>
            <a:r>
              <a:rPr lang="en-US" dirty="0" smtClean="0"/>
              <a:t>in </a:t>
            </a:r>
            <a:r>
              <a:rPr lang="en-US" dirty="0" err="1" smtClean="0"/>
              <a:t>wavenumber</a:t>
            </a:r>
            <a:r>
              <a:rPr lang="en-US" dirty="0" smtClean="0"/>
              <a:t> space</a:t>
            </a:r>
          </a:p>
          <a:p>
            <a:pPr lvl="1">
              <a:buFont typeface="Arial"/>
              <a:buChar char="•"/>
            </a:pPr>
            <a:r>
              <a:rPr lang="en-US" dirty="0" smtClean="0"/>
              <a:t> </a:t>
            </a:r>
            <a:r>
              <a:rPr lang="en-US" dirty="0" smtClean="0">
                <a:solidFill>
                  <a:srgbClr val="ED181E"/>
                </a:solidFill>
              </a:rPr>
              <a:t>correlation functions </a:t>
            </a:r>
            <a:r>
              <a:rPr lang="en-US" dirty="0" smtClean="0"/>
              <a:t>to represent non-linear interactions between </a:t>
            </a:r>
            <a:r>
              <a:rPr lang="en-US" b="1" dirty="0" err="1" smtClean="0"/>
              <a:t>u</a:t>
            </a:r>
            <a:r>
              <a:rPr lang="en-US" b="1" dirty="0" smtClean="0"/>
              <a:t> &amp; B</a:t>
            </a:r>
            <a:endParaRPr lang="en-US" dirty="0" smtClean="0"/>
          </a:p>
          <a:p>
            <a:pPr lvl="1">
              <a:buFont typeface="Arial"/>
              <a:buChar char="•"/>
            </a:pPr>
            <a:r>
              <a:rPr lang="en-US" dirty="0" smtClean="0"/>
              <a:t> </a:t>
            </a:r>
            <a:r>
              <a:rPr lang="en-US" dirty="0" smtClean="0">
                <a:solidFill>
                  <a:srgbClr val="ED181E"/>
                </a:solidFill>
              </a:rPr>
              <a:t>separation of length scales </a:t>
            </a:r>
            <a:r>
              <a:rPr lang="en-US" dirty="0" smtClean="0"/>
              <a:t>between mean fields and fluctuations</a:t>
            </a:r>
          </a:p>
          <a:p>
            <a:r>
              <a:rPr lang="en-US" dirty="0" smtClean="0"/>
              <a:t> </a:t>
            </a:r>
          </a:p>
          <a:p>
            <a:endParaRPr lang="en-US" dirty="0" smtClean="0"/>
          </a:p>
          <a:p>
            <a:endParaRPr lang="en-US" dirty="0" smtClean="0"/>
          </a:p>
          <a:p>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err="1" smtClean="0"/>
              <a:t>Spruit</a:t>
            </a:r>
            <a:r>
              <a:rPr lang="en-US" dirty="0" smtClean="0"/>
              <a:t> 2010</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33</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pic>
        <p:nvPicPr>
          <p:cNvPr id="8" name="Picture 7" descr="spruit_f1.tiff"/>
          <p:cNvPicPr>
            <a:picLocks noChangeAspect="1"/>
          </p:cNvPicPr>
          <p:nvPr/>
        </p:nvPicPr>
        <p:blipFill>
          <a:blip r:embed="rId2"/>
          <a:stretch>
            <a:fillRect/>
          </a:stretch>
        </p:blipFill>
        <p:spPr>
          <a:xfrm>
            <a:off x="-76200" y="914400"/>
            <a:ext cx="9144000" cy="5318126"/>
          </a:xfrm>
          <a:prstGeom prst="rect">
            <a:avLst/>
          </a:prstGeom>
        </p:spPr>
      </p:pic>
      <p:sp>
        <p:nvSpPr>
          <p:cNvPr id="6" name="TextBox 5"/>
          <p:cNvSpPr txBox="1"/>
          <p:nvPr/>
        </p:nvSpPr>
        <p:spPr>
          <a:xfrm>
            <a:off x="7315200" y="2286000"/>
            <a:ext cx="1377300" cy="369332"/>
          </a:xfrm>
          <a:prstGeom prst="rect">
            <a:avLst/>
          </a:prstGeom>
          <a:noFill/>
        </p:spPr>
        <p:txBody>
          <a:bodyPr wrap="none" rtlCol="0">
            <a:spAutoFit/>
          </a:bodyPr>
          <a:lstStyle/>
          <a:p>
            <a:r>
              <a:rPr lang="en-US" dirty="0" smtClean="0"/>
              <a:t>+ buoyancy</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err="1" smtClean="0"/>
              <a:t>Spruit</a:t>
            </a:r>
            <a:r>
              <a:rPr lang="en-US" dirty="0" smtClean="0"/>
              <a:t> 2010: What essential surface observations tell us about the dynamo: emerging magnetic fields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34</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sp>
        <p:nvSpPr>
          <p:cNvPr id="9" name="TextBox 8"/>
          <p:cNvSpPr txBox="1"/>
          <p:nvPr/>
        </p:nvSpPr>
        <p:spPr>
          <a:xfrm>
            <a:off x="609600" y="1143000"/>
            <a:ext cx="7930288" cy="369332"/>
          </a:xfrm>
          <a:prstGeom prst="rect">
            <a:avLst/>
          </a:prstGeom>
          <a:noFill/>
        </p:spPr>
        <p:txBody>
          <a:bodyPr wrap="none" rtlCol="0">
            <a:spAutoFit/>
          </a:bodyPr>
          <a:lstStyle/>
          <a:p>
            <a:r>
              <a:rPr lang="en-US" dirty="0" err="1" smtClean="0"/>
              <a:t>Tsuneta’s</a:t>
            </a:r>
            <a:r>
              <a:rPr lang="en-US" dirty="0" smtClean="0"/>
              <a:t> movie of active region 10926, the “trilobite”: flux ropes </a:t>
            </a:r>
            <a:r>
              <a:rPr lang="en-US" dirty="0" err="1" smtClean="0"/>
              <a:t>vs</a:t>
            </a:r>
            <a:r>
              <a:rPr lang="en-US" dirty="0" smtClean="0"/>
              <a:t> diffusion </a:t>
            </a:r>
            <a:endParaRPr lang="en-US" dirty="0"/>
          </a:p>
        </p:txBody>
      </p:sp>
      <p:pic>
        <p:nvPicPr>
          <p:cNvPr id="10" name="Hinode_lower_cut.mov">
            <a:hlinkClick r:id="" action="ppaction://media"/>
          </p:cNvPr>
          <p:cNvPicPr/>
          <p:nvPr>
            <a:videoFile r:link="rId1"/>
          </p:nvPr>
        </p:nvPicPr>
        <p:blipFill>
          <a:blip r:embed="rId3"/>
          <a:stretch>
            <a:fillRect/>
          </a:stretch>
        </p:blipFill>
        <p:spPr>
          <a:xfrm>
            <a:off x="0" y="17145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err="1" smtClean="0"/>
              <a:t>Spruit</a:t>
            </a:r>
            <a:r>
              <a:rPr lang="en-US" dirty="0" smtClean="0"/>
              <a:t> 2010</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35</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sp>
        <p:nvSpPr>
          <p:cNvPr id="5" name="TextBox 4"/>
          <p:cNvSpPr txBox="1"/>
          <p:nvPr/>
        </p:nvSpPr>
        <p:spPr>
          <a:xfrm>
            <a:off x="304800" y="990600"/>
            <a:ext cx="8458200" cy="4031873"/>
          </a:xfrm>
          <a:prstGeom prst="rect">
            <a:avLst/>
          </a:prstGeom>
          <a:noFill/>
        </p:spPr>
        <p:txBody>
          <a:bodyPr wrap="square" rtlCol="0">
            <a:spAutoFit/>
          </a:bodyPr>
          <a:lstStyle/>
          <a:p>
            <a:r>
              <a:rPr lang="en-US" sz="1600" dirty="0" smtClean="0"/>
              <a:t>“</a:t>
            </a:r>
            <a:r>
              <a:rPr lang="en-US" sz="1600" dirty="0" smtClean="0">
                <a:latin typeface="Lucida Calligraphy"/>
                <a:cs typeface="Lucida Calligraphy"/>
              </a:rPr>
              <a:t>computing resources needed for a simulation would become </a:t>
            </a:r>
          </a:p>
          <a:p>
            <a:r>
              <a:rPr lang="en-US" sz="1600" dirty="0" smtClean="0">
                <a:latin typeface="Lucida Calligraphy"/>
                <a:cs typeface="Lucida Calligraphy"/>
              </a:rPr>
              <a:t> available 100 years from now (</a:t>
            </a:r>
            <a:r>
              <a:rPr lang="en-US" sz="1600" dirty="0" err="1" smtClean="0">
                <a:latin typeface="Lucida Calligraphy"/>
                <a:cs typeface="Lucida Calligraphy"/>
              </a:rPr>
              <a:t>Schuessler</a:t>
            </a:r>
            <a:r>
              <a:rPr lang="en-US" sz="1600" dirty="0" smtClean="0">
                <a:latin typeface="Lucida Calligraphy"/>
                <a:cs typeface="Lucida Calligraphy"/>
              </a:rPr>
              <a:t> 2008)</a:t>
            </a:r>
          </a:p>
          <a:p>
            <a:endParaRPr lang="en-US" sz="1600" dirty="0" smtClean="0">
              <a:latin typeface="Lucida Calligraphy"/>
              <a:cs typeface="Lucida Calligraphy"/>
            </a:endParaRPr>
          </a:p>
          <a:p>
            <a:r>
              <a:rPr lang="en-US" sz="1600" dirty="0" smtClean="0">
                <a:latin typeface="Lucida Calligraphy"/>
                <a:cs typeface="Lucida Calligraphy"/>
              </a:rPr>
              <a:t>…The MHD equations are completely symmetric with respect to the sign of the magnetic field… There are no flows (no matter how complex) that can separate fields of different signs out of a mixture. </a:t>
            </a:r>
          </a:p>
          <a:p>
            <a:endParaRPr lang="en-US" sz="1600" dirty="0" smtClean="0">
              <a:latin typeface="Lucida Calligraphy"/>
              <a:cs typeface="Lucida Calligraphy"/>
            </a:endParaRPr>
          </a:p>
          <a:p>
            <a:r>
              <a:rPr lang="en-US" sz="1600" dirty="0" smtClean="0">
                <a:latin typeface="Lucida Calligraphy"/>
                <a:cs typeface="Lucida Calligraphy"/>
              </a:rPr>
              <a:t>This striking behavior is the opposite of diffusion. To force it into a </a:t>
            </a:r>
          </a:p>
          <a:p>
            <a:r>
              <a:rPr lang="en-US" sz="1600" dirty="0" smtClean="0">
                <a:latin typeface="Lucida Calligraphy"/>
                <a:cs typeface="Lucida Calligraphy"/>
              </a:rPr>
              <a:t>diffusion picture, one would have to </a:t>
            </a:r>
            <a:r>
              <a:rPr lang="en-US" sz="1600" dirty="0" smtClean="0">
                <a:solidFill>
                  <a:srgbClr val="00750B"/>
                </a:solidFill>
                <a:latin typeface="Lucida Calligraphy"/>
                <a:cs typeface="Lucida Calligraphy"/>
              </a:rPr>
              <a:t>reverse the arrow of time</a:t>
            </a:r>
            <a:r>
              <a:rPr lang="en-US" sz="1600" dirty="0" smtClean="0">
                <a:latin typeface="Lucida Calligraphy"/>
                <a:cs typeface="Lucida Calligraphy"/>
              </a:rPr>
              <a:t>…</a:t>
            </a:r>
          </a:p>
          <a:p>
            <a:endParaRPr lang="en-US" sz="1600" dirty="0" smtClean="0">
              <a:latin typeface="Lucida Calligraphy"/>
              <a:cs typeface="Lucida Calligraphy"/>
            </a:endParaRPr>
          </a:p>
          <a:p>
            <a:r>
              <a:rPr lang="en-US" sz="1600" dirty="0" smtClean="0">
                <a:latin typeface="Lucida Calligraphy"/>
                <a:cs typeface="Lucida Calligraphy"/>
              </a:rPr>
              <a:t>This rules out </a:t>
            </a:r>
            <a:r>
              <a:rPr lang="en-US" sz="1600" i="1" dirty="0" smtClean="0">
                <a:latin typeface="Lucida Calligraphy"/>
                <a:cs typeface="Lucida Calligraphy"/>
              </a:rPr>
              <a:t>a priori </a:t>
            </a:r>
            <a:r>
              <a:rPr lang="en-US" sz="1600" dirty="0" smtClean="0">
                <a:latin typeface="Lucida Calligraphy"/>
                <a:cs typeface="Lucida Calligraphy"/>
              </a:rPr>
              <a:t>all models attempting to explain the formation </a:t>
            </a:r>
          </a:p>
          <a:p>
            <a:r>
              <a:rPr lang="en-US" sz="1600" dirty="0" smtClean="0">
                <a:latin typeface="Lucida Calligraphy"/>
                <a:cs typeface="Lucida Calligraphy"/>
              </a:rPr>
              <a:t>of sunspots and active regions by turbulent diffusion….</a:t>
            </a:r>
          </a:p>
          <a:p>
            <a:endParaRPr lang="en-US" sz="1600" dirty="0" smtClean="0">
              <a:latin typeface="Lucida Calligraphy"/>
              <a:cs typeface="Lucida Calligraphy"/>
            </a:endParaRPr>
          </a:p>
          <a:p>
            <a:r>
              <a:rPr lang="en-US" sz="1600" dirty="0" smtClean="0">
                <a:latin typeface="Lucida Calligraphy"/>
                <a:cs typeface="Lucida Calligraphy"/>
              </a:rPr>
              <a:t>The orientation and location of the polarities seen in an active region </a:t>
            </a:r>
          </a:p>
          <a:p>
            <a:r>
              <a:rPr lang="en-US" sz="1600" dirty="0" smtClean="0">
                <a:latin typeface="Lucida Calligraphy"/>
                <a:cs typeface="Lucida Calligraphy"/>
              </a:rPr>
              <a:t>must already have been present in the initial conditions: in the layers</a:t>
            </a:r>
          </a:p>
          <a:p>
            <a:r>
              <a:rPr lang="en-US" sz="1600" dirty="0" smtClean="0">
                <a:latin typeface="Lucida Calligraphy"/>
                <a:cs typeface="Lucida Calligraphy"/>
              </a:rPr>
              <a:t>below the surface from which the magnetic field traveled…</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err="1" smtClean="0"/>
              <a:t>Spruit</a:t>
            </a:r>
            <a:r>
              <a:rPr lang="en-US" dirty="0" smtClean="0"/>
              <a:t> 2010 problems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36</a:t>
            </a:fld>
            <a:endParaRPr lang="en-US" sz="1200" dirty="0">
              <a:solidFill>
                <a:schemeClr val="tx1"/>
              </a:solidFill>
            </a:endParaRPr>
          </a:p>
        </p:txBody>
      </p:sp>
      <p:sp>
        <p:nvSpPr>
          <p:cNvPr id="7" name="TextBox 6"/>
          <p:cNvSpPr txBox="1"/>
          <p:nvPr/>
        </p:nvSpPr>
        <p:spPr>
          <a:xfrm>
            <a:off x="3352800" y="990600"/>
            <a:ext cx="2569934" cy="400110"/>
          </a:xfrm>
          <a:prstGeom prst="rect">
            <a:avLst/>
          </a:prstGeom>
          <a:noFill/>
        </p:spPr>
        <p:txBody>
          <a:bodyPr wrap="none" rtlCol="0">
            <a:spAutoFit/>
          </a:bodyPr>
          <a:lstStyle/>
          <a:p>
            <a:r>
              <a:rPr lang="en-US" sz="2000" dirty="0" smtClean="0">
                <a:solidFill>
                  <a:schemeClr val="bg1"/>
                </a:solidFill>
              </a:rPr>
              <a:t>Kinematic dynamos?</a:t>
            </a:r>
            <a:endParaRPr lang="en-US" sz="2000" dirty="0">
              <a:solidFill>
                <a:schemeClr val="bg1"/>
              </a:solidFill>
            </a:endParaRPr>
          </a:p>
        </p:txBody>
      </p:sp>
      <p:sp>
        <p:nvSpPr>
          <p:cNvPr id="6" name="TextBox 5"/>
          <p:cNvSpPr txBox="1"/>
          <p:nvPr/>
        </p:nvSpPr>
        <p:spPr>
          <a:xfrm>
            <a:off x="838200" y="1981200"/>
            <a:ext cx="184666" cy="369332"/>
          </a:xfrm>
          <a:prstGeom prst="rect">
            <a:avLst/>
          </a:prstGeom>
          <a:noFill/>
        </p:spPr>
        <p:txBody>
          <a:bodyPr wrap="none" rtlCol="0">
            <a:spAutoFit/>
          </a:bodyPr>
          <a:lstStyle/>
          <a:p>
            <a:endParaRPr lang="en-US" dirty="0"/>
          </a:p>
        </p:txBody>
      </p:sp>
      <p:sp>
        <p:nvSpPr>
          <p:cNvPr id="8" name="TextBox 7"/>
          <p:cNvSpPr txBox="1"/>
          <p:nvPr/>
        </p:nvSpPr>
        <p:spPr>
          <a:xfrm>
            <a:off x="381000" y="1295400"/>
            <a:ext cx="8839200" cy="10864510"/>
          </a:xfrm>
          <a:prstGeom prst="rect">
            <a:avLst/>
          </a:prstGeom>
          <a:noFill/>
        </p:spPr>
        <p:txBody>
          <a:bodyPr wrap="square" rtlCol="0">
            <a:spAutoFit/>
          </a:bodyPr>
          <a:lstStyle/>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pPr>
              <a:buFont typeface="Arial"/>
              <a:buChar char="•"/>
            </a:pPr>
            <a:endParaRPr lang="en-US" dirty="0" smtClean="0">
              <a:solidFill>
                <a:srgbClr val="000000"/>
              </a:solidFill>
              <a:latin typeface="Lucida Calligraphy"/>
              <a:ea typeface="Helvetica"/>
              <a:cs typeface="Lucida Calligraphy"/>
            </a:endParaRPr>
          </a:p>
          <a:p>
            <a:endParaRPr lang="en-US" dirty="0" smtClean="0"/>
          </a:p>
          <a:p>
            <a:pPr>
              <a:buFont typeface="Arial"/>
              <a:buChar char="•"/>
            </a:pPr>
            <a:r>
              <a:rPr lang="en-US" dirty="0" smtClean="0"/>
              <a:t>“</a:t>
            </a:r>
            <a:r>
              <a:rPr lang="en-US" sz="1600" dirty="0" smtClean="0">
                <a:solidFill>
                  <a:srgbClr val="000000"/>
                </a:solidFill>
                <a:latin typeface="Lucida Calligraphy"/>
                <a:ea typeface="Helvetica"/>
                <a:cs typeface="Lucida Calligraphy"/>
              </a:rPr>
              <a:t>The most challenging problem may well be finding a satisfactory description for the process by which the mass of buoyant vertical flux tubes resulting from a cycle’s worth of eruptions gets ‘</a:t>
            </a:r>
            <a:r>
              <a:rPr lang="en-US" sz="1600" dirty="0" smtClean="0">
                <a:solidFill>
                  <a:srgbClr val="FF0000"/>
                </a:solidFill>
                <a:latin typeface="Lucida Calligraphy"/>
                <a:ea typeface="Helvetica"/>
                <a:cs typeface="Lucida Calligraphy"/>
              </a:rPr>
              <a:t>annealed</a:t>
            </a:r>
            <a:r>
              <a:rPr lang="en-US" sz="1600" dirty="0" smtClean="0">
                <a:solidFill>
                  <a:srgbClr val="000000"/>
                </a:solidFill>
                <a:latin typeface="Lucida Calligraphy"/>
                <a:ea typeface="Helvetica"/>
                <a:cs typeface="Lucida Calligraphy"/>
              </a:rPr>
              <a:t>’ back into a simpler configuration</a:t>
            </a:r>
            <a:r>
              <a:rPr lang="en-US" dirty="0" smtClean="0">
                <a:solidFill>
                  <a:srgbClr val="000000"/>
                </a:solidFill>
                <a:latin typeface="Helvetica"/>
                <a:ea typeface="Helvetica"/>
                <a:cs typeface="Helvetica"/>
              </a:rPr>
              <a:t>”.</a:t>
            </a:r>
          </a:p>
          <a:p>
            <a:pPr>
              <a:buFont typeface="Arial"/>
              <a:buChar char="•"/>
            </a:pPr>
            <a:endParaRPr lang="en-US" dirty="0" smtClean="0">
              <a:solidFill>
                <a:srgbClr val="000000"/>
              </a:solidFill>
              <a:latin typeface="Helvetica"/>
              <a:ea typeface="Helvetica"/>
              <a:cs typeface="Helvetica"/>
            </a:endParaRPr>
          </a:p>
          <a:p>
            <a:pPr>
              <a:buFont typeface="Arial"/>
              <a:buChar char="•"/>
            </a:pPr>
            <a:r>
              <a:rPr lang="en-US" dirty="0" smtClean="0">
                <a:solidFill>
                  <a:srgbClr val="000000"/>
                </a:solidFill>
                <a:latin typeface="Helvetica"/>
                <a:ea typeface="Helvetica"/>
                <a:cs typeface="Helvetica"/>
              </a:rPr>
              <a:t> Leighton’s non-linear picture  (1969) needed a </a:t>
            </a:r>
            <a:r>
              <a:rPr lang="en-US" dirty="0" smtClean="0">
                <a:solidFill>
                  <a:srgbClr val="00750B"/>
                </a:solidFill>
                <a:latin typeface="Helvetica"/>
                <a:ea typeface="Helvetica"/>
                <a:cs typeface="Helvetica"/>
              </a:rPr>
              <a:t>magnetic diffusivity </a:t>
            </a:r>
            <a:r>
              <a:rPr lang="en-US" dirty="0" err="1" smtClean="0">
                <a:solidFill>
                  <a:srgbClr val="00750B"/>
                </a:solidFill>
                <a:latin typeface="Symbol" charset="2"/>
                <a:ea typeface="Helvetica"/>
                <a:cs typeface="Symbol" charset="2"/>
              </a:rPr>
              <a:t>h</a:t>
            </a:r>
            <a:r>
              <a:rPr lang="en-US" dirty="0" smtClean="0">
                <a:solidFill>
                  <a:srgbClr val="00750B"/>
                </a:solidFill>
                <a:latin typeface="Helvetica"/>
                <a:ea typeface="Helvetica"/>
                <a:cs typeface="Helvetica"/>
              </a:rPr>
              <a:t>~ 10</a:t>
            </a:r>
            <a:r>
              <a:rPr lang="en-US" baseline="30000" dirty="0" smtClean="0">
                <a:solidFill>
                  <a:srgbClr val="00750B"/>
                </a:solidFill>
                <a:latin typeface="Helvetica"/>
                <a:ea typeface="Helvetica"/>
                <a:cs typeface="Helvetica"/>
              </a:rPr>
              <a:t>12</a:t>
            </a:r>
            <a:r>
              <a:rPr lang="en-US" dirty="0" smtClean="0">
                <a:solidFill>
                  <a:srgbClr val="00750B"/>
                </a:solidFill>
                <a:latin typeface="Helvetica"/>
                <a:ea typeface="Helvetica"/>
                <a:cs typeface="Helvetica"/>
              </a:rPr>
              <a:t> cm</a:t>
            </a:r>
            <a:r>
              <a:rPr lang="en-US" baseline="30000" dirty="0" smtClean="0">
                <a:solidFill>
                  <a:srgbClr val="00750B"/>
                </a:solidFill>
                <a:latin typeface="Helvetica"/>
                <a:ea typeface="Helvetica"/>
                <a:cs typeface="Helvetica"/>
              </a:rPr>
              <a:t>2</a:t>
            </a:r>
            <a:r>
              <a:rPr lang="en-US" dirty="0" smtClean="0">
                <a:solidFill>
                  <a:srgbClr val="00750B"/>
                </a:solidFill>
                <a:latin typeface="Helvetica"/>
                <a:ea typeface="Helvetica"/>
                <a:cs typeface="Helvetica"/>
              </a:rPr>
              <a:t>s</a:t>
            </a:r>
            <a:r>
              <a:rPr lang="en-US" baseline="30000" dirty="0" smtClean="0">
                <a:solidFill>
                  <a:srgbClr val="00750B"/>
                </a:solidFill>
                <a:latin typeface="Helvetica"/>
                <a:ea typeface="Helvetica"/>
                <a:cs typeface="Helvetica"/>
              </a:rPr>
              <a:t>-1</a:t>
            </a:r>
            <a:r>
              <a:rPr lang="en-US" dirty="0" smtClean="0">
                <a:solidFill>
                  <a:srgbClr val="00750B"/>
                </a:solidFill>
                <a:latin typeface="Helvetica"/>
                <a:ea typeface="Helvetica"/>
                <a:cs typeface="Helvetica"/>
              </a:rPr>
              <a:t> throughout</a:t>
            </a: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solidFill>
                <a:srgbClr val="000000"/>
              </a:solidFill>
              <a:latin typeface="Helvetica"/>
              <a:ea typeface="Helvetica"/>
              <a:cs typeface="Helvetica"/>
            </a:endParaRPr>
          </a:p>
          <a:p>
            <a:pPr>
              <a:buFont typeface="Arial"/>
              <a:buChar char="•"/>
            </a:pPr>
            <a:endParaRPr lang="en-US" dirty="0" smtClean="0"/>
          </a:p>
          <a:p>
            <a:pPr>
              <a:buFont typeface="Arial"/>
              <a:buChar char="•"/>
            </a:pPr>
            <a:endParaRPr lang="en-US" dirty="0"/>
          </a:p>
        </p:txBody>
      </p:sp>
      <p:pic>
        <p:nvPicPr>
          <p:cNvPr id="9" name="Picture 8" descr="sruitf5.tiff"/>
          <p:cNvPicPr>
            <a:picLocks noChangeAspect="1"/>
          </p:cNvPicPr>
          <p:nvPr/>
        </p:nvPicPr>
        <p:blipFill>
          <a:blip r:embed="rId2"/>
          <a:stretch>
            <a:fillRect/>
          </a:stretch>
        </p:blipFill>
        <p:spPr>
          <a:xfrm>
            <a:off x="2362200" y="838200"/>
            <a:ext cx="4455433" cy="3276600"/>
          </a:xfrm>
          <a:prstGeom prst="rect">
            <a:avLst/>
          </a:prstGeom>
        </p:spPr>
      </p:pic>
      <p:sp>
        <p:nvSpPr>
          <p:cNvPr id="10" name="TextBox 9"/>
          <p:cNvSpPr txBox="1"/>
          <p:nvPr/>
        </p:nvSpPr>
        <p:spPr>
          <a:xfrm>
            <a:off x="2286000" y="6019800"/>
            <a:ext cx="3261793" cy="369332"/>
          </a:xfrm>
          <a:prstGeom prst="rect">
            <a:avLst/>
          </a:prstGeom>
          <a:noFill/>
        </p:spPr>
        <p:txBody>
          <a:bodyPr wrap="none" rtlCol="0">
            <a:spAutoFit/>
          </a:bodyPr>
          <a:lstStyle/>
          <a:p>
            <a:r>
              <a:rPr lang="en-US" i="1" dirty="0" smtClean="0"/>
              <a:t>Are we back to “square one”?</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More surprises- “</a:t>
            </a:r>
            <a:r>
              <a:rPr lang="en-US" dirty="0" err="1" smtClean="0"/>
              <a:t>η</a:t>
            </a:r>
            <a:r>
              <a:rPr lang="en-US" dirty="0" smtClean="0"/>
              <a:t>” at the surface</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37</a:t>
            </a:fld>
            <a:endParaRPr lang="en-US" sz="1200" dirty="0">
              <a:solidFill>
                <a:schemeClr val="tx1"/>
              </a:solidFill>
            </a:endParaRPr>
          </a:p>
        </p:txBody>
      </p:sp>
      <p:sp>
        <p:nvSpPr>
          <p:cNvPr id="4" name="TextBox 3"/>
          <p:cNvSpPr txBox="1"/>
          <p:nvPr/>
        </p:nvSpPr>
        <p:spPr>
          <a:xfrm>
            <a:off x="152400" y="685800"/>
            <a:ext cx="7620000" cy="5632312"/>
          </a:xfrm>
          <a:prstGeom prst="rect">
            <a:avLst/>
          </a:prstGeom>
          <a:noFill/>
        </p:spPr>
        <p:txBody>
          <a:bodyPr wrap="square" rtlCol="0">
            <a:spAutoFit/>
          </a:bodyPr>
          <a:lstStyle/>
          <a:p>
            <a:pPr>
              <a:buFont typeface="Arial"/>
              <a:buChar char="•"/>
            </a:pPr>
            <a:endParaRPr lang="en-US" dirty="0" smtClean="0">
              <a:solidFill>
                <a:srgbClr val="00750B"/>
              </a:solidFill>
            </a:endParaRPr>
          </a:p>
          <a:p>
            <a:pPr>
              <a:buFont typeface="Arial"/>
              <a:buChar char="•"/>
            </a:pPr>
            <a:r>
              <a:rPr lang="en-US" dirty="0" smtClean="0">
                <a:solidFill>
                  <a:srgbClr val="00750B"/>
                </a:solidFill>
              </a:rPr>
              <a:t> </a:t>
            </a:r>
            <a:r>
              <a:rPr lang="en-US" dirty="0" smtClean="0"/>
              <a:t>Global solar surface magnetic evolution </a:t>
            </a:r>
            <a:r>
              <a:rPr lang="en-US" dirty="0" err="1" smtClean="0"/>
              <a:t>w</a:t>
            </a:r>
            <a:r>
              <a:rPr lang="en-US" dirty="0" smtClean="0"/>
              <a:t>/ observed flows</a:t>
            </a:r>
            <a:endParaRPr lang="en-US" dirty="0" smtClean="0">
              <a:solidFill>
                <a:srgbClr val="00750B"/>
              </a:solidFill>
            </a:endParaRPr>
          </a:p>
          <a:p>
            <a:pPr lvl="1">
              <a:buFont typeface="Arial"/>
              <a:buChar char="•"/>
            </a:pPr>
            <a:r>
              <a:rPr lang="en-US" dirty="0" smtClean="0"/>
              <a:t> </a:t>
            </a:r>
            <a:r>
              <a:rPr lang="en-US" dirty="0" smtClean="0">
                <a:solidFill>
                  <a:srgbClr val="00750B"/>
                </a:solidFill>
              </a:rPr>
              <a:t>few x10</a:t>
            </a:r>
            <a:r>
              <a:rPr lang="en-US" baseline="30000" dirty="0" smtClean="0">
                <a:solidFill>
                  <a:srgbClr val="00750B"/>
                </a:solidFill>
              </a:rPr>
              <a:t>12</a:t>
            </a:r>
            <a:r>
              <a:rPr lang="en-US" dirty="0" smtClean="0"/>
              <a:t> </a:t>
            </a:r>
            <a:r>
              <a:rPr lang="en-US" dirty="0" smtClean="0">
                <a:solidFill>
                  <a:srgbClr val="00750B"/>
                </a:solidFill>
              </a:rPr>
              <a:t>cm</a:t>
            </a:r>
            <a:r>
              <a:rPr lang="en-US" baseline="30000" dirty="0" smtClean="0">
                <a:solidFill>
                  <a:srgbClr val="00750B"/>
                </a:solidFill>
              </a:rPr>
              <a:t>2</a:t>
            </a:r>
            <a:r>
              <a:rPr lang="en-US" dirty="0" smtClean="0">
                <a:solidFill>
                  <a:srgbClr val="00750B"/>
                </a:solidFill>
              </a:rPr>
              <a:t>/s</a:t>
            </a:r>
            <a:r>
              <a:rPr lang="en-US" dirty="0" smtClean="0"/>
              <a:t>  (Wang, Nash, </a:t>
            </a:r>
            <a:r>
              <a:rPr lang="en-US" dirty="0" err="1" smtClean="0"/>
              <a:t>Sheeley</a:t>
            </a:r>
            <a:r>
              <a:rPr lang="en-US" dirty="0" smtClean="0"/>
              <a:t>; </a:t>
            </a:r>
            <a:r>
              <a:rPr lang="en-US" dirty="0" err="1" smtClean="0"/>
              <a:t>Schrijver</a:t>
            </a:r>
            <a:r>
              <a:rPr lang="en-US" dirty="0" smtClean="0"/>
              <a:t>, </a:t>
            </a:r>
            <a:r>
              <a:rPr lang="en-US" dirty="0" err="1" smtClean="0"/>
              <a:t>Zwaan</a:t>
            </a:r>
            <a:r>
              <a:rPr lang="en-US" dirty="0" smtClean="0"/>
              <a:t>) </a:t>
            </a:r>
          </a:p>
          <a:p>
            <a:pPr lvl="1">
              <a:buFont typeface="Arial"/>
              <a:buChar char="•"/>
            </a:pPr>
            <a:endParaRPr lang="en-US" dirty="0" smtClean="0"/>
          </a:p>
          <a:p>
            <a:pPr>
              <a:buFont typeface="Arial"/>
              <a:buChar char="•"/>
            </a:pPr>
            <a:r>
              <a:rPr lang="en-US" dirty="0" smtClean="0"/>
              <a:t>Coronal hole boundary evolution (Fisk &amp; </a:t>
            </a:r>
            <a:r>
              <a:rPr lang="en-US" dirty="0" err="1" smtClean="0"/>
              <a:t>Schwadron</a:t>
            </a:r>
            <a:r>
              <a:rPr lang="en-US" dirty="0" smtClean="0"/>
              <a:t> 2001)</a:t>
            </a:r>
          </a:p>
          <a:p>
            <a:pPr lvl="1">
              <a:buFont typeface="Arial"/>
              <a:buChar char="•"/>
            </a:pPr>
            <a:r>
              <a:rPr lang="en-US" dirty="0" smtClean="0"/>
              <a:t>  called “interchange reconnection</a:t>
            </a:r>
            <a:r>
              <a:rPr lang="en-US" dirty="0" smtClean="0"/>
              <a:t>”</a:t>
            </a:r>
          </a:p>
          <a:p>
            <a:pPr lvl="1">
              <a:buFont typeface="Arial"/>
              <a:buChar char="•"/>
            </a:pPr>
            <a:r>
              <a:rPr lang="en-US" dirty="0" smtClean="0"/>
              <a:t>  effectively </a:t>
            </a:r>
            <a:r>
              <a:rPr lang="en-US" dirty="0" smtClean="0">
                <a:solidFill>
                  <a:srgbClr val="00750B"/>
                </a:solidFill>
              </a:rPr>
              <a:t>3 </a:t>
            </a:r>
            <a:r>
              <a:rPr lang="en-US" dirty="0" err="1" smtClean="0">
                <a:solidFill>
                  <a:srgbClr val="00750B"/>
                </a:solidFill>
              </a:rPr>
              <a:t>x</a:t>
            </a:r>
            <a:r>
              <a:rPr lang="en-US" dirty="0" smtClean="0">
                <a:solidFill>
                  <a:srgbClr val="00750B"/>
                </a:solidFill>
              </a:rPr>
              <a:t> 10</a:t>
            </a:r>
            <a:r>
              <a:rPr lang="en-US" baseline="30000" dirty="0" smtClean="0">
                <a:solidFill>
                  <a:srgbClr val="00750B"/>
                </a:solidFill>
              </a:rPr>
              <a:t>13</a:t>
            </a:r>
            <a:r>
              <a:rPr lang="en-US" dirty="0" smtClean="0"/>
              <a:t> </a:t>
            </a:r>
            <a:r>
              <a:rPr lang="en-US" dirty="0" smtClean="0">
                <a:solidFill>
                  <a:srgbClr val="00750B"/>
                </a:solidFill>
              </a:rPr>
              <a:t>cm</a:t>
            </a:r>
            <a:r>
              <a:rPr lang="en-US" baseline="30000" dirty="0" smtClean="0">
                <a:solidFill>
                  <a:srgbClr val="00750B"/>
                </a:solidFill>
              </a:rPr>
              <a:t>2</a:t>
            </a:r>
            <a:r>
              <a:rPr lang="en-US" dirty="0" smtClean="0">
                <a:solidFill>
                  <a:srgbClr val="00750B"/>
                </a:solidFill>
              </a:rPr>
              <a:t>/s</a:t>
            </a:r>
            <a:r>
              <a:rPr lang="en-US" dirty="0" smtClean="0"/>
              <a:t>  (inside “</a:t>
            </a:r>
            <a:r>
              <a:rPr lang="en-US" dirty="0" err="1" smtClean="0"/>
              <a:t>unipolar</a:t>
            </a:r>
            <a:r>
              <a:rPr lang="en-US" dirty="0" smtClean="0"/>
              <a:t>” CH</a:t>
            </a:r>
            <a:r>
              <a:rPr lang="en-US" dirty="0" smtClean="0"/>
              <a:t>)</a:t>
            </a:r>
          </a:p>
          <a:p>
            <a:pPr lvl="1">
              <a:buClr>
                <a:srgbClr val="ED181E"/>
              </a:buClr>
              <a:buFont typeface="Arial"/>
              <a:buChar char="•"/>
            </a:pPr>
            <a:r>
              <a:rPr lang="en-US" dirty="0" smtClean="0">
                <a:solidFill>
                  <a:srgbClr val="00750B"/>
                </a:solidFill>
              </a:rPr>
              <a:t>  (BUT 10</a:t>
            </a:r>
            <a:r>
              <a:rPr lang="en-US" baseline="30000" dirty="0" smtClean="0">
                <a:solidFill>
                  <a:srgbClr val="00750B"/>
                </a:solidFill>
              </a:rPr>
              <a:t>15</a:t>
            </a:r>
            <a:r>
              <a:rPr lang="en-US" dirty="0" smtClean="0">
                <a:solidFill>
                  <a:srgbClr val="00750B"/>
                </a:solidFill>
              </a:rPr>
              <a:t> cm</a:t>
            </a:r>
            <a:r>
              <a:rPr lang="en-US" baseline="30000" dirty="0" smtClean="0">
                <a:solidFill>
                  <a:srgbClr val="00750B"/>
                </a:solidFill>
              </a:rPr>
              <a:t>2</a:t>
            </a:r>
            <a:r>
              <a:rPr lang="en-US" dirty="0" smtClean="0">
                <a:solidFill>
                  <a:srgbClr val="00750B"/>
                </a:solidFill>
              </a:rPr>
              <a:t>/s low latitudes) </a:t>
            </a:r>
            <a:endParaRPr lang="en-US" dirty="0" smtClean="0"/>
          </a:p>
          <a:p>
            <a:pPr lvl="1">
              <a:buClr>
                <a:srgbClr val="ED181E"/>
              </a:buClr>
              <a:buFont typeface="Arial"/>
              <a:buChar char="•"/>
            </a:pPr>
            <a:endParaRPr lang="en-US" dirty="0" smtClean="0"/>
          </a:p>
          <a:p>
            <a:pPr>
              <a:buClr>
                <a:schemeClr val="tx1"/>
              </a:buClr>
              <a:buFont typeface="Arial"/>
              <a:buChar char="•"/>
            </a:pPr>
            <a:r>
              <a:rPr lang="en-US" dirty="0" smtClean="0"/>
              <a:t>photosphere eddy  vλ/3 = </a:t>
            </a:r>
            <a:r>
              <a:rPr lang="en-US" dirty="0" smtClean="0">
                <a:latin typeface="Lucida Grande"/>
                <a:ea typeface="Lucida Grande"/>
                <a:cs typeface="Lucida Grande"/>
              </a:rPr>
              <a:t>r</a:t>
            </a:r>
            <a:r>
              <a:rPr lang="en-US" baseline="30000" dirty="0" smtClean="0">
                <a:latin typeface="Lucida Grande"/>
                <a:ea typeface="Lucida Grande"/>
                <a:cs typeface="Lucida Grande"/>
              </a:rPr>
              <a:t>2</a:t>
            </a:r>
            <a:r>
              <a:rPr lang="en-US" dirty="0" smtClean="0">
                <a:latin typeface="Lucida Grande"/>
                <a:ea typeface="Lucida Grande"/>
                <a:cs typeface="Lucida Grande"/>
              </a:rPr>
              <a:t>/3τ</a:t>
            </a:r>
            <a:r>
              <a:rPr lang="en-US" dirty="0" smtClean="0"/>
              <a:t> values</a:t>
            </a:r>
          </a:p>
          <a:p>
            <a:pPr lvl="1">
              <a:buClr>
                <a:schemeClr val="tx1"/>
              </a:buClr>
              <a:buFont typeface="Arial"/>
              <a:buChar char="•"/>
            </a:pPr>
            <a:r>
              <a:rPr lang="en-US" dirty="0" smtClean="0"/>
              <a:t>granules </a:t>
            </a:r>
            <a:r>
              <a:rPr lang="en-US" dirty="0" smtClean="0">
                <a:solidFill>
                  <a:srgbClr val="00750B"/>
                </a:solidFill>
              </a:rPr>
              <a:t>5x10</a:t>
            </a:r>
            <a:r>
              <a:rPr lang="en-US" baseline="30000" dirty="0" smtClean="0">
                <a:solidFill>
                  <a:srgbClr val="00750B"/>
                </a:solidFill>
              </a:rPr>
              <a:t>12</a:t>
            </a:r>
            <a:r>
              <a:rPr lang="en-US" dirty="0" smtClean="0"/>
              <a:t> </a:t>
            </a:r>
            <a:r>
              <a:rPr lang="en-US" dirty="0" smtClean="0">
                <a:solidFill>
                  <a:srgbClr val="00750B"/>
                </a:solidFill>
              </a:rPr>
              <a:t>cm</a:t>
            </a:r>
            <a:r>
              <a:rPr lang="en-US" baseline="30000" dirty="0" smtClean="0">
                <a:solidFill>
                  <a:srgbClr val="00750B"/>
                </a:solidFill>
              </a:rPr>
              <a:t>2</a:t>
            </a:r>
            <a:r>
              <a:rPr lang="en-US" dirty="0" smtClean="0">
                <a:solidFill>
                  <a:srgbClr val="00750B"/>
                </a:solidFill>
              </a:rPr>
              <a:t>/s </a:t>
            </a:r>
          </a:p>
          <a:p>
            <a:pPr lvl="1">
              <a:buClr>
                <a:schemeClr val="tx1"/>
              </a:buClr>
              <a:buFont typeface="Arial"/>
              <a:buChar char="•"/>
            </a:pPr>
            <a:r>
              <a:rPr lang="en-US" dirty="0" err="1" smtClean="0"/>
              <a:t>supergranules</a:t>
            </a:r>
            <a:r>
              <a:rPr lang="en-US" dirty="0" smtClean="0"/>
              <a:t> </a:t>
            </a:r>
            <a:r>
              <a:rPr lang="en-US" dirty="0" smtClean="0">
                <a:solidFill>
                  <a:srgbClr val="00750B"/>
                </a:solidFill>
              </a:rPr>
              <a:t>2x10</a:t>
            </a:r>
            <a:r>
              <a:rPr lang="en-US" baseline="30000" dirty="0" smtClean="0">
                <a:solidFill>
                  <a:srgbClr val="00750B"/>
                </a:solidFill>
              </a:rPr>
              <a:t>12</a:t>
            </a:r>
            <a:r>
              <a:rPr lang="en-US" dirty="0" smtClean="0"/>
              <a:t> </a:t>
            </a:r>
            <a:r>
              <a:rPr lang="en-US" dirty="0" smtClean="0">
                <a:solidFill>
                  <a:srgbClr val="00750B"/>
                </a:solidFill>
              </a:rPr>
              <a:t>cm</a:t>
            </a:r>
            <a:r>
              <a:rPr lang="en-US" baseline="30000" dirty="0" smtClean="0">
                <a:solidFill>
                  <a:srgbClr val="00750B"/>
                </a:solidFill>
              </a:rPr>
              <a:t>2</a:t>
            </a:r>
            <a:r>
              <a:rPr lang="en-US" dirty="0" smtClean="0">
                <a:solidFill>
                  <a:srgbClr val="00750B"/>
                </a:solidFill>
              </a:rPr>
              <a:t>/s </a:t>
            </a:r>
          </a:p>
          <a:p>
            <a:pPr lvl="1">
              <a:buClr>
                <a:schemeClr val="tx1"/>
              </a:buClr>
              <a:buFont typeface="Arial"/>
              <a:buChar char="•"/>
            </a:pPr>
            <a:endParaRPr lang="en-US" dirty="0" smtClean="0">
              <a:solidFill>
                <a:srgbClr val="00750B"/>
              </a:solidFill>
            </a:endParaRPr>
          </a:p>
          <a:p>
            <a:pPr>
              <a:buClr>
                <a:schemeClr val="tx1"/>
              </a:buClr>
              <a:buFont typeface="Arial"/>
              <a:buChar char="•"/>
            </a:pPr>
            <a:r>
              <a:rPr lang="en-US" dirty="0" smtClean="0">
                <a:solidFill>
                  <a:srgbClr val="000000"/>
                </a:solidFill>
              </a:rPr>
              <a:t>MHD simulations of granular surface flux dispersal (Cameron et al 2011)</a:t>
            </a:r>
          </a:p>
          <a:p>
            <a:pPr lvl="1">
              <a:buClr>
                <a:schemeClr val="tx1"/>
              </a:buClr>
              <a:buFont typeface="Arial"/>
              <a:buChar char="•"/>
            </a:pPr>
            <a:r>
              <a:rPr lang="en-US" dirty="0" smtClean="0">
                <a:solidFill>
                  <a:srgbClr val="00750B"/>
                </a:solidFill>
              </a:rPr>
              <a:t> 2x10</a:t>
            </a:r>
            <a:r>
              <a:rPr lang="en-US" baseline="30000" dirty="0" smtClean="0">
                <a:solidFill>
                  <a:srgbClr val="00750B"/>
                </a:solidFill>
              </a:rPr>
              <a:t>12</a:t>
            </a:r>
            <a:r>
              <a:rPr lang="en-US" dirty="0" smtClean="0"/>
              <a:t> </a:t>
            </a:r>
            <a:r>
              <a:rPr lang="en-US" dirty="0" smtClean="0">
                <a:solidFill>
                  <a:srgbClr val="00750B"/>
                </a:solidFill>
              </a:rPr>
              <a:t>cm</a:t>
            </a:r>
            <a:r>
              <a:rPr lang="en-US" baseline="30000" dirty="0" smtClean="0">
                <a:solidFill>
                  <a:srgbClr val="00750B"/>
                </a:solidFill>
              </a:rPr>
              <a:t>2</a:t>
            </a:r>
            <a:r>
              <a:rPr lang="en-US" dirty="0" smtClean="0">
                <a:solidFill>
                  <a:srgbClr val="00750B"/>
                </a:solidFill>
              </a:rPr>
              <a:t>/s  (</a:t>
            </a:r>
            <a:r>
              <a:rPr lang="en-US" dirty="0" err="1" smtClean="0">
                <a:solidFill>
                  <a:srgbClr val="00750B"/>
                </a:solidFill>
              </a:rPr>
              <a:t>v</a:t>
            </a:r>
            <a:r>
              <a:rPr lang="en-US" dirty="0" smtClean="0">
                <a:solidFill>
                  <a:srgbClr val="00750B"/>
                </a:solidFill>
              </a:rPr>
              <a:t> and </a:t>
            </a:r>
            <a:r>
              <a:rPr lang="en-US" dirty="0" err="1" smtClean="0">
                <a:solidFill>
                  <a:srgbClr val="00750B"/>
                </a:solidFill>
              </a:rPr>
              <a:t>r</a:t>
            </a:r>
            <a:r>
              <a:rPr lang="en-US" dirty="0" smtClean="0">
                <a:solidFill>
                  <a:srgbClr val="00750B"/>
                </a:solidFill>
              </a:rPr>
              <a:t> both effectively smaller)</a:t>
            </a:r>
          </a:p>
          <a:p>
            <a:pPr lvl="1">
              <a:buClr>
                <a:schemeClr val="tx1"/>
              </a:buClr>
              <a:buFont typeface="Arial"/>
              <a:buChar char="•"/>
            </a:pPr>
            <a:endParaRPr lang="en-US" dirty="0" smtClean="0">
              <a:solidFill>
                <a:srgbClr val="00750B"/>
              </a:solidFill>
            </a:endParaRPr>
          </a:p>
          <a:p>
            <a:pPr>
              <a:buClr>
                <a:schemeClr val="tx1"/>
              </a:buClr>
            </a:pPr>
            <a:endParaRPr lang="en-US" dirty="0" smtClean="0">
              <a:solidFill>
                <a:srgbClr val="00750B"/>
              </a:solidFill>
            </a:endParaRPr>
          </a:p>
          <a:p>
            <a:pPr lvl="1">
              <a:buClr>
                <a:schemeClr val="tx1"/>
              </a:buClr>
              <a:buFont typeface="Arial"/>
              <a:buChar char="•"/>
            </a:pPr>
            <a:endParaRPr lang="en-US" dirty="0" smtClean="0">
              <a:solidFill>
                <a:srgbClr val="00750B"/>
              </a:solidFill>
            </a:endParaRPr>
          </a:p>
          <a:p>
            <a:pPr lvl="1"/>
            <a:endParaRPr lang="en-US" dirty="0" smtClean="0"/>
          </a:p>
          <a:p>
            <a:pPr lvl="1">
              <a:buFont typeface="Arial"/>
              <a:buChar char="•"/>
            </a:pPr>
            <a:endParaRPr lang="en-US" dirty="0"/>
          </a:p>
        </p:txBody>
      </p:sp>
      <p:sp>
        <p:nvSpPr>
          <p:cNvPr id="5" name="Rectangle 4"/>
          <p:cNvSpPr/>
          <p:nvPr/>
        </p:nvSpPr>
        <p:spPr>
          <a:xfrm>
            <a:off x="152400" y="4876800"/>
            <a:ext cx="8305800" cy="1384995"/>
          </a:xfrm>
          <a:prstGeom prst="rect">
            <a:avLst/>
          </a:prstGeom>
        </p:spPr>
        <p:txBody>
          <a:bodyPr wrap="square">
            <a:spAutoFit/>
          </a:bodyPr>
          <a:lstStyle/>
          <a:p>
            <a:pPr>
              <a:buClr>
                <a:schemeClr val="tx1"/>
              </a:buClr>
              <a:buFont typeface="Arial"/>
              <a:buChar char="•"/>
            </a:pPr>
            <a:r>
              <a:rPr lang="en-US" dirty="0" smtClean="0"/>
              <a:t>Flares</a:t>
            </a:r>
          </a:p>
          <a:p>
            <a:pPr lvl="1">
              <a:buClr>
                <a:schemeClr val="tx1"/>
              </a:buClr>
              <a:buFont typeface="Arial"/>
              <a:buChar char="•"/>
            </a:pPr>
            <a:r>
              <a:rPr lang="en-US" dirty="0" smtClean="0"/>
              <a:t> Store 10</a:t>
            </a:r>
            <a:r>
              <a:rPr lang="en-US" baseline="30000" dirty="0" smtClean="0"/>
              <a:t>32</a:t>
            </a:r>
            <a:r>
              <a:rPr lang="en-US" dirty="0" smtClean="0"/>
              <a:t>  erg of </a:t>
            </a:r>
            <a:r>
              <a:rPr lang="en-US" i="1" dirty="0" smtClean="0"/>
              <a:t>free energy </a:t>
            </a:r>
            <a:r>
              <a:rPr lang="en-US" dirty="0" smtClean="0"/>
              <a:t>in a volume ~ 3x10</a:t>
            </a:r>
            <a:r>
              <a:rPr lang="en-US" baseline="30000" dirty="0" smtClean="0"/>
              <a:t>27</a:t>
            </a:r>
            <a:r>
              <a:rPr lang="en-US" dirty="0" smtClean="0"/>
              <a:t> cm</a:t>
            </a:r>
            <a:r>
              <a:rPr lang="en-US" baseline="30000" dirty="0" smtClean="0"/>
              <a:t>3</a:t>
            </a:r>
            <a:r>
              <a:rPr lang="en-US" dirty="0" smtClean="0"/>
              <a:t> in ~3 days </a:t>
            </a:r>
          </a:p>
          <a:p>
            <a:pPr lvl="1">
              <a:buClr>
                <a:schemeClr val="tx1"/>
              </a:buClr>
              <a:buFont typeface="Arial"/>
              <a:buChar char="•"/>
            </a:pPr>
            <a:r>
              <a:rPr lang="en-US" dirty="0" smtClean="0"/>
              <a:t> release it in a few minutes (0.01 L</a:t>
            </a:r>
            <a:r>
              <a:rPr lang="en-US" baseline="-25000" dirty="0" smtClean="0">
                <a:latin typeface="Wingdings"/>
                <a:ea typeface="Wingdings"/>
                <a:cs typeface="Wingdings"/>
              </a:rPr>
              <a:t></a:t>
            </a:r>
            <a:r>
              <a:rPr lang="en-US" dirty="0" smtClean="0"/>
              <a:t>, for </a:t>
            </a:r>
            <a:r>
              <a:rPr lang="en-US" dirty="0" err="1" smtClean="0"/>
              <a:t>dMe</a:t>
            </a:r>
            <a:r>
              <a:rPr lang="en-US" dirty="0" smtClean="0"/>
              <a:t> stars, ~ L</a:t>
            </a:r>
            <a:r>
              <a:rPr lang="en-US" baseline="-25000" dirty="0" smtClean="0">
                <a:latin typeface="Zapf Dingbats"/>
                <a:ea typeface="Zapf Dingbats"/>
                <a:cs typeface="Zapf Dingbats"/>
              </a:rPr>
              <a:t>★</a:t>
            </a:r>
            <a:r>
              <a:rPr lang="en-US" dirty="0" smtClean="0">
                <a:ea typeface="Zapf Dingbats"/>
                <a:cs typeface="Zapf Dingbats"/>
              </a:rPr>
              <a:t>)</a:t>
            </a:r>
          </a:p>
          <a:p>
            <a:pPr lvl="1">
              <a:buClr>
                <a:schemeClr val="tx1"/>
              </a:buClr>
              <a:buFont typeface="Arial"/>
              <a:buChar char="•"/>
            </a:pPr>
            <a:r>
              <a:rPr lang="en-US" b="1" dirty="0" smtClean="0">
                <a:ea typeface="Zapf Dingbats"/>
                <a:cs typeface="Zapf Dingbats"/>
              </a:rPr>
              <a:t> </a:t>
            </a:r>
            <a:r>
              <a:rPr lang="en-US" dirty="0" smtClean="0">
                <a:ea typeface="Zapf Dingbats"/>
                <a:cs typeface="Zapf Dingbats"/>
              </a:rPr>
              <a:t>L</a:t>
            </a:r>
            <a:r>
              <a:rPr lang="en-US" baseline="30000" dirty="0" smtClean="0">
                <a:ea typeface="Zapf Dingbats"/>
                <a:cs typeface="Zapf Dingbats"/>
              </a:rPr>
              <a:t>2</a:t>
            </a:r>
            <a:r>
              <a:rPr lang="en-US" dirty="0" smtClean="0">
                <a:ea typeface="Zapf Dingbats"/>
                <a:cs typeface="Zapf Dingbats"/>
              </a:rPr>
              <a:t>/η &gt; 10x 3 days, gives    </a:t>
            </a:r>
            <a:r>
              <a:rPr lang="en-US" dirty="0" err="1" smtClean="0">
                <a:solidFill>
                  <a:srgbClr val="FF0000"/>
                </a:solidFill>
                <a:ea typeface="Zapf Dingbats"/>
                <a:cs typeface="Zapf Dingbats"/>
              </a:rPr>
              <a:t>η</a:t>
            </a:r>
            <a:r>
              <a:rPr lang="en-US" dirty="0" smtClean="0">
                <a:solidFill>
                  <a:srgbClr val="FF0000"/>
                </a:solidFill>
                <a:ea typeface="Zapf Dingbats"/>
                <a:cs typeface="Zapf Dingbats"/>
              </a:rPr>
              <a:t> &lt; 4x10</a:t>
            </a:r>
            <a:r>
              <a:rPr lang="en-US" baseline="30000" dirty="0" smtClean="0">
                <a:solidFill>
                  <a:srgbClr val="FF0000"/>
                </a:solidFill>
                <a:ea typeface="Zapf Dingbats"/>
                <a:cs typeface="Zapf Dingbats"/>
              </a:rPr>
              <a:t>13</a:t>
            </a:r>
            <a:r>
              <a:rPr lang="en-US" dirty="0" smtClean="0">
                <a:solidFill>
                  <a:srgbClr val="FF0000"/>
                </a:solidFill>
                <a:ea typeface="Zapf Dingbats"/>
                <a:cs typeface="Zapf Dingbats"/>
              </a:rPr>
              <a:t> cm</a:t>
            </a:r>
            <a:r>
              <a:rPr lang="en-US" baseline="30000" dirty="0" smtClean="0">
                <a:solidFill>
                  <a:srgbClr val="FF0000"/>
                </a:solidFill>
                <a:ea typeface="Zapf Dingbats"/>
                <a:cs typeface="Zapf Dingbats"/>
              </a:rPr>
              <a:t>2</a:t>
            </a:r>
            <a:r>
              <a:rPr lang="en-US" dirty="0" smtClean="0">
                <a:solidFill>
                  <a:srgbClr val="FF0000"/>
                </a:solidFill>
                <a:ea typeface="Zapf Dingbats"/>
                <a:cs typeface="Zapf Dingbats"/>
              </a:rPr>
              <a:t>/s (conservatively)</a:t>
            </a:r>
          </a:p>
          <a:p>
            <a:pPr lvl="1">
              <a:buClr>
                <a:schemeClr val="tx1"/>
              </a:buClr>
              <a:buFont typeface="Arial"/>
              <a:buChar char="•"/>
            </a:pPr>
            <a:endParaRPr lang="en-US" baseline="-25000" dirty="0" smtClean="0">
              <a:ea typeface="Zapf Dingbats"/>
              <a:cs typeface="Zapf Dingbat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η</a:t>
            </a:r>
            <a:r>
              <a:rPr lang="en-US" dirty="0" smtClean="0"/>
              <a:t>” at the surface</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38</a:t>
            </a:fld>
            <a:endParaRPr lang="en-US" sz="1200" dirty="0">
              <a:solidFill>
                <a:schemeClr val="tx1"/>
              </a:solidFill>
            </a:endParaRPr>
          </a:p>
        </p:txBody>
      </p:sp>
      <p:sp>
        <p:nvSpPr>
          <p:cNvPr id="4" name="TextBox 3"/>
          <p:cNvSpPr txBox="1"/>
          <p:nvPr/>
        </p:nvSpPr>
        <p:spPr>
          <a:xfrm>
            <a:off x="152400" y="685800"/>
            <a:ext cx="8458200" cy="3970318"/>
          </a:xfrm>
          <a:prstGeom prst="rect">
            <a:avLst/>
          </a:prstGeom>
          <a:noFill/>
        </p:spPr>
        <p:txBody>
          <a:bodyPr wrap="square" rtlCol="0">
            <a:spAutoFit/>
          </a:bodyPr>
          <a:lstStyle/>
          <a:p>
            <a:pPr>
              <a:buFont typeface="Arial"/>
              <a:buChar char="•"/>
            </a:pPr>
            <a:endParaRPr lang="en-US" dirty="0" smtClean="0">
              <a:solidFill>
                <a:srgbClr val="00750B"/>
              </a:solidFill>
            </a:endParaRPr>
          </a:p>
          <a:p>
            <a:pPr>
              <a:buFont typeface="Arial"/>
              <a:buChar char="•"/>
            </a:pPr>
            <a:r>
              <a:rPr lang="en-US" dirty="0" smtClean="0">
                <a:solidFill>
                  <a:srgbClr val="00750B"/>
                </a:solidFill>
              </a:rPr>
              <a:t> </a:t>
            </a:r>
            <a:r>
              <a:rPr lang="en-US" dirty="0" smtClean="0"/>
              <a:t>This can in principle be “observed”, currently ~ 0.15” = 100 km resolution</a:t>
            </a:r>
          </a:p>
          <a:p>
            <a:pPr>
              <a:buFont typeface="Arial"/>
              <a:buChar char="•"/>
            </a:pPr>
            <a:endParaRPr lang="en-US" dirty="0" smtClean="0"/>
          </a:p>
          <a:p>
            <a:pPr>
              <a:buFont typeface="Arial"/>
              <a:buChar char="•"/>
            </a:pPr>
            <a:r>
              <a:rPr lang="en-US" dirty="0" smtClean="0"/>
              <a:t> tiny structures (100 km) with lifetimes of </a:t>
            </a:r>
            <a:r>
              <a:rPr lang="en-US" dirty="0" smtClean="0"/>
              <a:t>&gt; 100s </a:t>
            </a:r>
            <a:r>
              <a:rPr lang="en-US" dirty="0" smtClean="0"/>
              <a:t>(</a:t>
            </a:r>
            <a:r>
              <a:rPr lang="en-US" dirty="0" err="1" smtClean="0"/>
              <a:t>chromospheric</a:t>
            </a:r>
            <a:endParaRPr lang="en-US" dirty="0" smtClean="0"/>
          </a:p>
          <a:p>
            <a:r>
              <a:rPr lang="en-US" dirty="0" smtClean="0"/>
              <a:t>  fibrils) are approaching interesting numbers already:</a:t>
            </a:r>
          </a:p>
          <a:p>
            <a:endParaRPr lang="en-US" dirty="0" smtClean="0"/>
          </a:p>
          <a:p>
            <a:pPr>
              <a:buFont typeface="Arial"/>
              <a:buChar char="•"/>
            </a:pPr>
            <a:r>
              <a:rPr lang="en-US" dirty="0" smtClean="0"/>
              <a:t> </a:t>
            </a:r>
            <a:r>
              <a:rPr lang="en-US" dirty="0" err="1" smtClean="0">
                <a:latin typeface="Symbol" charset="2"/>
                <a:cs typeface="Symbol" charset="2"/>
              </a:rPr>
              <a:t>h</a:t>
            </a:r>
            <a:r>
              <a:rPr lang="en-US" dirty="0" smtClean="0">
                <a:latin typeface="Symbol" charset="2"/>
                <a:cs typeface="Symbol" charset="2"/>
              </a:rPr>
              <a:t> &lt;  </a:t>
            </a:r>
            <a:r>
              <a:rPr lang="en-US" dirty="0" smtClean="0">
                <a:latin typeface="+mn-lt"/>
                <a:cs typeface="Symbol" charset="2"/>
              </a:rPr>
              <a:t>L</a:t>
            </a:r>
            <a:r>
              <a:rPr lang="en-US" baseline="30000" dirty="0" smtClean="0">
                <a:latin typeface="+mn-lt"/>
                <a:cs typeface="Symbol" charset="2"/>
              </a:rPr>
              <a:t>2</a:t>
            </a:r>
            <a:r>
              <a:rPr lang="en-US" dirty="0" smtClean="0">
                <a:latin typeface="+mn-lt"/>
                <a:cs typeface="Symbol" charset="2"/>
              </a:rPr>
              <a:t> / </a:t>
            </a:r>
            <a:r>
              <a:rPr lang="en-US" dirty="0" err="1" smtClean="0">
                <a:latin typeface="+mn-lt"/>
                <a:cs typeface="Symbol" charset="2"/>
              </a:rPr>
              <a:t>t</a:t>
            </a:r>
            <a:r>
              <a:rPr lang="en-US" dirty="0" smtClean="0">
                <a:latin typeface="+mn-lt"/>
                <a:cs typeface="Symbol" charset="2"/>
              </a:rPr>
              <a:t>  ~ 10</a:t>
            </a:r>
            <a:r>
              <a:rPr lang="en-US" baseline="30000" dirty="0" smtClean="0">
                <a:latin typeface="+mn-lt"/>
                <a:cs typeface="Symbol" charset="2"/>
              </a:rPr>
              <a:t>14 </a:t>
            </a:r>
            <a:r>
              <a:rPr lang="en-US" dirty="0" smtClean="0">
                <a:latin typeface="+mn-lt"/>
                <a:cs typeface="Symbol" charset="2"/>
              </a:rPr>
              <a:t>/100  ~ 10</a:t>
            </a:r>
            <a:r>
              <a:rPr lang="en-US" baseline="30000" dirty="0" smtClean="0">
                <a:latin typeface="+mn-lt"/>
                <a:cs typeface="Symbol" charset="2"/>
              </a:rPr>
              <a:t>12</a:t>
            </a:r>
            <a:r>
              <a:rPr lang="en-US" dirty="0" smtClean="0">
                <a:latin typeface="+mn-lt"/>
                <a:cs typeface="Symbol" charset="2"/>
              </a:rPr>
              <a:t>  cm</a:t>
            </a:r>
            <a:r>
              <a:rPr lang="en-US" baseline="30000" dirty="0" smtClean="0">
                <a:latin typeface="+mn-lt"/>
                <a:cs typeface="Symbol" charset="2"/>
              </a:rPr>
              <a:t>2</a:t>
            </a:r>
            <a:r>
              <a:rPr lang="en-US" dirty="0" smtClean="0">
                <a:latin typeface="+mn-lt"/>
                <a:cs typeface="Symbol" charset="2"/>
              </a:rPr>
              <a:t>/s</a:t>
            </a:r>
          </a:p>
          <a:p>
            <a:pPr>
              <a:buFont typeface="Arial"/>
              <a:buChar char="•"/>
            </a:pPr>
            <a:endParaRPr lang="en-US" dirty="0" smtClean="0">
              <a:latin typeface="+mn-lt"/>
              <a:cs typeface="Symbol" charset="2"/>
            </a:endParaRPr>
          </a:p>
          <a:p>
            <a:pPr>
              <a:buFont typeface="Arial"/>
              <a:buChar char="•"/>
            </a:pPr>
            <a:r>
              <a:rPr lang="en-US" dirty="0" smtClean="0">
                <a:latin typeface="+mn-lt"/>
                <a:cs typeface="Symbol" charset="2"/>
              </a:rPr>
              <a:t> ATST (4m telescope, 2019 onwards) etc. </a:t>
            </a:r>
          </a:p>
          <a:p>
            <a:pPr>
              <a:buFont typeface="Arial"/>
              <a:buChar char="•"/>
            </a:pPr>
            <a:endParaRPr lang="en-US" dirty="0" smtClean="0">
              <a:latin typeface="+mn-lt"/>
              <a:cs typeface="Symbol" charset="2"/>
            </a:endParaRPr>
          </a:p>
          <a:p>
            <a:pPr>
              <a:buFont typeface="Arial"/>
              <a:buChar char="•"/>
            </a:pPr>
            <a:r>
              <a:rPr lang="en-US" dirty="0" smtClean="0">
                <a:latin typeface="+mn-lt"/>
                <a:cs typeface="Symbol" charset="2"/>
              </a:rPr>
              <a:t> New telescopes get at an essential ingredient in high R</a:t>
            </a:r>
            <a:r>
              <a:rPr lang="en-US" baseline="-25000" dirty="0" smtClean="0">
                <a:latin typeface="+mn-lt"/>
                <a:cs typeface="Symbol" charset="2"/>
              </a:rPr>
              <a:t>M</a:t>
            </a:r>
            <a:r>
              <a:rPr lang="en-US" dirty="0" smtClean="0">
                <a:latin typeface="+mn-lt"/>
                <a:cs typeface="Symbol" charset="2"/>
              </a:rPr>
              <a:t> MHD (“Parker report” led to ATST)</a:t>
            </a:r>
            <a:endParaRPr lang="en-US" dirty="0" smtClean="0"/>
          </a:p>
          <a:p>
            <a:pPr>
              <a:buFont typeface="Arial"/>
              <a:buChar char="•"/>
            </a:pPr>
            <a:endParaRPr lang="en-US" dirty="0" smtClean="0">
              <a:solidFill>
                <a:srgbClr val="00750B"/>
              </a:solidFill>
            </a:endParaRPr>
          </a:p>
          <a:p>
            <a:pPr>
              <a:buFont typeface="Arial"/>
              <a:buChar char="•"/>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η</a:t>
            </a:r>
            <a:r>
              <a:rPr lang="en-US" dirty="0" smtClean="0"/>
              <a:t>” at the surface</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39</a:t>
            </a:fld>
            <a:endParaRPr lang="en-US" sz="1200" dirty="0">
              <a:solidFill>
                <a:schemeClr val="tx1"/>
              </a:solidFill>
            </a:endParaRPr>
          </a:p>
        </p:txBody>
      </p:sp>
      <p:pic>
        <p:nvPicPr>
          <p:cNvPr id="6" name="cah_19mar07_sca2-7.mov">
            <a:hlinkClick r:id="" action="ppaction://media"/>
          </p:cNvPr>
          <p:cNvPicPr/>
          <p:nvPr>
            <a:videoFile r:link="rId1"/>
          </p:nvPr>
        </p:nvPicPr>
        <p:blipFill>
          <a:blip r:embed="rId3"/>
          <a:stretch>
            <a:fillRect/>
          </a:stretch>
        </p:blipFill>
        <p:spPr>
          <a:xfrm>
            <a:off x="1981200" y="685800"/>
            <a:ext cx="7518400" cy="5638800"/>
          </a:xfrm>
          <a:prstGeom prst="rect">
            <a:avLst/>
          </a:prstGeom>
        </p:spPr>
      </p:pic>
      <p:sp>
        <p:nvSpPr>
          <p:cNvPr id="7" name="TextBox 6"/>
          <p:cNvSpPr txBox="1"/>
          <p:nvPr/>
        </p:nvSpPr>
        <p:spPr>
          <a:xfrm>
            <a:off x="228600" y="2057400"/>
            <a:ext cx="2045189" cy="1200329"/>
          </a:xfrm>
          <a:prstGeom prst="rect">
            <a:avLst/>
          </a:prstGeom>
          <a:noFill/>
        </p:spPr>
        <p:txBody>
          <a:bodyPr wrap="none" rtlCol="0">
            <a:spAutoFit/>
          </a:bodyPr>
          <a:lstStyle/>
          <a:p>
            <a:r>
              <a:rPr lang="en-US" dirty="0" err="1" smtClean="0"/>
              <a:t>Hinode</a:t>
            </a:r>
            <a:r>
              <a:rPr lang="en-US" dirty="0" smtClean="0"/>
              <a:t> spacecraft</a:t>
            </a:r>
          </a:p>
          <a:p>
            <a:r>
              <a:rPr lang="en-US" dirty="0" smtClean="0"/>
              <a:t>observations of</a:t>
            </a:r>
          </a:p>
          <a:p>
            <a:r>
              <a:rPr lang="en-US" dirty="0" err="1" smtClean="0"/>
              <a:t>chromospheric</a:t>
            </a:r>
            <a:endParaRPr lang="en-US" dirty="0" smtClean="0"/>
          </a:p>
          <a:p>
            <a:r>
              <a:rPr lang="en-US" dirty="0" smtClean="0"/>
              <a:t>plasma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Surprises: why is the Sun obliged to…</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4</a:t>
            </a:fld>
            <a:endParaRPr lang="en-US" sz="1200" dirty="0">
              <a:solidFill>
                <a:schemeClr val="tx1"/>
              </a:solidFill>
            </a:endParaRPr>
          </a:p>
        </p:txBody>
      </p:sp>
      <p:sp>
        <p:nvSpPr>
          <p:cNvPr id="5" name="TextBox 4"/>
          <p:cNvSpPr txBox="1"/>
          <p:nvPr/>
        </p:nvSpPr>
        <p:spPr>
          <a:xfrm>
            <a:off x="609600" y="914400"/>
            <a:ext cx="7545655" cy="4893647"/>
          </a:xfrm>
          <a:prstGeom prst="rect">
            <a:avLst/>
          </a:prstGeom>
          <a:noFill/>
        </p:spPr>
        <p:txBody>
          <a:bodyPr wrap="none" rtlCol="0">
            <a:spAutoFit/>
          </a:bodyPr>
          <a:lstStyle/>
          <a:p>
            <a:pPr>
              <a:buFont typeface="Arial"/>
              <a:buChar char="•"/>
            </a:pPr>
            <a:endParaRPr lang="en-US" sz="2400" dirty="0" smtClean="0"/>
          </a:p>
          <a:p>
            <a:pPr>
              <a:buFont typeface="Arial"/>
              <a:buChar char="•"/>
            </a:pPr>
            <a:endParaRPr lang="en-US" sz="2400" dirty="0" smtClean="0"/>
          </a:p>
          <a:p>
            <a:pPr>
              <a:buFont typeface="Arial"/>
              <a:buChar char="•"/>
            </a:pPr>
            <a:endParaRPr lang="en-US" sz="2400" dirty="0" smtClean="0"/>
          </a:p>
          <a:p>
            <a:pPr>
              <a:buFont typeface="Arial"/>
              <a:buChar char="•"/>
            </a:pPr>
            <a:r>
              <a:rPr lang="en-US" sz="2400" dirty="0" smtClean="0"/>
              <a:t> </a:t>
            </a:r>
            <a:r>
              <a:rPr lang="en-US" sz="2400" dirty="0" smtClean="0"/>
              <a:t>regenerate its global magnetic field </a:t>
            </a:r>
            <a:r>
              <a:rPr lang="en-US" sz="2400" dirty="0" smtClean="0">
                <a:solidFill>
                  <a:srgbClr val="FF0000"/>
                </a:solidFill>
              </a:rPr>
              <a:t>every 22 years </a:t>
            </a:r>
          </a:p>
          <a:p>
            <a:r>
              <a:rPr lang="en-US" sz="2400" dirty="0" smtClean="0">
                <a:solidFill>
                  <a:srgbClr val="FF0000"/>
                </a:solidFill>
              </a:rPr>
              <a:t>      </a:t>
            </a:r>
            <a:r>
              <a:rPr lang="en-US" sz="2400" dirty="0" smtClean="0"/>
              <a:t>(of all time scales), given:</a:t>
            </a:r>
          </a:p>
          <a:p>
            <a:pPr lvl="2">
              <a:buFont typeface="Arial"/>
              <a:buChar char="•"/>
            </a:pPr>
            <a:r>
              <a:rPr lang="en-US" sz="2400" dirty="0" smtClean="0"/>
              <a:t> 10</a:t>
            </a:r>
            <a:r>
              <a:rPr lang="en-US" sz="2400" baseline="30000" dirty="0" smtClean="0"/>
              <a:t>5 </a:t>
            </a:r>
            <a:r>
              <a:rPr lang="en-US" sz="2400" dirty="0" smtClean="0"/>
              <a:t>year Kelvin-Helmholtz timescale?</a:t>
            </a:r>
          </a:p>
          <a:p>
            <a:pPr lvl="2">
              <a:buFont typeface="Arial"/>
              <a:buChar char="•"/>
            </a:pPr>
            <a:r>
              <a:rPr lang="en-US" sz="2400" dirty="0" smtClean="0"/>
              <a:t> 10</a:t>
            </a:r>
            <a:r>
              <a:rPr lang="en-US" sz="2400" baseline="30000" dirty="0" smtClean="0"/>
              <a:t>9</a:t>
            </a:r>
            <a:r>
              <a:rPr lang="en-US" sz="2400" dirty="0" smtClean="0"/>
              <a:t> year magnetic diffusion (R</a:t>
            </a:r>
            <a:r>
              <a:rPr lang="en-US" sz="2400" baseline="-25000" dirty="0" smtClean="0">
                <a:latin typeface="Wingdings"/>
                <a:ea typeface="Wingdings"/>
                <a:cs typeface="Wingdings"/>
              </a:rPr>
              <a:t></a:t>
            </a:r>
            <a:r>
              <a:rPr lang="en-US" sz="2400" baseline="30000" dirty="0" smtClean="0"/>
              <a:t>2</a:t>
            </a:r>
            <a:r>
              <a:rPr lang="en-US" sz="2400" dirty="0" smtClean="0"/>
              <a:t>/η)timescale</a:t>
            </a:r>
            <a:r>
              <a:rPr lang="en-US" sz="2400" dirty="0" smtClean="0"/>
              <a:t>?</a:t>
            </a:r>
          </a:p>
          <a:p>
            <a:pPr lvl="2">
              <a:buFont typeface="Arial"/>
              <a:buChar char="•"/>
            </a:pPr>
            <a:endParaRPr lang="en-US" sz="2400" dirty="0" smtClean="0"/>
          </a:p>
          <a:p>
            <a:pPr lvl="2">
              <a:buFont typeface="Arial"/>
              <a:buChar char="•"/>
            </a:pPr>
            <a:endParaRPr lang="en-US" sz="2400" dirty="0" smtClean="0"/>
          </a:p>
          <a:p>
            <a:pPr lvl="2">
              <a:buFont typeface="Arial"/>
              <a:buChar char="•"/>
            </a:pPr>
            <a:endParaRPr lang="en-US" sz="2400" dirty="0" smtClean="0"/>
          </a:p>
          <a:p>
            <a:pPr>
              <a:buFont typeface="Arial"/>
              <a:buChar char="•"/>
            </a:pPr>
            <a:r>
              <a:rPr lang="en-US" sz="2400" dirty="0" smtClean="0"/>
              <a:t> form such a thing as a </a:t>
            </a:r>
            <a:r>
              <a:rPr lang="en-US" sz="2400" dirty="0" smtClean="0">
                <a:solidFill>
                  <a:srgbClr val="FF0000"/>
                </a:solidFill>
              </a:rPr>
              <a:t>sunspot</a:t>
            </a:r>
            <a:r>
              <a:rPr lang="en-US" sz="2400" dirty="0" smtClean="0"/>
              <a:t>, as the primary </a:t>
            </a:r>
          </a:p>
          <a:p>
            <a:r>
              <a:rPr lang="en-US" sz="2400" dirty="0" smtClean="0"/>
              <a:t>	</a:t>
            </a:r>
            <a:r>
              <a:rPr lang="en-US" sz="2400" dirty="0" smtClean="0"/>
              <a:t>manifestation of this regeneration?</a:t>
            </a:r>
          </a:p>
          <a:p>
            <a:pPr>
              <a:buFont typeface="Arial"/>
              <a:buChar char="•"/>
            </a:pP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dirty="0" smtClean="0"/>
              <a:t>This discussion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40</a:t>
            </a:fld>
            <a:endParaRPr lang="en-US" sz="1200" dirty="0">
              <a:solidFill>
                <a:schemeClr val="tx1"/>
              </a:solidFill>
            </a:endParaRPr>
          </a:p>
        </p:txBody>
      </p:sp>
      <p:sp>
        <p:nvSpPr>
          <p:cNvPr id="4" name="Title 1"/>
          <p:cNvSpPr txBox="1">
            <a:spLocks/>
          </p:cNvSpPr>
          <p:nvPr/>
        </p:nvSpPr>
        <p:spPr bwMode="auto">
          <a:xfrm>
            <a:off x="0" y="838200"/>
            <a:ext cx="91440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 global solar dynamo</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reconnection</a:t>
            </a:r>
            <a:endParaRPr kumimoji="0" lang="en-US" sz="2400" b="1" i="0" u="none" strike="noStrike" kern="0" cap="none" spc="0" normalizeH="0" noProof="0" dirty="0" smtClean="0">
              <a:ln>
                <a:noFill/>
              </a:ln>
              <a:solidFill>
                <a:srgbClr val="000080"/>
              </a:solidFill>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Parker and turbulent diffusivity</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t>
            </a:r>
            <a:r>
              <a:rPr kumimoji="0" lang="en-US" sz="2400" b="1" i="0" u="none" strike="noStrike" kern="0" cap="none" spc="0" normalizeH="0" noProof="0" dirty="0" err="1" smtClean="0">
                <a:ln>
                  <a:noFill/>
                </a:ln>
                <a:solidFill>
                  <a:srgbClr val="000080"/>
                </a:solidFill>
                <a:effectLst/>
                <a:uLnTx/>
                <a:uFillTx/>
                <a:latin typeface="+mj-lt"/>
                <a:ea typeface="+mj-ea"/>
                <a:cs typeface="+mj-cs"/>
              </a:rPr>
              <a:t>Spruit</a:t>
            </a:r>
            <a:r>
              <a:rPr kumimoji="0" lang="en-US" sz="2400" b="1" i="0" u="none" strike="noStrike" kern="0" cap="none" spc="0" normalizeH="0" noProof="0" dirty="0" smtClean="0">
                <a:ln>
                  <a:noFill/>
                </a:ln>
                <a:solidFill>
                  <a:srgbClr val="000080"/>
                </a:solidFill>
                <a:effectLst/>
                <a:uLnTx/>
                <a:uFillTx/>
                <a:latin typeface="+mj-lt"/>
                <a:ea typeface="+mj-ea"/>
                <a:cs typeface="+mj-cs"/>
              </a:rPr>
              <a:t> and the solar cycle</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baseline="0" dirty="0" smtClean="0">
                <a:solidFill>
                  <a:srgbClr val="FF0000"/>
                </a:solidFill>
                <a:latin typeface="+mj-lt"/>
                <a:ea typeface="+mj-ea"/>
                <a:cs typeface="+mj-cs"/>
              </a:rPr>
              <a:t> Parker and spontaneous</a:t>
            </a:r>
            <a:r>
              <a:rPr lang="en-US" sz="2400" b="1" kern="0" dirty="0" smtClean="0">
                <a:solidFill>
                  <a:srgbClr val="FF0000"/>
                </a:solidFill>
                <a:latin typeface="+mj-lt"/>
                <a:ea typeface="+mj-ea"/>
                <a:cs typeface="+mj-cs"/>
              </a:rPr>
              <a:t> generation of current sheets</a:t>
            </a:r>
            <a:r>
              <a:rPr kumimoji="0" lang="en-US" sz="2400" b="1" i="0" u="none" strike="noStrike" kern="0" cap="none" spc="0" normalizeH="0" baseline="0" noProof="0" dirty="0" smtClean="0">
                <a:ln>
                  <a:noFill/>
                </a:ln>
                <a:solidFill>
                  <a:srgbClr val="FF0000"/>
                </a:solidFill>
                <a:effectLst/>
                <a:uLnTx/>
                <a:uFillTx/>
                <a:latin typeface="+mj-lt"/>
                <a:ea typeface="+mj-ea"/>
                <a:cs typeface="+mj-cs"/>
              </a:rPr>
              <a:t/>
            </a:r>
            <a:br>
              <a:rPr kumimoji="0" lang="en-US" sz="2400" b="1" i="0" u="none" strike="noStrike" kern="0" cap="none" spc="0" normalizeH="0" baseline="0" noProof="0" dirty="0" smtClean="0">
                <a:ln>
                  <a:noFill/>
                </a:ln>
                <a:solidFill>
                  <a:srgbClr val="FF0000"/>
                </a:solidFill>
                <a:effectLst/>
                <a:uLnTx/>
                <a:uFillTx/>
                <a:latin typeface="+mj-lt"/>
                <a:ea typeface="+mj-ea"/>
                <a:cs typeface="+mj-cs"/>
              </a:rPr>
            </a:br>
            <a:r>
              <a:rPr kumimoji="0" lang="en-US" sz="2400" b="1" i="0" u="none" strike="noStrike" kern="0" cap="none" spc="0" normalizeH="0" baseline="0" noProof="0" dirty="0" smtClean="0">
                <a:ln>
                  <a:noFill/>
                </a:ln>
                <a:solidFill>
                  <a:srgbClr val="FF0000"/>
                </a:solidFill>
                <a:effectLst/>
                <a:uLnTx/>
                <a:uFillTx/>
                <a:latin typeface="+mj-lt"/>
                <a:ea typeface="+mj-ea"/>
                <a:cs typeface="+mj-cs"/>
              </a:rPr>
              <a:t/>
            </a:r>
            <a:br>
              <a:rPr kumimoji="0" lang="en-US" sz="2400" b="1" i="0" u="none" strike="noStrike" kern="0" cap="none" spc="0" normalizeH="0" baseline="0" noProof="0" dirty="0" smtClean="0">
                <a:ln>
                  <a:noFill/>
                </a:ln>
                <a:solidFill>
                  <a:srgbClr val="FF0000"/>
                </a:solidFill>
                <a:effectLst/>
                <a:uLnTx/>
                <a:uFillTx/>
                <a:latin typeface="+mj-lt"/>
                <a:ea typeface="+mj-ea"/>
                <a:cs typeface="+mj-cs"/>
              </a:rPr>
            </a:br>
            <a:r>
              <a:rPr kumimoji="0" lang="en-US" sz="2400" b="1" i="0" u="none" strike="noStrike" kern="0" cap="none" spc="0" normalizeH="0" baseline="0" noProof="0" dirty="0" smtClean="0">
                <a:ln>
                  <a:noFill/>
                </a:ln>
                <a:solidFill>
                  <a:srgbClr val="FF0000"/>
                </a:solidFill>
                <a:effectLst/>
                <a:uLnTx/>
                <a:uFillTx/>
                <a:latin typeface="+mj-lt"/>
                <a:ea typeface="+mj-ea"/>
                <a:cs typeface="+mj-cs"/>
              </a:rPr>
              <a:t/>
            </a:r>
            <a:br>
              <a:rPr kumimoji="0" lang="en-US" sz="2400" b="1" i="0" u="none" strike="noStrike" kern="0" cap="none" spc="0" normalizeH="0" baseline="0" noProof="0" dirty="0" smtClean="0">
                <a:ln>
                  <a:noFill/>
                </a:ln>
                <a:solidFill>
                  <a:srgbClr val="FF0000"/>
                </a:solidFill>
                <a:effectLst/>
                <a:uLnTx/>
                <a:uFillTx/>
                <a:latin typeface="+mj-lt"/>
                <a:ea typeface="+mj-ea"/>
                <a:cs typeface="+mj-cs"/>
              </a:rPr>
            </a:br>
            <a:r>
              <a:rPr kumimoji="0" lang="en-US" sz="2400" b="1" i="0" u="none" strike="noStrike" kern="0" cap="none" spc="0" normalizeH="0" baseline="0" noProof="0" dirty="0" smtClean="0">
                <a:ln>
                  <a:noFill/>
                </a:ln>
                <a:solidFill>
                  <a:srgbClr val="FF0000"/>
                </a:solidFill>
                <a:effectLst/>
                <a:uLnTx/>
                <a:uFillTx/>
                <a:latin typeface="+mj-lt"/>
                <a:ea typeface="+mj-ea"/>
                <a:cs typeface="+mj-cs"/>
              </a:rPr>
              <a:t/>
            </a:r>
            <a:br>
              <a:rPr kumimoji="0" lang="en-US" sz="2400" b="1" i="0" u="none" strike="noStrike" kern="0" cap="none" spc="0" normalizeH="0" baseline="0" noProof="0" dirty="0" smtClean="0">
                <a:ln>
                  <a:noFill/>
                </a:ln>
                <a:solidFill>
                  <a:srgbClr val="FF0000"/>
                </a:solidFill>
                <a:effectLst/>
                <a:uLnTx/>
                <a:uFillTx/>
                <a:latin typeface="+mj-lt"/>
                <a:ea typeface="+mj-ea"/>
                <a:cs typeface="+mj-cs"/>
              </a:rPr>
            </a:br>
            <a:endParaRPr kumimoji="0" lang="en-US" sz="2400" b="1" i="0" u="none"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600200"/>
          </a:xfrm>
        </p:spPr>
        <p:txBody>
          <a:bodyPr/>
          <a:lstStyle/>
          <a:p>
            <a:r>
              <a:rPr lang="en-US" dirty="0" smtClean="0"/>
              <a:t/>
            </a:r>
            <a:br>
              <a:rPr lang="en-US" dirty="0" smtClean="0"/>
            </a:br>
            <a:r>
              <a:rPr lang="en-US" dirty="0" smtClean="0"/>
              <a:t>Surprising consequences of small </a:t>
            </a:r>
            <a:r>
              <a:rPr lang="en-US" dirty="0" err="1" smtClean="0">
                <a:latin typeface="Symbol" charset="2"/>
                <a:cs typeface="Symbol" charset="2"/>
              </a:rPr>
              <a:t>h</a:t>
            </a:r>
            <a:r>
              <a:rPr lang="en-US" dirty="0" smtClean="0">
                <a:latin typeface="Symbol" charset="2"/>
                <a:cs typeface="Symbol" charset="2"/>
              </a:rPr>
              <a:t/>
            </a:r>
            <a:br>
              <a:rPr lang="en-US" dirty="0" smtClean="0">
                <a:latin typeface="Symbol" charset="2"/>
                <a:cs typeface="Symbol" charset="2"/>
              </a:rPr>
            </a:br>
            <a:r>
              <a:rPr lang="en-US" dirty="0" smtClean="0">
                <a:latin typeface="Symbol" charset="2"/>
                <a:cs typeface="Symbol" charset="2"/>
              </a:rPr>
              <a:t>  </a:t>
            </a:r>
            <a:r>
              <a:rPr lang="en-US" dirty="0" smtClean="0">
                <a:latin typeface="Helvetica"/>
                <a:cs typeface="Helvetica"/>
              </a:rPr>
              <a:t>relaxation of dB/</a:t>
            </a:r>
            <a:r>
              <a:rPr lang="en-US" dirty="0" err="1" smtClean="0">
                <a:latin typeface="Helvetica"/>
                <a:cs typeface="Helvetica"/>
              </a:rPr>
              <a:t>dt</a:t>
            </a:r>
            <a:r>
              <a:rPr lang="en-US" dirty="0" smtClean="0">
                <a:latin typeface="Helvetica"/>
                <a:cs typeface="Helvetica"/>
              </a:rPr>
              <a:t>, </a:t>
            </a:r>
            <a:r>
              <a:rPr lang="en-US" dirty="0" err="1" smtClean="0">
                <a:latin typeface="Helvetica"/>
                <a:cs typeface="Helvetica"/>
              </a:rPr>
              <a:t>atmspheric</a:t>
            </a:r>
            <a:r>
              <a:rPr lang="en-US" dirty="0" smtClean="0">
                <a:latin typeface="Helvetica"/>
                <a:cs typeface="Helvetica"/>
              </a:rPr>
              <a:t> heating, dynamics..</a:t>
            </a:r>
            <a:r>
              <a:rPr lang="en-US" dirty="0" smtClean="0">
                <a:latin typeface="Symbol" charset="2"/>
                <a:cs typeface="Symbol" charset="2"/>
              </a:rPr>
              <a:t/>
            </a:r>
            <a:br>
              <a:rPr lang="en-US" dirty="0" smtClean="0">
                <a:latin typeface="Symbol" charset="2"/>
                <a:cs typeface="Symbol" charset="2"/>
              </a:rPr>
            </a:br>
            <a:r>
              <a:rPr lang="en-US" dirty="0" smtClean="0">
                <a:latin typeface="Symbol" charset="2"/>
                <a:cs typeface="Symbol" charset="2"/>
              </a:rPr>
              <a:t/>
            </a:r>
            <a:br>
              <a:rPr lang="en-US" dirty="0" smtClean="0">
                <a:latin typeface="Symbol" charset="2"/>
                <a:cs typeface="Symbol" charset="2"/>
              </a:rPr>
            </a:br>
            <a:r>
              <a:rPr lang="en-US" dirty="0" smtClean="0">
                <a:latin typeface="Symbol" charset="2"/>
                <a:cs typeface="Symbol" charset="2"/>
              </a:rPr>
              <a:t/>
            </a:r>
            <a:br>
              <a:rPr lang="en-US" dirty="0" smtClean="0">
                <a:latin typeface="Symbol" charset="2"/>
                <a:cs typeface="Symbol" charset="2"/>
              </a:rPr>
            </a:b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41</a:t>
            </a:fld>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D0770085-1E3D-1C49-AAD5-E9DFB0308282}" type="slidenum">
              <a:rPr lang="en-US"/>
              <a:pPr/>
              <a:t>42</a:t>
            </a:fld>
            <a:endParaRPr lang="en-US" sz="1200" dirty="0">
              <a:solidFill>
                <a:schemeClr val="tx1"/>
              </a:solidFill>
            </a:endParaRPr>
          </a:p>
        </p:txBody>
      </p:sp>
      <p:sp>
        <p:nvSpPr>
          <p:cNvPr id="30" name="TextBox 29"/>
          <p:cNvSpPr txBox="1"/>
          <p:nvPr/>
        </p:nvSpPr>
        <p:spPr>
          <a:xfrm>
            <a:off x="2743200" y="5334000"/>
            <a:ext cx="6276077" cy="923330"/>
          </a:xfrm>
          <a:prstGeom prst="rect">
            <a:avLst/>
          </a:prstGeom>
          <a:noFill/>
        </p:spPr>
        <p:txBody>
          <a:bodyPr wrap="none" rtlCol="0">
            <a:spAutoFit/>
          </a:bodyPr>
          <a:lstStyle/>
          <a:p>
            <a:endParaRPr lang="en-US" dirty="0" smtClean="0"/>
          </a:p>
          <a:p>
            <a:r>
              <a:rPr lang="en-US" dirty="0" smtClean="0"/>
              <a:t>The irony and poetic consequences of ideal MHD, </a:t>
            </a:r>
            <a:r>
              <a:rPr lang="en-US" dirty="0" err="1" smtClean="0"/>
              <a:t>lim</a:t>
            </a:r>
            <a:r>
              <a:rPr lang="en-US" dirty="0" smtClean="0"/>
              <a:t> </a:t>
            </a:r>
            <a:r>
              <a:rPr lang="en-US" dirty="0" err="1" smtClean="0">
                <a:latin typeface="Symbol" charset="2"/>
                <a:cs typeface="Symbol" charset="2"/>
              </a:rPr>
              <a:t>h</a:t>
            </a:r>
            <a:r>
              <a:rPr lang="en-US" dirty="0" smtClean="0">
                <a:latin typeface="Symbol" charset="2"/>
                <a:cs typeface="Symbol" charset="2"/>
              </a:rPr>
              <a:t> </a:t>
            </a:r>
            <a:r>
              <a:rPr lang="en-US" dirty="0" smtClean="0">
                <a:latin typeface="Wingdings"/>
                <a:ea typeface="Wingdings"/>
                <a:cs typeface="Wingdings"/>
              </a:rPr>
              <a:t></a:t>
            </a:r>
            <a:r>
              <a:rPr lang="en-US" dirty="0" smtClean="0">
                <a:latin typeface="Symbol" charset="2"/>
                <a:cs typeface="Symbol" charset="2"/>
              </a:rPr>
              <a:t>0</a:t>
            </a:r>
          </a:p>
          <a:p>
            <a:endParaRPr lang="en-US" dirty="0">
              <a:latin typeface="+mn-lt"/>
            </a:endParaRPr>
          </a:p>
        </p:txBody>
      </p:sp>
      <p:sp>
        <p:nvSpPr>
          <p:cNvPr id="8" name="TextBox 7"/>
          <p:cNvSpPr txBox="1"/>
          <p:nvPr/>
        </p:nvSpPr>
        <p:spPr>
          <a:xfrm>
            <a:off x="3810000" y="4495800"/>
            <a:ext cx="4390144" cy="923330"/>
          </a:xfrm>
          <a:prstGeom prst="rect">
            <a:avLst/>
          </a:prstGeom>
          <a:noFill/>
        </p:spPr>
        <p:txBody>
          <a:bodyPr wrap="none" rtlCol="0">
            <a:spAutoFit/>
          </a:bodyPr>
          <a:lstStyle/>
          <a:p>
            <a:r>
              <a:rPr lang="en-US" i="1" dirty="0" smtClean="0"/>
              <a:t>Fair is foul, and foul is fair.  </a:t>
            </a:r>
          </a:p>
          <a:p>
            <a:r>
              <a:rPr lang="en-US" i="1" dirty="0" smtClean="0"/>
              <a:t>            </a:t>
            </a:r>
            <a:r>
              <a:rPr lang="en-US" dirty="0" smtClean="0"/>
              <a:t>-Witches, Act I, scene I, </a:t>
            </a:r>
            <a:r>
              <a:rPr lang="en-US" i="1" dirty="0" err="1" smtClean="0"/>
              <a:t>MacBeth</a:t>
            </a:r>
            <a:endParaRPr lang="en-US" i="1" dirty="0" smtClean="0"/>
          </a:p>
          <a:p>
            <a:endParaRPr lang="en-US" dirty="0"/>
          </a:p>
        </p:txBody>
      </p:sp>
      <p:pic>
        <p:nvPicPr>
          <p:cNvPr id="12" name="Picture 11" descr="parker94front.tiff"/>
          <p:cNvPicPr>
            <a:picLocks noChangeAspect="1"/>
          </p:cNvPicPr>
          <p:nvPr/>
        </p:nvPicPr>
        <p:blipFill>
          <a:blip r:embed="rId3"/>
          <a:stretch>
            <a:fillRect/>
          </a:stretch>
        </p:blipFill>
        <p:spPr>
          <a:xfrm>
            <a:off x="533400" y="304800"/>
            <a:ext cx="2610869" cy="4314825"/>
          </a:xfrm>
          <a:prstGeom prst="rect">
            <a:avLst/>
          </a:prstGeom>
        </p:spPr>
      </p:pic>
      <p:pic>
        <p:nvPicPr>
          <p:cNvPr id="13" name="Picture 12"/>
          <p:cNvPicPr>
            <a:picLocks noChangeAspect="1"/>
          </p:cNvPicPr>
          <p:nvPr/>
        </p:nvPicPr>
        <p:blipFill>
          <a:blip r:embed="rId4"/>
          <a:stretch>
            <a:fillRect/>
          </a:stretch>
        </p:blipFill>
        <p:spPr>
          <a:xfrm>
            <a:off x="3581400" y="533400"/>
            <a:ext cx="2438400" cy="368198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smtClean="0"/>
              <a:t>Ideal MHD, </a:t>
            </a:r>
            <a:r>
              <a:rPr lang="en-US" dirty="0" err="1" smtClean="0">
                <a:latin typeface="Symbol" charset="2"/>
                <a:cs typeface="Symbol" charset="2"/>
              </a:rPr>
              <a:t>h</a:t>
            </a:r>
            <a:r>
              <a:rPr lang="en-US" dirty="0" smtClean="0">
                <a:latin typeface="Symbol" charset="2"/>
                <a:cs typeface="Symbol" charset="2"/>
              </a:rPr>
              <a:t> -&gt; 0</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43</a:t>
            </a:fld>
            <a:endParaRPr lang="en-US" sz="1200" dirty="0">
              <a:solidFill>
                <a:schemeClr val="tx1"/>
              </a:solidFill>
            </a:endParaRPr>
          </a:p>
        </p:txBody>
      </p:sp>
      <p:pic>
        <p:nvPicPr>
          <p:cNvPr id="22" name="Picture 21" descr="inducideal.png"/>
          <p:cNvPicPr>
            <a:picLocks noChangeAspect="1"/>
          </p:cNvPicPr>
          <p:nvPr/>
        </p:nvPicPr>
        <p:blipFill>
          <a:blip r:embed="rId3"/>
          <a:stretch>
            <a:fillRect/>
          </a:stretch>
        </p:blipFill>
        <p:spPr>
          <a:xfrm>
            <a:off x="2971800" y="838200"/>
            <a:ext cx="5724525" cy="1025525"/>
          </a:xfrm>
          <a:prstGeom prst="rect">
            <a:avLst/>
          </a:prstGeom>
        </p:spPr>
      </p:pic>
      <p:sp>
        <p:nvSpPr>
          <p:cNvPr id="23" name="TextBox 22"/>
          <p:cNvSpPr txBox="1"/>
          <p:nvPr/>
        </p:nvSpPr>
        <p:spPr>
          <a:xfrm>
            <a:off x="381000" y="1066800"/>
            <a:ext cx="2532890" cy="923330"/>
          </a:xfrm>
          <a:prstGeom prst="rect">
            <a:avLst/>
          </a:prstGeom>
          <a:noFill/>
        </p:spPr>
        <p:txBody>
          <a:bodyPr wrap="none" rtlCol="0">
            <a:spAutoFit/>
          </a:bodyPr>
          <a:lstStyle/>
          <a:p>
            <a:r>
              <a:rPr lang="en-US" dirty="0" smtClean="0"/>
              <a:t>Ideal case</a:t>
            </a:r>
          </a:p>
          <a:p>
            <a:r>
              <a:rPr lang="en-US" dirty="0" smtClean="0"/>
              <a:t>frozen fields</a:t>
            </a:r>
          </a:p>
          <a:p>
            <a:r>
              <a:rPr lang="en-US" dirty="0" smtClean="0"/>
              <a:t>fixed field-line </a:t>
            </a:r>
            <a:r>
              <a:rPr lang="en-US" dirty="0" smtClean="0">
                <a:solidFill>
                  <a:srgbClr val="FF0000"/>
                </a:solidFill>
              </a:rPr>
              <a:t>topology</a:t>
            </a:r>
            <a:endParaRPr lang="en-US" dirty="0">
              <a:solidFill>
                <a:srgbClr val="FF0000"/>
              </a:solidFill>
            </a:endParaRPr>
          </a:p>
        </p:txBody>
      </p:sp>
      <p:sp>
        <p:nvSpPr>
          <p:cNvPr id="24" name="TextBox 23"/>
          <p:cNvSpPr txBox="1"/>
          <p:nvPr/>
        </p:nvSpPr>
        <p:spPr>
          <a:xfrm>
            <a:off x="5867400" y="1143000"/>
            <a:ext cx="2274982" cy="400110"/>
          </a:xfrm>
          <a:prstGeom prst="rect">
            <a:avLst/>
          </a:prstGeom>
          <a:noFill/>
        </p:spPr>
        <p:txBody>
          <a:bodyPr wrap="none" rtlCol="0">
            <a:spAutoFit/>
          </a:bodyPr>
          <a:lstStyle/>
          <a:p>
            <a:r>
              <a:rPr lang="en-US" sz="2000" dirty="0" smtClean="0"/>
              <a:t>,    and         </a:t>
            </a:r>
            <a:r>
              <a:rPr lang="en-US" sz="2000" b="1" dirty="0" smtClean="0"/>
              <a:t>E</a:t>
            </a:r>
            <a:r>
              <a:rPr lang="en-US" sz="2000" dirty="0" smtClean="0"/>
              <a:t>’= 0</a:t>
            </a:r>
            <a:endParaRPr lang="en-US" sz="2000" dirty="0"/>
          </a:p>
        </p:txBody>
      </p:sp>
      <p:pic>
        <p:nvPicPr>
          <p:cNvPr id="28" name="Picture 27" descr="parkerp94.jpg"/>
          <p:cNvPicPr>
            <a:picLocks noChangeAspect="1"/>
          </p:cNvPicPr>
          <p:nvPr/>
        </p:nvPicPr>
        <p:blipFill>
          <a:blip r:embed="rId4"/>
          <a:stretch>
            <a:fillRect/>
          </a:stretch>
        </p:blipFill>
        <p:spPr>
          <a:xfrm>
            <a:off x="1981200" y="2133600"/>
            <a:ext cx="5730875" cy="429815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2590800" cy="5638800"/>
          </a:xfrm>
        </p:spPr>
        <p:txBody>
          <a:bodyPr/>
          <a:lstStyle/>
          <a:p>
            <a:pPr algn="l"/>
            <a:r>
              <a:rPr lang="en-US" sz="2000" dirty="0" smtClean="0"/>
              <a:t>SDO AIA surface (5000K) to corona (1 million K).</a:t>
            </a:r>
            <a:br>
              <a:rPr lang="en-US" sz="2000" dirty="0" smtClean="0"/>
            </a:br>
            <a:r>
              <a:rPr lang="en-US" sz="2000" dirty="0" smtClean="0"/>
              <a:t/>
            </a:r>
            <a:br>
              <a:rPr lang="en-US" sz="2000" dirty="0" smtClean="0"/>
            </a:br>
            <a:r>
              <a:rPr lang="en-US" sz="2000" dirty="0" smtClean="0"/>
              <a:t>Obvious violation</a:t>
            </a:r>
            <a:br>
              <a:rPr lang="en-US" sz="2000" dirty="0" smtClean="0"/>
            </a:br>
            <a:r>
              <a:rPr lang="en-US" sz="2000" dirty="0" smtClean="0"/>
              <a:t>of 2</a:t>
            </a:r>
            <a:r>
              <a:rPr lang="en-US" sz="2000" baseline="30000" dirty="0" smtClean="0"/>
              <a:t>nd</a:t>
            </a:r>
            <a:r>
              <a:rPr lang="en-US" sz="2000" dirty="0" smtClean="0"/>
              <a:t> law of thermodynamics</a:t>
            </a:r>
            <a:br>
              <a:rPr lang="en-US" sz="2000" dirty="0" smtClean="0"/>
            </a:br>
            <a:r>
              <a:rPr lang="en-US" sz="2000" dirty="0" smtClean="0"/>
              <a:t/>
            </a:r>
            <a:br>
              <a:rPr lang="en-US" sz="2000" dirty="0" smtClean="0"/>
            </a:br>
            <a:r>
              <a:rPr lang="en-US" sz="2000" dirty="0" smtClean="0"/>
              <a:t>“Grand challenge”</a:t>
            </a:r>
            <a:br>
              <a:rPr lang="en-US" sz="2000" dirty="0" smtClean="0"/>
            </a:br>
            <a:r>
              <a:rPr lang="en-US" sz="2000" dirty="0" smtClean="0"/>
              <a:t/>
            </a:r>
            <a:br>
              <a:rPr lang="en-US" sz="2000" dirty="0" smtClean="0"/>
            </a:br>
            <a:r>
              <a:rPr lang="en-US" sz="2000" dirty="0" smtClean="0"/>
              <a:t>e.g. Hoyle 1955,</a:t>
            </a:r>
            <a:br>
              <a:rPr lang="en-US" sz="2000" dirty="0" smtClean="0"/>
            </a:br>
            <a:r>
              <a:rPr lang="en-US" sz="2000" dirty="0" smtClean="0"/>
              <a:t>“Frontiers in astronomy”)</a:t>
            </a:r>
            <a:br>
              <a:rPr lang="en-US" sz="2000" dirty="0" smtClean="0"/>
            </a:br>
            <a:r>
              <a:rPr lang="en-US" sz="2000" dirty="0" smtClean="0"/>
              <a:t/>
            </a:r>
            <a:br>
              <a:rPr lang="en-US" sz="2000" dirty="0" smtClean="0"/>
            </a:br>
            <a:endParaRPr lang="en-US" sz="2000"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44</a:t>
            </a:fld>
            <a:endParaRPr lang="en-US" sz="1200" dirty="0">
              <a:solidFill>
                <a:schemeClr val="tx1"/>
              </a:solidFill>
            </a:endParaRPr>
          </a:p>
        </p:txBody>
      </p:sp>
      <p:pic>
        <p:nvPicPr>
          <p:cNvPr id="4" name="Picture 11" descr="/Users/judge/Projects/meetings/IAU286/images/Intensity_171_combo_small.mov">
            <a:hlinkClick r:id="" action="ppaction://media"/>
          </p:cNvPr>
          <p:cNvPicPr/>
          <p:nvPr>
            <a:videoFile r:link="rId1"/>
          </p:nvPr>
        </p:nvPicPr>
        <p:blipFill>
          <a:blip r:embed="rId3"/>
          <a:srcRect/>
          <a:stretch>
            <a:fillRect/>
          </a:stretch>
        </p:blipFill>
        <p:spPr bwMode="auto">
          <a:xfrm>
            <a:off x="2627378" y="0"/>
            <a:ext cx="6364222" cy="6361176"/>
          </a:xfrm>
          <a:prstGeom prst="rect">
            <a:avLst/>
          </a:prstGeom>
          <a:noFill/>
          <a:ln w="9525">
            <a:noFill/>
            <a:miter lim="800000"/>
            <a:headEnd/>
            <a:tailEnd/>
          </a:ln>
        </p:spPr>
      </p:pic>
      <p:pic>
        <p:nvPicPr>
          <p:cNvPr id="5" name="Picture 4" descr="hoyle.jpg"/>
          <p:cNvPicPr>
            <a:picLocks noChangeAspect="1"/>
          </p:cNvPicPr>
          <p:nvPr/>
        </p:nvPicPr>
        <p:blipFill>
          <a:blip r:embed="rId4"/>
          <a:stretch>
            <a:fillRect/>
          </a:stretch>
        </p:blipFill>
        <p:spPr>
          <a:xfrm>
            <a:off x="609600" y="4343400"/>
            <a:ext cx="1371600" cy="1871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smtClean="0"/>
              <a:t>from untidy </a:t>
            </a:r>
            <a:r>
              <a:rPr lang="en-US" dirty="0" err="1" smtClean="0"/>
              <a:t>photospheric</a:t>
            </a:r>
            <a:r>
              <a:rPr lang="en-US" dirty="0" smtClean="0"/>
              <a:t> magnetism to</a:t>
            </a:r>
            <a:br>
              <a:rPr lang="en-US" dirty="0" smtClean="0"/>
            </a:br>
            <a:r>
              <a:rPr lang="en-US" dirty="0" smtClean="0"/>
              <a:t>coronal plasma loops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45</a:t>
            </a:fld>
            <a:endParaRPr lang="en-US" sz="1200" dirty="0">
              <a:solidFill>
                <a:schemeClr val="tx1"/>
              </a:solidFill>
            </a:endParaRPr>
          </a:p>
        </p:txBody>
      </p:sp>
      <p:pic>
        <p:nvPicPr>
          <p:cNvPr id="9" name="Picture 8"/>
          <p:cNvPicPr>
            <a:picLocks noChangeAspect="1"/>
          </p:cNvPicPr>
          <p:nvPr/>
        </p:nvPicPr>
        <p:blipFill>
          <a:blip r:embed="rId2"/>
          <a:stretch>
            <a:fillRect/>
          </a:stretch>
        </p:blipFill>
        <p:spPr>
          <a:xfrm>
            <a:off x="-457200" y="959853"/>
            <a:ext cx="14438586" cy="734594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Corona: low beta plasma</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46</a:t>
            </a:fld>
            <a:endParaRPr lang="en-US" sz="1200" dirty="0">
              <a:solidFill>
                <a:schemeClr val="tx1"/>
              </a:solidFill>
            </a:endParaRPr>
          </a:p>
        </p:txBody>
      </p:sp>
      <p:sp>
        <p:nvSpPr>
          <p:cNvPr id="4" name="TextBox 3"/>
          <p:cNvSpPr txBox="1"/>
          <p:nvPr/>
        </p:nvSpPr>
        <p:spPr>
          <a:xfrm>
            <a:off x="609600" y="1905000"/>
            <a:ext cx="5881538" cy="4801315"/>
          </a:xfrm>
          <a:prstGeom prst="rect">
            <a:avLst/>
          </a:prstGeom>
          <a:noFill/>
        </p:spPr>
        <p:txBody>
          <a:bodyPr wrap="none" rtlCol="0">
            <a:spAutoFit/>
          </a:bodyPr>
          <a:lstStyle/>
          <a:p>
            <a:r>
              <a:rPr lang="en-US" dirty="0" smtClean="0"/>
              <a:t>Limit of zero plasma beta</a:t>
            </a:r>
          </a:p>
          <a:p>
            <a:endParaRPr lang="en-US" dirty="0" smtClean="0"/>
          </a:p>
          <a:p>
            <a:r>
              <a:rPr lang="en-US" b="1" dirty="0" err="1" smtClean="0"/>
              <a:t>j</a:t>
            </a:r>
            <a:r>
              <a:rPr lang="en-US" b="1" dirty="0" smtClean="0"/>
              <a:t> </a:t>
            </a:r>
            <a:r>
              <a:rPr lang="en-US" b="1" dirty="0" err="1" smtClean="0"/>
              <a:t>x</a:t>
            </a:r>
            <a:r>
              <a:rPr lang="en-US" b="1" dirty="0" smtClean="0"/>
              <a:t> B  = 0</a:t>
            </a:r>
          </a:p>
          <a:p>
            <a:endParaRPr lang="en-US" b="1" dirty="0" smtClean="0"/>
          </a:p>
          <a:p>
            <a:r>
              <a:rPr lang="en-US" dirty="0" smtClean="0"/>
              <a:t>(no forces can balance the overwhelming Lorentz force)</a:t>
            </a:r>
          </a:p>
          <a:p>
            <a:endParaRPr lang="en-US" dirty="0" smtClean="0"/>
          </a:p>
          <a:p>
            <a:endParaRPr lang="en-US" dirty="0" smtClean="0"/>
          </a:p>
          <a:p>
            <a:endParaRPr lang="en-US" dirty="0" smtClean="0"/>
          </a:p>
          <a:p>
            <a:endParaRPr lang="en-US" dirty="0" smtClean="0"/>
          </a:p>
          <a:p>
            <a:r>
              <a:rPr lang="en-US" dirty="0" smtClean="0"/>
              <a:t>Parker considers this condition together with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6" name="Picture 5" descr="idealinduc.tiff"/>
          <p:cNvPicPr>
            <a:picLocks noChangeAspect="1"/>
          </p:cNvPicPr>
          <p:nvPr/>
        </p:nvPicPr>
        <p:blipFill>
          <a:blip r:embed="rId2"/>
          <a:stretch>
            <a:fillRect/>
          </a:stretch>
        </p:blipFill>
        <p:spPr>
          <a:xfrm>
            <a:off x="5410200" y="3962400"/>
            <a:ext cx="3124200" cy="101861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Parker 1972, 2007</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47</a:t>
            </a:fld>
            <a:endParaRPr lang="en-US" sz="1200" dirty="0">
              <a:solidFill>
                <a:schemeClr val="tx1"/>
              </a:solidFill>
            </a:endParaRPr>
          </a:p>
        </p:txBody>
      </p:sp>
      <p:pic>
        <p:nvPicPr>
          <p:cNvPr id="4" name="Picture 3"/>
          <p:cNvPicPr>
            <a:picLocks noChangeAspect="1"/>
          </p:cNvPicPr>
          <p:nvPr/>
        </p:nvPicPr>
        <p:blipFill>
          <a:blip r:embed="rId2"/>
          <a:stretch>
            <a:fillRect/>
          </a:stretch>
        </p:blipFill>
        <p:spPr>
          <a:xfrm>
            <a:off x="2006600" y="2057400"/>
            <a:ext cx="5130800" cy="1257300"/>
          </a:xfrm>
          <a:prstGeom prst="rect">
            <a:avLst/>
          </a:prstGeom>
        </p:spPr>
      </p:pic>
      <p:sp>
        <p:nvSpPr>
          <p:cNvPr id="5" name="TextBox 4"/>
          <p:cNvSpPr txBox="1"/>
          <p:nvPr/>
        </p:nvSpPr>
        <p:spPr>
          <a:xfrm>
            <a:off x="838200" y="990600"/>
            <a:ext cx="4661890" cy="923330"/>
          </a:xfrm>
          <a:prstGeom prst="rect">
            <a:avLst/>
          </a:prstGeom>
          <a:noFill/>
        </p:spPr>
        <p:txBody>
          <a:bodyPr wrap="none" rtlCol="0">
            <a:spAutoFit/>
          </a:bodyPr>
          <a:lstStyle/>
          <a:p>
            <a:r>
              <a:rPr lang="en-US" dirty="0" smtClean="0"/>
              <a:t>Under </a:t>
            </a:r>
            <a:r>
              <a:rPr lang="en-US" dirty="0" smtClean="0">
                <a:solidFill>
                  <a:srgbClr val="FF0000"/>
                </a:solidFill>
              </a:rPr>
              <a:t>ideal </a:t>
            </a:r>
            <a:r>
              <a:rPr lang="en-US" dirty="0" smtClean="0"/>
              <a:t>conditions</a:t>
            </a:r>
          </a:p>
          <a:p>
            <a:endParaRPr lang="en-US" dirty="0" smtClean="0"/>
          </a:p>
          <a:p>
            <a:r>
              <a:rPr lang="en-US" dirty="0" smtClean="0"/>
              <a:t>“… the fact is that the Maxwell stress tensor</a:t>
            </a:r>
            <a:endParaRPr lang="en-US" dirty="0"/>
          </a:p>
        </p:txBody>
      </p:sp>
      <p:sp>
        <p:nvSpPr>
          <p:cNvPr id="6" name="TextBox 5"/>
          <p:cNvSpPr txBox="1"/>
          <p:nvPr/>
        </p:nvSpPr>
        <p:spPr>
          <a:xfrm>
            <a:off x="685800" y="3886200"/>
            <a:ext cx="6766433" cy="2585323"/>
          </a:xfrm>
          <a:prstGeom prst="rect">
            <a:avLst/>
          </a:prstGeom>
          <a:noFill/>
        </p:spPr>
        <p:txBody>
          <a:bodyPr wrap="none" rtlCol="0">
            <a:spAutoFit/>
          </a:bodyPr>
          <a:lstStyle/>
          <a:p>
            <a:r>
              <a:rPr lang="en-US" dirty="0" smtClean="0"/>
              <a:t>of a magnetic field with an </a:t>
            </a:r>
            <a:r>
              <a:rPr lang="en-US" dirty="0" smtClean="0">
                <a:solidFill>
                  <a:srgbClr val="FF0000"/>
                </a:solidFill>
              </a:rPr>
              <a:t>untidy</a:t>
            </a:r>
            <a:r>
              <a:rPr lang="en-US" dirty="0" smtClean="0"/>
              <a:t> field line topology has the </a:t>
            </a:r>
          </a:p>
          <a:p>
            <a:r>
              <a:rPr lang="en-US" dirty="0" smtClean="0"/>
              <a:t>curious property of creating internal surfaces of tangential </a:t>
            </a:r>
          </a:p>
          <a:p>
            <a:r>
              <a:rPr lang="en-US" dirty="0" smtClean="0"/>
              <a:t>discontinuity (TD), i.e. current sheets, as the magnetic field</a:t>
            </a:r>
          </a:p>
          <a:p>
            <a:r>
              <a:rPr lang="en-US" dirty="0" smtClean="0"/>
              <a:t>relaxes to an equilibrium… while the dynamical swirling.. defines</a:t>
            </a:r>
          </a:p>
          <a:p>
            <a:r>
              <a:rPr lang="en-US" dirty="0" smtClean="0"/>
              <a:t>a large scale mixing length, the </a:t>
            </a:r>
            <a:r>
              <a:rPr lang="en-US" dirty="0" smtClean="0">
                <a:solidFill>
                  <a:srgbClr val="FF0000"/>
                </a:solidFill>
              </a:rPr>
              <a:t>magnetic stresses acting alone </a:t>
            </a:r>
          </a:p>
          <a:p>
            <a:r>
              <a:rPr lang="en-US" dirty="0" smtClean="0">
                <a:solidFill>
                  <a:srgbClr val="FF0000"/>
                </a:solidFill>
              </a:rPr>
              <a:t>cause the magnetic field gradients to steepen without limit </a:t>
            </a:r>
            <a:r>
              <a:rPr lang="en-US" dirty="0" smtClean="0"/>
              <a:t>when</a:t>
            </a:r>
          </a:p>
          <a:p>
            <a:r>
              <a:rPr lang="en-US" dirty="0" smtClean="0"/>
              <a:t>the field is allowed to relax to its lowest energy state”</a:t>
            </a:r>
          </a:p>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C751D760-82E1-4048-AB62-A5CB8DE601A4}" type="slidenum">
              <a:rPr lang="en-US" smtClean="0"/>
              <a:pPr/>
              <a:t>48</a:t>
            </a:fld>
            <a:endParaRPr lang="en-US" sz="1200" dirty="0">
              <a:solidFill>
                <a:schemeClr val="tx1"/>
              </a:solidFill>
            </a:endParaRPr>
          </a:p>
        </p:txBody>
      </p:sp>
      <p:pic>
        <p:nvPicPr>
          <p:cNvPr id="4" name="Picture 3"/>
          <p:cNvPicPr>
            <a:picLocks noChangeAspect="1"/>
          </p:cNvPicPr>
          <p:nvPr/>
        </p:nvPicPr>
        <p:blipFill>
          <a:blip r:embed="rId2"/>
          <a:stretch>
            <a:fillRect/>
          </a:stretch>
        </p:blipFill>
        <p:spPr>
          <a:xfrm>
            <a:off x="685800" y="194613"/>
            <a:ext cx="8077200" cy="605378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C751D760-82E1-4048-AB62-A5CB8DE601A4}" type="slidenum">
              <a:rPr lang="en-US" smtClean="0"/>
              <a:pPr/>
              <a:t>49</a:t>
            </a:fld>
            <a:endParaRPr lang="en-US" sz="1200" dirty="0">
              <a:solidFill>
                <a:schemeClr val="tx1"/>
              </a:solidFill>
            </a:endParaRPr>
          </a:p>
        </p:txBody>
      </p:sp>
      <p:pic>
        <p:nvPicPr>
          <p:cNvPr id="5" name="Picture 4"/>
          <p:cNvPicPr>
            <a:picLocks noChangeAspect="1"/>
          </p:cNvPicPr>
          <p:nvPr/>
        </p:nvPicPr>
        <p:blipFill>
          <a:blip r:embed="rId2"/>
          <a:stretch>
            <a:fillRect/>
          </a:stretch>
        </p:blipFill>
        <p:spPr>
          <a:xfrm>
            <a:off x="457199" y="76200"/>
            <a:ext cx="8654065" cy="6096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smtClean="0"/>
              <a:t>would the Sun/stars choose to…</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5</a:t>
            </a:fld>
            <a:endParaRPr lang="en-US" sz="1200" dirty="0">
              <a:solidFill>
                <a:schemeClr val="tx1"/>
              </a:solidFill>
            </a:endParaRPr>
          </a:p>
        </p:txBody>
      </p:sp>
      <p:sp>
        <p:nvSpPr>
          <p:cNvPr id="5" name="TextBox 4"/>
          <p:cNvSpPr txBox="1"/>
          <p:nvPr/>
        </p:nvSpPr>
        <p:spPr>
          <a:xfrm>
            <a:off x="609600" y="1524000"/>
            <a:ext cx="7924800" cy="4154983"/>
          </a:xfrm>
          <a:prstGeom prst="rect">
            <a:avLst/>
          </a:prstGeom>
          <a:noFill/>
        </p:spPr>
        <p:txBody>
          <a:bodyPr wrap="square" rtlCol="0">
            <a:spAutoFit/>
          </a:bodyPr>
          <a:lstStyle/>
          <a:p>
            <a:pPr>
              <a:buFont typeface="Arial"/>
              <a:buChar char="•"/>
            </a:pPr>
            <a:r>
              <a:rPr lang="en-US" sz="2400" dirty="0" smtClean="0"/>
              <a:t> produce such </a:t>
            </a:r>
            <a:r>
              <a:rPr lang="en-US" sz="2400" i="1" dirty="0" smtClean="0">
                <a:solidFill>
                  <a:srgbClr val="FF0000"/>
                </a:solidFill>
              </a:rPr>
              <a:t>order </a:t>
            </a:r>
            <a:r>
              <a:rPr lang="en-US" sz="2400" dirty="0" smtClean="0">
                <a:solidFill>
                  <a:srgbClr val="FF0000"/>
                </a:solidFill>
              </a:rPr>
              <a:t>out of chaos</a:t>
            </a:r>
            <a:r>
              <a:rPr lang="en-US" sz="2400" dirty="0" smtClean="0">
                <a:solidFill>
                  <a:srgbClr val="FF0000"/>
                </a:solidFill>
              </a:rPr>
              <a:t>? </a:t>
            </a:r>
          </a:p>
          <a:p>
            <a:pPr lvl="1"/>
            <a:r>
              <a:rPr lang="en-US" sz="2400" dirty="0" smtClean="0"/>
              <a:t>[broad answer from MHD: symmetry breaking via net kinetic </a:t>
            </a:r>
            <a:r>
              <a:rPr lang="en-US" sz="2400" dirty="0" err="1" smtClean="0"/>
              <a:t>helicity</a:t>
            </a:r>
            <a:r>
              <a:rPr lang="en-US" sz="2400" dirty="0" smtClean="0"/>
              <a:t>]</a:t>
            </a:r>
          </a:p>
          <a:p>
            <a:pPr>
              <a:buFont typeface="Arial"/>
              <a:buChar char="•"/>
            </a:pPr>
            <a:r>
              <a:rPr lang="en-US" sz="2400" dirty="0" smtClean="0"/>
              <a:t> regenerate B so </a:t>
            </a:r>
            <a:r>
              <a:rPr lang="en-US" sz="2400" i="1" dirty="0" smtClean="0">
                <a:solidFill>
                  <a:srgbClr val="FF0000"/>
                </a:solidFill>
              </a:rPr>
              <a:t>rapidly </a:t>
            </a:r>
            <a:r>
              <a:rPr lang="en-US" sz="2400" dirty="0" smtClean="0"/>
              <a:t>(“dynamo”</a:t>
            </a:r>
            <a:r>
              <a:rPr lang="en-US" sz="2400" dirty="0" smtClean="0"/>
              <a:t>)</a:t>
            </a:r>
          </a:p>
          <a:p>
            <a:pPr>
              <a:buFont typeface="Arial"/>
              <a:buChar char="•"/>
            </a:pPr>
            <a:r>
              <a:rPr lang="en-US" sz="2400" dirty="0" smtClean="0"/>
              <a:t> change </a:t>
            </a:r>
            <a:r>
              <a:rPr lang="en-US" sz="2400" dirty="0" smtClean="0">
                <a:solidFill>
                  <a:srgbClr val="FF0000"/>
                </a:solidFill>
              </a:rPr>
              <a:t>B almost instantaneously</a:t>
            </a:r>
            <a:r>
              <a:rPr lang="en-US" sz="2400" dirty="0" smtClean="0"/>
              <a:t>, producing </a:t>
            </a:r>
          </a:p>
          <a:p>
            <a:pPr lvl="1">
              <a:buFont typeface="Arial"/>
              <a:buChar char="•"/>
            </a:pPr>
            <a:r>
              <a:rPr lang="en-US" sz="2400" dirty="0" smtClean="0"/>
              <a:t> flares? [energy conversion]</a:t>
            </a:r>
          </a:p>
          <a:p>
            <a:pPr lvl="1">
              <a:buFont typeface="Arial"/>
              <a:buChar char="•"/>
            </a:pPr>
            <a:r>
              <a:rPr lang="en-US" sz="2400" dirty="0" smtClean="0"/>
              <a:t> </a:t>
            </a:r>
            <a:r>
              <a:rPr lang="en-US" sz="2400" dirty="0" err="1" smtClean="0"/>
              <a:t>CMEs</a:t>
            </a:r>
            <a:r>
              <a:rPr lang="en-US" sz="2400" dirty="0" smtClean="0"/>
              <a:t>? [topological changes]</a:t>
            </a:r>
          </a:p>
          <a:p>
            <a:pPr lvl="1">
              <a:buFont typeface="Arial"/>
              <a:buChar char="•"/>
            </a:pPr>
            <a:endParaRPr lang="en-US" sz="2400" dirty="0" smtClean="0"/>
          </a:p>
          <a:p>
            <a:pPr lvl="1">
              <a:buFont typeface="Arial"/>
              <a:buChar char="•"/>
            </a:pPr>
            <a:endParaRPr lang="en-US" sz="2400" dirty="0" smtClean="0"/>
          </a:p>
          <a:p>
            <a:pPr>
              <a:buFont typeface="Arial"/>
              <a:buChar char="•"/>
            </a:pPr>
            <a:r>
              <a:rPr lang="en-US" sz="2400" dirty="0" smtClean="0"/>
              <a:t> Produce ubiquitous </a:t>
            </a:r>
            <a:r>
              <a:rPr lang="en-US" sz="2400" dirty="0" smtClean="0">
                <a:solidFill>
                  <a:srgbClr val="FF0000"/>
                </a:solidFill>
              </a:rPr>
              <a:t>coronae?</a:t>
            </a:r>
          </a:p>
          <a:p>
            <a:pPr>
              <a:buFont typeface="Arial"/>
              <a:buChar char="•"/>
            </a:pPr>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view (Parker 2007)</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50</a:t>
            </a:fld>
            <a:endParaRPr lang="en-US" sz="1200" dirty="0">
              <a:solidFill>
                <a:schemeClr val="tx1"/>
              </a:solidFill>
            </a:endParaRPr>
          </a:p>
        </p:txBody>
      </p:sp>
      <p:pic>
        <p:nvPicPr>
          <p:cNvPr id="6" name="Picture 5"/>
          <p:cNvPicPr>
            <a:picLocks noChangeAspect="1"/>
          </p:cNvPicPr>
          <p:nvPr/>
        </p:nvPicPr>
        <p:blipFill>
          <a:blip r:embed="rId2"/>
          <a:stretch>
            <a:fillRect/>
          </a:stretch>
        </p:blipFill>
        <p:spPr>
          <a:xfrm>
            <a:off x="266700" y="838200"/>
            <a:ext cx="7534275" cy="1600200"/>
          </a:xfrm>
          <a:prstGeom prst="rect">
            <a:avLst/>
          </a:prstGeom>
        </p:spPr>
      </p:pic>
      <p:pic>
        <p:nvPicPr>
          <p:cNvPr id="7" name="Picture 6"/>
          <p:cNvPicPr>
            <a:picLocks noChangeAspect="1"/>
          </p:cNvPicPr>
          <p:nvPr/>
        </p:nvPicPr>
        <p:blipFill>
          <a:blip r:embed="rId3"/>
          <a:stretch>
            <a:fillRect/>
          </a:stretch>
        </p:blipFill>
        <p:spPr>
          <a:xfrm>
            <a:off x="2895600" y="2667000"/>
            <a:ext cx="1914525" cy="457200"/>
          </a:xfrm>
          <a:prstGeom prst="rect">
            <a:avLst/>
          </a:prstGeom>
        </p:spPr>
      </p:pic>
      <p:pic>
        <p:nvPicPr>
          <p:cNvPr id="9" name="Picture 8"/>
          <p:cNvPicPr>
            <a:picLocks noChangeAspect="1"/>
          </p:cNvPicPr>
          <p:nvPr/>
        </p:nvPicPr>
        <p:blipFill>
          <a:blip r:embed="rId4"/>
          <a:stretch>
            <a:fillRect/>
          </a:stretch>
        </p:blipFill>
        <p:spPr>
          <a:xfrm>
            <a:off x="0" y="3175808"/>
            <a:ext cx="7827505" cy="314879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a:t>
            </a:r>
            <a:r>
              <a:rPr lang="en-US" dirty="0" smtClean="0"/>
              <a:t>view</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51</a:t>
            </a:fld>
            <a:endParaRPr lang="en-US" sz="1200" dirty="0">
              <a:solidFill>
                <a:schemeClr val="tx1"/>
              </a:solidFill>
            </a:endParaRPr>
          </a:p>
        </p:txBody>
      </p:sp>
      <p:sp>
        <p:nvSpPr>
          <p:cNvPr id="8" name="TextBox 7"/>
          <p:cNvSpPr txBox="1"/>
          <p:nvPr/>
        </p:nvSpPr>
        <p:spPr>
          <a:xfrm>
            <a:off x="381000" y="1752600"/>
            <a:ext cx="7524754" cy="369332"/>
          </a:xfrm>
          <a:prstGeom prst="rect">
            <a:avLst/>
          </a:prstGeom>
          <a:noFill/>
        </p:spPr>
        <p:txBody>
          <a:bodyPr wrap="none" rtlCol="0">
            <a:spAutoFit/>
          </a:bodyPr>
          <a:lstStyle/>
          <a:p>
            <a:r>
              <a:rPr lang="en-US" dirty="0" smtClean="0"/>
              <a:t>The equations of force balance and ideal induction are over-constrained</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Parker</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52</a:t>
            </a:fld>
            <a:endParaRPr lang="en-US" sz="1200" dirty="0">
              <a:solidFill>
                <a:schemeClr val="tx1"/>
              </a:solidFill>
            </a:endParaRPr>
          </a:p>
        </p:txBody>
      </p:sp>
      <p:sp>
        <p:nvSpPr>
          <p:cNvPr id="5" name="TextBox 4"/>
          <p:cNvSpPr txBox="1"/>
          <p:nvPr/>
        </p:nvSpPr>
        <p:spPr>
          <a:xfrm>
            <a:off x="285760" y="762000"/>
            <a:ext cx="8845502" cy="2031325"/>
          </a:xfrm>
          <a:prstGeom prst="rect">
            <a:avLst/>
          </a:prstGeom>
          <a:noFill/>
        </p:spPr>
        <p:txBody>
          <a:bodyPr wrap="none" rtlCol="0">
            <a:spAutoFit/>
          </a:bodyPr>
          <a:lstStyle/>
          <a:p>
            <a:r>
              <a:rPr lang="en-US" dirty="0" smtClean="0"/>
              <a:t>“…the basic nature of the mathematics of the equilibrium field [is that] the topology of</a:t>
            </a:r>
          </a:p>
          <a:p>
            <a:r>
              <a:rPr lang="en-US" dirty="0" smtClean="0"/>
              <a:t>the real characteristics of the final [force-free] equilibrium solution is identical with</a:t>
            </a:r>
          </a:p>
          <a:p>
            <a:r>
              <a:rPr lang="en-US" dirty="0" smtClean="0"/>
              <a:t>the topology of the [initial or imposed] magnetic field.”</a:t>
            </a:r>
          </a:p>
          <a:p>
            <a:endParaRPr lang="en-US" dirty="0" smtClean="0"/>
          </a:p>
          <a:p>
            <a:r>
              <a:rPr lang="en-US" dirty="0" smtClean="0"/>
              <a:t>“The importance of the spontaneous formation of Tangential Discontinuities lies</a:t>
            </a:r>
          </a:p>
          <a:p>
            <a:r>
              <a:rPr lang="en-US" dirty="0" smtClean="0"/>
              <a:t>in the rapid reconnection of magnetic field across each TD.”</a:t>
            </a:r>
          </a:p>
          <a:p>
            <a:endParaRPr lang="en-US" dirty="0"/>
          </a:p>
        </p:txBody>
      </p:sp>
      <p:sp>
        <p:nvSpPr>
          <p:cNvPr id="6" name="TextBox 5"/>
          <p:cNvSpPr txBox="1"/>
          <p:nvPr/>
        </p:nvSpPr>
        <p:spPr>
          <a:xfrm>
            <a:off x="1417721" y="2520077"/>
            <a:ext cx="5821279" cy="28623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scene3d>
              <a:camera prst="orthographicFront"/>
              <a:lightRig rig="threePt" dir="t"/>
            </a:scene3d>
            <a:sp3d extrusionH="57150">
              <a:bevelT w="69850" h="38100" prst="cross"/>
            </a:sp3d>
          </a:bodyPr>
          <a:lstStyle/>
          <a:p>
            <a:pPr algn="ctr"/>
            <a:r>
              <a:rPr lang="en-US" dirty="0" smtClean="0"/>
              <a:t>So, the tragedy of ideal MHD is as follows:</a:t>
            </a:r>
          </a:p>
          <a:p>
            <a:endParaRPr lang="en-US" dirty="0" smtClean="0"/>
          </a:p>
          <a:p>
            <a:r>
              <a:rPr lang="en-US" dirty="0" smtClean="0"/>
              <a:t>Ideal MHD dynamics + untidy fields =&gt; TDs</a:t>
            </a:r>
          </a:p>
          <a:p>
            <a:endParaRPr lang="en-US" dirty="0" smtClean="0"/>
          </a:p>
          <a:p>
            <a:r>
              <a:rPr lang="en-US" dirty="0" smtClean="0"/>
              <a:t>Genuine TDs (singular equilibrium states) cannot form</a:t>
            </a:r>
          </a:p>
          <a:p>
            <a:r>
              <a:rPr lang="en-US" dirty="0" smtClean="0"/>
              <a:t> in the presence of  a small, finite resistivity</a:t>
            </a:r>
          </a:p>
          <a:p>
            <a:endParaRPr lang="en-US" dirty="0" smtClean="0"/>
          </a:p>
          <a:p>
            <a:r>
              <a:rPr lang="en-US" dirty="0" smtClean="0"/>
              <a:t>So, in trying to become singular, on time scales L/C, </a:t>
            </a:r>
          </a:p>
          <a:p>
            <a:r>
              <a:rPr lang="en-US" dirty="0" smtClean="0"/>
              <a:t>Maxwell stresses make steeper gradients until ideal MHD </a:t>
            </a:r>
            <a:r>
              <a:rPr lang="en-US" dirty="0" smtClean="0">
                <a:solidFill>
                  <a:srgbClr val="FF0000"/>
                </a:solidFill>
              </a:rPr>
              <a:t>causes its own demise</a:t>
            </a:r>
          </a:p>
        </p:txBody>
      </p:sp>
      <p:grpSp>
        <p:nvGrpSpPr>
          <p:cNvPr id="4" name="Group 11"/>
          <p:cNvGrpSpPr/>
          <p:nvPr/>
        </p:nvGrpSpPr>
        <p:grpSpPr>
          <a:xfrm>
            <a:off x="0" y="5334000"/>
            <a:ext cx="9144000" cy="1304330"/>
            <a:chOff x="0" y="5334000"/>
            <a:chExt cx="9144000" cy="1304330"/>
          </a:xfrm>
        </p:grpSpPr>
        <p:sp>
          <p:nvSpPr>
            <p:cNvPr id="10" name="TextBox 9"/>
            <p:cNvSpPr txBox="1"/>
            <p:nvPr/>
          </p:nvSpPr>
          <p:spPr>
            <a:xfrm>
              <a:off x="0" y="5715000"/>
              <a:ext cx="5570756" cy="923330"/>
            </a:xfrm>
            <a:prstGeom prst="rect">
              <a:avLst/>
            </a:prstGeom>
            <a:noFill/>
          </p:spPr>
          <p:txBody>
            <a:bodyPr wrap="none" rtlCol="0">
              <a:spAutoFit/>
            </a:bodyPr>
            <a:lstStyle/>
            <a:p>
              <a:r>
                <a:rPr lang="en-US" dirty="0" smtClean="0"/>
                <a:t>BUT we gain a theory of dB/</a:t>
              </a:r>
              <a:r>
                <a:rPr lang="en-US" dirty="0" err="1" smtClean="0"/>
                <a:t>dt</a:t>
              </a:r>
              <a:r>
                <a:rPr lang="en-US" dirty="0" smtClean="0"/>
                <a:t> / dissipation / heating/ </a:t>
              </a:r>
            </a:p>
            <a:p>
              <a:r>
                <a:rPr lang="en-US" dirty="0" smtClean="0"/>
                <a:t>		dynamics: fast reconnection…</a:t>
              </a:r>
            </a:p>
            <a:p>
              <a:endParaRPr lang="en-US" dirty="0"/>
            </a:p>
          </p:txBody>
        </p:sp>
        <p:pic>
          <p:nvPicPr>
            <p:cNvPr id="11" name="Picture 10" descr="birthcard-logo.gif"/>
            <p:cNvPicPr>
              <a:picLocks noChangeAspect="1"/>
            </p:cNvPicPr>
            <p:nvPr/>
          </p:nvPicPr>
          <p:blipFill>
            <a:blip r:embed="rId2"/>
            <a:stretch>
              <a:fillRect/>
            </a:stretch>
          </p:blipFill>
          <p:spPr>
            <a:xfrm>
              <a:off x="5816600" y="5334000"/>
              <a:ext cx="3327400" cy="1183572"/>
            </a:xfrm>
            <a:prstGeom prst="rect">
              <a:avLst/>
            </a:prstGeom>
          </p:spPr>
        </p:pic>
      </p:grpSp>
      <p:pic>
        <p:nvPicPr>
          <p:cNvPr id="13" name="Picture 12"/>
          <p:cNvPicPr>
            <a:picLocks noChangeAspect="1"/>
          </p:cNvPicPr>
          <p:nvPr/>
        </p:nvPicPr>
        <p:blipFill>
          <a:blip r:embed="rId3"/>
          <a:stretch>
            <a:fillRect/>
          </a:stretch>
        </p:blipFill>
        <p:spPr>
          <a:xfrm>
            <a:off x="7391400" y="3276600"/>
            <a:ext cx="1651790" cy="207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smtClean="0"/>
              <a:t>Questions: large scale order in coronal plasma: ?</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53</a:t>
            </a:fld>
            <a:endParaRPr lang="en-US" sz="1200" dirty="0">
              <a:solidFill>
                <a:schemeClr val="tx1"/>
              </a:solidFill>
            </a:endParaRPr>
          </a:p>
        </p:txBody>
      </p:sp>
      <p:pic>
        <p:nvPicPr>
          <p:cNvPr id="9" name="Picture 8"/>
          <p:cNvPicPr>
            <a:picLocks noChangeAspect="1"/>
          </p:cNvPicPr>
          <p:nvPr/>
        </p:nvPicPr>
        <p:blipFill>
          <a:blip r:embed="rId2"/>
          <a:stretch>
            <a:fillRect/>
          </a:stretch>
        </p:blipFill>
        <p:spPr>
          <a:xfrm>
            <a:off x="2971800" y="990600"/>
            <a:ext cx="5562600" cy="5562600"/>
          </a:xfrm>
          <a:prstGeom prst="rect">
            <a:avLst/>
          </a:prstGeom>
        </p:spPr>
      </p:pic>
      <p:sp>
        <p:nvSpPr>
          <p:cNvPr id="10" name="TextBox 9"/>
          <p:cNvSpPr txBox="1"/>
          <p:nvPr/>
        </p:nvSpPr>
        <p:spPr>
          <a:xfrm>
            <a:off x="0" y="2514600"/>
            <a:ext cx="2209800" cy="1200329"/>
          </a:xfrm>
          <a:prstGeom prst="rect">
            <a:avLst/>
          </a:prstGeom>
          <a:noFill/>
        </p:spPr>
        <p:txBody>
          <a:bodyPr wrap="square" rtlCol="0">
            <a:spAutoFit/>
          </a:bodyPr>
          <a:lstStyle/>
          <a:p>
            <a:r>
              <a:rPr lang="en-US" dirty="0" smtClean="0"/>
              <a:t>Not just shades of grey: </a:t>
            </a:r>
          </a:p>
          <a:p>
            <a:endParaRPr lang="en-US" dirty="0" smtClean="0"/>
          </a:p>
          <a:p>
            <a:r>
              <a:rPr lang="en-US" dirty="0" smtClean="0"/>
              <a:t>Order out of chaos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54</a:t>
            </a:fld>
            <a:endParaRPr lang="en-US" sz="1200" dirty="0">
              <a:solidFill>
                <a:schemeClr val="tx1"/>
              </a:solidFill>
            </a:endParaRPr>
          </a:p>
        </p:txBody>
      </p:sp>
      <p:sp>
        <p:nvSpPr>
          <p:cNvPr id="5" name="TextBox 4"/>
          <p:cNvSpPr txBox="1"/>
          <p:nvPr/>
        </p:nvSpPr>
        <p:spPr>
          <a:xfrm>
            <a:off x="76200" y="762000"/>
            <a:ext cx="6891630" cy="3139321"/>
          </a:xfrm>
          <a:prstGeom prst="rect">
            <a:avLst/>
          </a:prstGeom>
          <a:noFill/>
        </p:spPr>
        <p:txBody>
          <a:bodyPr wrap="none" rtlCol="0">
            <a:spAutoFit/>
          </a:bodyPr>
          <a:lstStyle/>
          <a:p>
            <a:pPr>
              <a:buFont typeface="Arial"/>
              <a:buChar char="•"/>
            </a:pPr>
            <a:r>
              <a:rPr lang="en-US" dirty="0" smtClean="0"/>
              <a:t> We have become accustomed to seeing the Sun vary somewhat</a:t>
            </a:r>
          </a:p>
          <a:p>
            <a:pPr>
              <a:buFont typeface="Arial"/>
              <a:buChar char="•"/>
            </a:pPr>
            <a:endParaRPr lang="en-US" dirty="0" smtClean="0"/>
          </a:p>
          <a:p>
            <a:pPr>
              <a:buFont typeface="Arial"/>
              <a:buChar char="•"/>
            </a:pPr>
            <a:r>
              <a:rPr lang="en-US" dirty="0" smtClean="0"/>
              <a:t> Variations d</a:t>
            </a:r>
            <a:r>
              <a:rPr lang="en-US" b="1" dirty="0" smtClean="0"/>
              <a:t>B</a:t>
            </a:r>
            <a:r>
              <a:rPr lang="en-US" dirty="0" smtClean="0"/>
              <a:t>/</a:t>
            </a:r>
            <a:r>
              <a:rPr lang="en-US" dirty="0" err="1" smtClean="0"/>
              <a:t>dt</a:t>
            </a:r>
            <a:r>
              <a:rPr lang="en-US" baseline="-25000" dirty="0" err="1" smtClean="0"/>
              <a:t>SUN</a:t>
            </a:r>
            <a:r>
              <a:rPr lang="en-US" dirty="0" smtClean="0"/>
              <a:t> have well known consequences:</a:t>
            </a:r>
          </a:p>
          <a:p>
            <a:pPr lvl="1">
              <a:buFont typeface="Arial"/>
              <a:buChar char="•"/>
            </a:pPr>
            <a:r>
              <a:rPr lang="en-US" dirty="0" smtClean="0"/>
              <a:t> atmospheric heating, a tragic consequence </a:t>
            </a:r>
          </a:p>
          <a:p>
            <a:pPr lvl="1"/>
            <a:r>
              <a:rPr lang="en-US" dirty="0" smtClean="0"/>
              <a:t>     of </a:t>
            </a:r>
            <a:r>
              <a:rPr lang="en-US" i="1" dirty="0" smtClean="0">
                <a:solidFill>
                  <a:srgbClr val="FF0000"/>
                </a:solidFill>
              </a:rPr>
              <a:t>almost ideal </a:t>
            </a:r>
            <a:r>
              <a:rPr lang="en-US" dirty="0" smtClean="0"/>
              <a:t>MHD ? </a:t>
            </a:r>
          </a:p>
          <a:p>
            <a:pPr lvl="1">
              <a:buFont typeface="Arial"/>
              <a:buChar char="•"/>
            </a:pPr>
            <a:r>
              <a:rPr lang="en-US" dirty="0" smtClean="0"/>
              <a:t>flares, </a:t>
            </a:r>
            <a:r>
              <a:rPr lang="en-US" dirty="0" err="1" smtClean="0"/>
              <a:t>CMEs</a:t>
            </a:r>
            <a:endParaRPr lang="en-US" dirty="0" smtClean="0"/>
          </a:p>
          <a:p>
            <a:pPr lvl="1">
              <a:buFont typeface="Arial"/>
              <a:buChar char="•"/>
            </a:pPr>
            <a:r>
              <a:rPr lang="en-US" dirty="0" smtClean="0"/>
              <a:t>variable UV and particles (ionosphere)</a:t>
            </a:r>
          </a:p>
          <a:p>
            <a:pPr lvl="1">
              <a:buFont typeface="Arial"/>
              <a:buChar char="•"/>
            </a:pPr>
            <a:r>
              <a:rPr lang="en-US" dirty="0" smtClean="0"/>
              <a:t>space weather</a:t>
            </a:r>
          </a:p>
          <a:p>
            <a:pPr lvl="1">
              <a:buFont typeface="Arial"/>
              <a:buChar char="•"/>
            </a:pPr>
            <a:endParaRPr lang="en-US" dirty="0" smtClean="0"/>
          </a:p>
          <a:p>
            <a:pPr lvl="1">
              <a:buFont typeface="Arial"/>
              <a:buChar char="•"/>
            </a:pPr>
            <a:endParaRPr lang="en-US" dirty="0" smtClean="0"/>
          </a:p>
          <a:p>
            <a:pPr lvl="1"/>
            <a:r>
              <a:rPr lang="en-US" dirty="0" smtClean="0"/>
              <a:t>    all the above = “solar- or </a:t>
            </a:r>
            <a:r>
              <a:rPr lang="en-US" dirty="0" err="1" smtClean="0"/>
              <a:t>helio</a:t>
            </a:r>
            <a:r>
              <a:rPr lang="en-US" dirty="0" smtClean="0"/>
              <a:t>- physics”</a:t>
            </a:r>
          </a:p>
        </p:txBody>
      </p:sp>
      <p:pic>
        <p:nvPicPr>
          <p:cNvPr id="6" name="ondrejov_2_X7flare.mpg">
            <a:hlinkClick r:id="" action="ppaction://media"/>
          </p:cNvPr>
          <p:cNvPicPr/>
          <p:nvPr>
            <a:videoFile r:link="rId1"/>
          </p:nvPr>
        </p:nvPicPr>
        <p:blipFill>
          <a:blip r:embed="rId3"/>
          <a:stretch>
            <a:fillRect/>
          </a:stretch>
        </p:blipFill>
        <p:spPr>
          <a:xfrm>
            <a:off x="5791200" y="1600200"/>
            <a:ext cx="3352800" cy="3352800"/>
          </a:xfrm>
          <a:prstGeom prst="rect">
            <a:avLst/>
          </a:prstGeom>
        </p:spPr>
      </p:pic>
      <p:sp>
        <p:nvSpPr>
          <p:cNvPr id="7" name="TextBox 6"/>
          <p:cNvSpPr txBox="1"/>
          <p:nvPr/>
        </p:nvSpPr>
        <p:spPr>
          <a:xfrm>
            <a:off x="0" y="4598075"/>
            <a:ext cx="8558753" cy="2031325"/>
          </a:xfrm>
          <a:prstGeom prst="rect">
            <a:avLst/>
          </a:prstGeom>
          <a:noFill/>
        </p:spPr>
        <p:txBody>
          <a:bodyPr wrap="none" rtlCol="0">
            <a:spAutoFit/>
          </a:bodyPr>
          <a:lstStyle/>
          <a:p>
            <a:pPr>
              <a:buFont typeface="Arial"/>
              <a:buChar char="•"/>
            </a:pPr>
            <a:r>
              <a:rPr lang="en-US" dirty="0" smtClean="0"/>
              <a:t>BUT, we must not forget </a:t>
            </a:r>
          </a:p>
          <a:p>
            <a:pPr lvl="1">
              <a:buFont typeface="Arial"/>
              <a:buChar char="•"/>
            </a:pPr>
            <a:r>
              <a:rPr lang="en-US" dirty="0" smtClean="0"/>
              <a:t> that the Sun and stars exhibit </a:t>
            </a:r>
            <a:r>
              <a:rPr lang="en-US" dirty="0" smtClean="0">
                <a:solidFill>
                  <a:srgbClr val="FF0000"/>
                </a:solidFill>
              </a:rPr>
              <a:t>remarkable, unanticipated magnetic variations </a:t>
            </a:r>
          </a:p>
          <a:p>
            <a:pPr lvl="1"/>
            <a:r>
              <a:rPr lang="en-US" dirty="0" smtClean="0"/>
              <a:t>      when viewed from the point of view of Newton and Maxwell	</a:t>
            </a:r>
          </a:p>
          <a:p>
            <a:pPr lvl="1">
              <a:buFont typeface="Arial"/>
              <a:buChar char="•"/>
            </a:pPr>
            <a:r>
              <a:rPr lang="en-US" dirty="0" smtClean="0"/>
              <a:t> that many fundamental questions remain as challenges in solar physics</a:t>
            </a:r>
          </a:p>
          <a:p>
            <a:pPr lvl="1">
              <a:buFont typeface="Arial"/>
              <a:buChar char="•"/>
            </a:pPr>
            <a:r>
              <a:rPr lang="en-US" dirty="0" smtClean="0"/>
              <a:t> that there is no satisfactory explanation for d</a:t>
            </a:r>
            <a:r>
              <a:rPr lang="en-US" b="1" dirty="0" smtClean="0"/>
              <a:t>B</a:t>
            </a:r>
            <a:r>
              <a:rPr lang="en-US" dirty="0" smtClean="0"/>
              <a:t>/</a:t>
            </a:r>
            <a:r>
              <a:rPr lang="en-US" dirty="0" err="1" smtClean="0"/>
              <a:t>dt</a:t>
            </a:r>
            <a:r>
              <a:rPr lang="en-US" baseline="-25000" dirty="0" err="1" smtClean="0"/>
              <a:t>SUN</a:t>
            </a:r>
            <a:endParaRPr lang="en-US" dirty="0" smtClean="0"/>
          </a:p>
          <a:p>
            <a:pPr lvl="1">
              <a:buFont typeface="Arial"/>
              <a:buChar char="•"/>
            </a:pPr>
            <a:r>
              <a:rPr lang="en-US" dirty="0" smtClean="0"/>
              <a:t> to keep an open mind and try to acquire critical data, especially of stars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3000"/>
                                  </p:stCondLst>
                                  <p:childTnLst>
                                    <p:cmd type="call" cmd="playFrom(0.0)">
                                      <p:cBhvr>
                                        <p:cTn id="6" dur="1195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7"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371600"/>
          </a:xfrm>
        </p:spPr>
        <p:txBody>
          <a:bodyPr/>
          <a:lstStyle/>
          <a:p>
            <a:r>
              <a:rPr lang="en-US" dirty="0" smtClean="0"/>
              <a:t>solar physics remains essentially attempts to</a:t>
            </a:r>
            <a:br>
              <a:rPr lang="en-US" dirty="0" smtClean="0"/>
            </a:br>
            <a:r>
              <a:rPr lang="en-US" dirty="0" smtClean="0"/>
              <a:t>answer the question</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55</a:t>
            </a:fld>
            <a:endParaRPr lang="en-US" sz="1200" dirty="0">
              <a:solidFill>
                <a:schemeClr val="tx1"/>
              </a:solidFill>
            </a:endParaRPr>
          </a:p>
        </p:txBody>
      </p:sp>
      <p:grpSp>
        <p:nvGrpSpPr>
          <p:cNvPr id="4" name="Group 3"/>
          <p:cNvGrpSpPr/>
          <p:nvPr/>
        </p:nvGrpSpPr>
        <p:grpSpPr>
          <a:xfrm>
            <a:off x="1981200" y="1524000"/>
            <a:ext cx="4648200" cy="2442918"/>
            <a:chOff x="838200" y="3124200"/>
            <a:chExt cx="3422235" cy="2006600"/>
          </a:xfrm>
        </p:grpSpPr>
        <p:pic>
          <p:nvPicPr>
            <p:cNvPr id="5" name="Picture 4" descr="dbdt.tiff"/>
            <p:cNvPicPr>
              <a:picLocks noChangeAspect="1"/>
            </p:cNvPicPr>
            <p:nvPr/>
          </p:nvPicPr>
          <p:blipFill>
            <a:blip r:embed="rId2"/>
            <a:stretch>
              <a:fillRect/>
            </a:stretch>
          </p:blipFill>
          <p:spPr>
            <a:xfrm>
              <a:off x="838200" y="3124200"/>
              <a:ext cx="2247900" cy="2006600"/>
            </a:xfrm>
            <a:prstGeom prst="rect">
              <a:avLst/>
            </a:prstGeom>
          </p:spPr>
        </p:pic>
        <p:sp>
          <p:nvSpPr>
            <p:cNvPr id="6" name="TextBox 5"/>
            <p:cNvSpPr txBox="1"/>
            <p:nvPr/>
          </p:nvSpPr>
          <p:spPr>
            <a:xfrm>
              <a:off x="3505200" y="3429000"/>
              <a:ext cx="755235" cy="1087066"/>
            </a:xfrm>
            <a:prstGeom prst="rect">
              <a:avLst/>
            </a:prstGeom>
            <a:noFill/>
          </p:spPr>
          <p:txBody>
            <a:bodyPr wrap="square" rtlCol="0">
              <a:spAutoFit/>
            </a:bodyPr>
            <a:lstStyle/>
            <a:p>
              <a:r>
                <a:rPr lang="en-US" sz="8000" dirty="0" smtClean="0"/>
                <a:t>?</a:t>
              </a:r>
              <a:endParaRPr lang="en-US" sz="8000" dirty="0"/>
            </a:p>
          </p:txBody>
        </p:sp>
      </p:grpSp>
      <p:sp>
        <p:nvSpPr>
          <p:cNvPr id="7" name="TextBox 6"/>
          <p:cNvSpPr txBox="1"/>
          <p:nvPr/>
        </p:nvSpPr>
        <p:spPr>
          <a:xfrm flipH="1">
            <a:off x="274319" y="4648200"/>
            <a:ext cx="6736081" cy="646331"/>
          </a:xfrm>
          <a:prstGeom prst="rect">
            <a:avLst/>
          </a:prstGeom>
          <a:noFill/>
        </p:spPr>
        <p:txBody>
          <a:bodyPr wrap="square" rtlCol="0">
            <a:spAutoFit/>
          </a:bodyPr>
          <a:lstStyle/>
          <a:p>
            <a:r>
              <a:rPr lang="en-US" sz="3600" dirty="0" smtClean="0"/>
              <a:t>Thank you and good luck</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dirty="0" smtClean="0"/>
              <a:t>This discussion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6</a:t>
            </a:fld>
            <a:endParaRPr lang="en-US" sz="1200" dirty="0">
              <a:solidFill>
                <a:schemeClr val="tx1"/>
              </a:solidFill>
            </a:endParaRPr>
          </a:p>
        </p:txBody>
      </p:sp>
      <p:sp>
        <p:nvSpPr>
          <p:cNvPr id="4" name="Title 1"/>
          <p:cNvSpPr txBox="1">
            <a:spLocks/>
          </p:cNvSpPr>
          <p:nvPr/>
        </p:nvSpPr>
        <p:spPr bwMode="auto">
          <a:xfrm>
            <a:off x="0" y="838200"/>
            <a:ext cx="91440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FF0000"/>
                </a:solidFill>
                <a:effectLst/>
                <a:uLnTx/>
                <a:uFillTx/>
                <a:latin typeface="+mj-lt"/>
                <a:ea typeface="+mj-ea"/>
                <a:cs typeface="+mj-cs"/>
              </a:rPr>
              <a:t> A global solar dynamo</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reconnection</a:t>
            </a:r>
            <a:endParaRPr kumimoji="0" lang="en-US" sz="2400" b="1" i="0" u="none" strike="noStrike" kern="0" cap="none" spc="0" normalizeH="0" noProof="0" dirty="0" smtClean="0">
              <a:ln>
                <a:noFill/>
              </a:ln>
              <a:solidFill>
                <a:srgbClr val="000080"/>
              </a:solidFill>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dirty="0" smtClean="0">
                <a:solidFill>
                  <a:srgbClr val="000080"/>
                </a:solidFill>
                <a:latin typeface="+mj-lt"/>
                <a:ea typeface="+mj-ea"/>
                <a:cs typeface="+mj-cs"/>
              </a:rPr>
              <a:t> Parker and turbulent diffusivity</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kumimoji="0" lang="en-US" sz="2400" b="1" i="0" u="none" strike="noStrike" kern="0" cap="none" spc="0" normalizeH="0" noProof="0" dirty="0" smtClean="0">
                <a:ln>
                  <a:noFill/>
                </a:ln>
                <a:solidFill>
                  <a:srgbClr val="000080"/>
                </a:solidFill>
                <a:effectLst/>
                <a:uLnTx/>
                <a:uFillTx/>
                <a:latin typeface="+mj-lt"/>
                <a:ea typeface="+mj-ea"/>
                <a:cs typeface="+mj-cs"/>
              </a:rPr>
              <a:t> </a:t>
            </a:r>
            <a:r>
              <a:rPr kumimoji="0" lang="en-US" sz="2400" b="1" i="0" u="none" strike="noStrike" kern="0" cap="none" spc="0" normalizeH="0" noProof="0" dirty="0" err="1" smtClean="0">
                <a:ln>
                  <a:noFill/>
                </a:ln>
                <a:solidFill>
                  <a:srgbClr val="000080"/>
                </a:solidFill>
                <a:effectLst/>
                <a:uLnTx/>
                <a:uFillTx/>
                <a:latin typeface="+mj-lt"/>
                <a:ea typeface="+mj-ea"/>
                <a:cs typeface="+mj-cs"/>
              </a:rPr>
              <a:t>Spruit</a:t>
            </a:r>
            <a:r>
              <a:rPr kumimoji="0" lang="en-US" sz="2400" b="1" i="0" u="none" strike="noStrike" kern="0" cap="none" spc="0" normalizeH="0" noProof="0" dirty="0" smtClean="0">
                <a:ln>
                  <a:noFill/>
                </a:ln>
                <a:solidFill>
                  <a:srgbClr val="000080"/>
                </a:solidFill>
                <a:effectLst/>
                <a:uLnTx/>
                <a:uFillTx/>
                <a:latin typeface="+mj-lt"/>
                <a:ea typeface="+mj-ea"/>
                <a:cs typeface="+mj-cs"/>
              </a:rPr>
              <a:t> and the solar cycle</a:t>
            </a:r>
          </a:p>
          <a:p>
            <a:pPr marL="0" marR="0" lvl="0" indent="0" defTabSz="914400" rtl="0" eaLnBrk="1" fontAlgn="base" latinLnBrk="0" hangingPunct="1">
              <a:lnSpc>
                <a:spcPct val="100000"/>
              </a:lnSpc>
              <a:spcBef>
                <a:spcPct val="0"/>
              </a:spcBef>
              <a:spcAft>
                <a:spcPct val="0"/>
              </a:spcAft>
              <a:buClrTx/>
              <a:buSzTx/>
              <a:buFont typeface="Arial"/>
              <a:buChar char="•"/>
              <a:tabLst/>
              <a:defRPr/>
            </a:pPr>
            <a:r>
              <a:rPr lang="en-US" sz="2400" b="1" kern="0" baseline="0" dirty="0" smtClean="0">
                <a:solidFill>
                  <a:srgbClr val="000080"/>
                </a:solidFill>
                <a:latin typeface="+mj-lt"/>
                <a:ea typeface="+mj-ea"/>
                <a:cs typeface="+mj-cs"/>
              </a:rPr>
              <a:t> Parker and spontaneous</a:t>
            </a:r>
            <a:r>
              <a:rPr lang="en-US" sz="2400" b="1" kern="0" dirty="0" smtClean="0">
                <a:solidFill>
                  <a:srgbClr val="000080"/>
                </a:solidFill>
                <a:latin typeface="+mj-lt"/>
                <a:ea typeface="+mj-ea"/>
                <a:cs typeface="+mj-cs"/>
              </a:rPr>
              <a:t> generation of current sheets</a:t>
            </a: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r>
              <a:rPr kumimoji="0" lang="en-US" sz="2400" b="1" i="0" u="none" strike="noStrike" kern="0" cap="none" spc="0" normalizeH="0" baseline="0" noProof="0" dirty="0" smtClean="0">
                <a:ln>
                  <a:noFill/>
                </a:ln>
                <a:solidFill>
                  <a:srgbClr val="000080"/>
                </a:solidFill>
                <a:effectLst/>
                <a:uLnTx/>
                <a:uFillTx/>
                <a:latin typeface="+mj-lt"/>
                <a:ea typeface="+mj-ea"/>
                <a:cs typeface="+mj-cs"/>
              </a:rPr>
              <a:t/>
            </a:r>
            <a:br>
              <a:rPr kumimoji="0" lang="en-US" sz="2400" b="1" i="0" u="none" strike="noStrike" kern="0" cap="none" spc="0" normalizeH="0" baseline="0" noProof="0" dirty="0" smtClean="0">
                <a:ln>
                  <a:noFill/>
                </a:ln>
                <a:solidFill>
                  <a:srgbClr val="000080"/>
                </a:solidFill>
                <a:effectLst/>
                <a:uLnTx/>
                <a:uFillTx/>
                <a:latin typeface="+mj-lt"/>
                <a:ea typeface="+mj-ea"/>
                <a:cs typeface="+mj-cs"/>
              </a:rPr>
            </a:br>
            <a:endParaRPr kumimoji="0" lang="en-US" sz="2400" b="1" i="0" u="none" strike="noStrike" kern="0" cap="none" spc="0" normalizeH="0" baseline="0" noProof="0" dirty="0">
              <a:ln>
                <a:noFill/>
              </a:ln>
              <a:solidFill>
                <a:srgbClr val="00008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large scale </a:t>
            </a:r>
            <a:r>
              <a:rPr lang="en-US" dirty="0" smtClean="0">
                <a:latin typeface="Symbol" charset="2"/>
                <a:cs typeface="Symbol" charset="2"/>
              </a:rPr>
              <a:t>a-W</a:t>
            </a:r>
            <a:r>
              <a:rPr lang="en-US" dirty="0" smtClean="0"/>
              <a:t> dynamo</a:t>
            </a:r>
            <a:endParaRPr lang="en-US" dirty="0"/>
          </a:p>
        </p:txBody>
      </p:sp>
      <p:sp>
        <p:nvSpPr>
          <p:cNvPr id="3" name="Slide Number Placeholder 2"/>
          <p:cNvSpPr>
            <a:spLocks noGrp="1"/>
          </p:cNvSpPr>
          <p:nvPr>
            <p:ph type="sldNum" sz="quarter" idx="12"/>
          </p:nvPr>
        </p:nvSpPr>
        <p:spPr/>
        <p:txBody>
          <a:bodyPr/>
          <a:lstStyle/>
          <a:p>
            <a:fld id="{C751D760-82E1-4048-AB62-A5CB8DE601A4}" type="slidenum">
              <a:rPr lang="en-US" smtClean="0"/>
              <a:pPr/>
              <a:t>7</a:t>
            </a:fld>
            <a:endParaRPr lang="en-US" sz="1200" dirty="0">
              <a:solidFill>
                <a:schemeClr val="tx1"/>
              </a:solidFill>
            </a:endParaRPr>
          </a:p>
        </p:txBody>
      </p:sp>
      <p:sp>
        <p:nvSpPr>
          <p:cNvPr id="4" name="TextBox 3"/>
          <p:cNvSpPr txBox="1"/>
          <p:nvPr/>
        </p:nvSpPr>
        <p:spPr>
          <a:xfrm>
            <a:off x="685800" y="762000"/>
            <a:ext cx="5070619" cy="369332"/>
          </a:xfrm>
          <a:prstGeom prst="rect">
            <a:avLst/>
          </a:prstGeom>
          <a:noFill/>
        </p:spPr>
        <p:txBody>
          <a:bodyPr wrap="none" rtlCol="0">
            <a:spAutoFit/>
          </a:bodyPr>
          <a:lstStyle/>
          <a:p>
            <a:pPr marL="0" lvl="1">
              <a:buFont typeface="Arial"/>
              <a:buChar char="•"/>
            </a:pPr>
            <a:r>
              <a:rPr lang="en-US" dirty="0" smtClean="0"/>
              <a:t> </a:t>
            </a:r>
            <a:r>
              <a:rPr lang="en-US" dirty="0" err="1" smtClean="0"/>
              <a:t>Fausto</a:t>
            </a:r>
            <a:r>
              <a:rPr lang="en-US" dirty="0" smtClean="0"/>
              <a:t> discussed dynamo problems of </a:t>
            </a:r>
            <a:r>
              <a:rPr lang="en-US" dirty="0" smtClean="0">
                <a:latin typeface="Symbol" charset="2"/>
                <a:cs typeface="Symbol" charset="2"/>
              </a:rPr>
              <a:t>a</a:t>
            </a:r>
            <a:r>
              <a:rPr lang="en-US" baseline="30000" dirty="0" smtClean="0">
                <a:latin typeface="+mn-lt"/>
                <a:cs typeface="Symbol" charset="2"/>
              </a:rPr>
              <a:t>2</a:t>
            </a:r>
            <a:r>
              <a:rPr lang="en-US" dirty="0" smtClean="0">
                <a:latin typeface="+mn-lt"/>
                <a:cs typeface="Symbol" charset="2"/>
              </a:rPr>
              <a:t> type</a:t>
            </a:r>
          </a:p>
        </p:txBody>
      </p:sp>
      <p:pic>
        <p:nvPicPr>
          <p:cNvPr id="5" name="Picture 4" descr="rempel_original 66.jpeg"/>
          <p:cNvPicPr>
            <a:picLocks noChangeAspect="1"/>
          </p:cNvPicPr>
          <p:nvPr/>
        </p:nvPicPr>
        <p:blipFill>
          <a:blip r:embed="rId2"/>
          <a:stretch>
            <a:fillRect/>
          </a:stretch>
        </p:blipFill>
        <p:spPr>
          <a:xfrm>
            <a:off x="1371599" y="1143000"/>
            <a:ext cx="7114355" cy="5334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empel_original 39.jpeg"/>
          <p:cNvPicPr>
            <a:picLocks noChangeAspect="1"/>
          </p:cNvPicPr>
          <p:nvPr/>
        </p:nvPicPr>
        <p:blipFill>
          <a:blip r:embed="rId2"/>
          <a:stretch>
            <a:fillRect/>
          </a:stretch>
        </p:blipFill>
        <p:spPr>
          <a:xfrm>
            <a:off x="457198" y="274638"/>
            <a:ext cx="8229600" cy="617015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empel_original 40.jpeg"/>
          <p:cNvPicPr>
            <a:picLocks noChangeAspect="1"/>
          </p:cNvPicPr>
          <p:nvPr/>
        </p:nvPicPr>
        <p:blipFill>
          <a:blip r:embed="rId2"/>
          <a:stretch>
            <a:fillRect/>
          </a:stretch>
        </p:blipFill>
        <p:spPr>
          <a:xfrm>
            <a:off x="457198" y="274638"/>
            <a:ext cx="8229600" cy="617015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12"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19785</TotalTime>
  <Words>2852</Words>
  <Application>Microsoft Macintosh PowerPoint</Application>
  <PresentationFormat>On-screen Show (4:3)</PresentationFormat>
  <Paragraphs>464</Paragraphs>
  <Slides>55</Slides>
  <Notes>6</Notes>
  <HiddenSlides>0</HiddenSlides>
  <MMClips>8</MMClips>
  <ScaleCrop>false</ScaleCrop>
  <HeadingPairs>
    <vt:vector size="4" baseType="variant">
      <vt:variant>
        <vt:lpstr>Design Template</vt:lpstr>
      </vt:variant>
      <vt:variant>
        <vt:i4>1</vt:i4>
      </vt:variant>
      <vt:variant>
        <vt:lpstr>Slide Titles</vt:lpstr>
      </vt:variant>
      <vt:variant>
        <vt:i4>55</vt:i4>
      </vt:variant>
    </vt:vector>
  </HeadingPairs>
  <TitlesOfParts>
    <vt:vector size="56" baseType="lpstr">
      <vt:lpstr>Blank</vt:lpstr>
      <vt:lpstr>Surprises in Solar Physics some critical problems       </vt:lpstr>
      <vt:lpstr>This discussion    </vt:lpstr>
      <vt:lpstr>resources</vt:lpstr>
      <vt:lpstr>Surprises: why is the Sun obliged to…</vt:lpstr>
      <vt:lpstr>why would the Sun/stars choose to…</vt:lpstr>
      <vt:lpstr>This discussion    </vt:lpstr>
      <vt:lpstr>A large scale a-W dynamo</vt:lpstr>
      <vt:lpstr>Slide 8</vt:lpstr>
      <vt:lpstr>Slide 9</vt:lpstr>
      <vt:lpstr>Slide 10</vt:lpstr>
      <vt:lpstr>Slide 11</vt:lpstr>
      <vt:lpstr>Slide 12</vt:lpstr>
      <vt:lpstr>“success” of dynamo models</vt:lpstr>
      <vt:lpstr>A warning to the Sun from the Stars…</vt:lpstr>
      <vt:lpstr>Role of shear layers- solar data</vt:lpstr>
      <vt:lpstr>This discussion    </vt:lpstr>
      <vt:lpstr>Reconnection, turbulence</vt:lpstr>
      <vt:lpstr>RM = ∞ dynamics:  Lagrangian model  (no diffusion)  C. de Forest L. Rachmeler </vt:lpstr>
      <vt:lpstr>Reconnection, turbulence and dynamos  a topological picture</vt:lpstr>
      <vt:lpstr>Slide 20</vt:lpstr>
      <vt:lpstr>Reconnection, turbulence</vt:lpstr>
      <vt:lpstr>This discussion    </vt:lpstr>
      <vt:lpstr>Slide 23</vt:lpstr>
      <vt:lpstr>Sources and sinks</vt:lpstr>
      <vt:lpstr>First considerations</vt:lpstr>
      <vt:lpstr>Order from chaos via mean field theory (“inverse cascade”)</vt:lpstr>
      <vt:lpstr> η in the solar interior</vt:lpstr>
      <vt:lpstr>Parker 2008:  η and the Lorentz force</vt:lpstr>
      <vt:lpstr> η, b and the plasma material </vt:lpstr>
      <vt:lpstr>This discussion    </vt:lpstr>
      <vt:lpstr>Slide 31</vt:lpstr>
      <vt:lpstr>Spruit 2010</vt:lpstr>
      <vt:lpstr>Spruit 2010</vt:lpstr>
      <vt:lpstr>Spruit 2010: What essential surface observations tell us about the dynamo: emerging magnetic fields</vt:lpstr>
      <vt:lpstr>Spruit 2010</vt:lpstr>
      <vt:lpstr>Spruit 2010 problems</vt:lpstr>
      <vt:lpstr> More surprises- “η” at the surface</vt:lpstr>
      <vt:lpstr> “η” at the surface</vt:lpstr>
      <vt:lpstr> “η” at the surface</vt:lpstr>
      <vt:lpstr>This discussion    </vt:lpstr>
      <vt:lpstr> Surprising consequences of small h   relaxation of dB/dt, atmspheric heating, dynamics..   </vt:lpstr>
      <vt:lpstr>Slide 42</vt:lpstr>
      <vt:lpstr>Ideal MHD, h -&gt; 0</vt:lpstr>
      <vt:lpstr>SDO AIA surface (5000K) to corona (1 million K).  Obvious violation of 2nd law of thermodynamics  “Grand challenge”  e.g. Hoyle 1955, “Frontiers in astronomy”)  </vt:lpstr>
      <vt:lpstr>from untidy photospheric magnetism to coronal plasma loops</vt:lpstr>
      <vt:lpstr>Corona: low beta plasma</vt:lpstr>
      <vt:lpstr>Parker 1972, 2007</vt:lpstr>
      <vt:lpstr>Slide 48</vt:lpstr>
      <vt:lpstr>Slide 49</vt:lpstr>
      <vt:lpstr>Another view (Parker 2007)</vt:lpstr>
      <vt:lpstr>Another view</vt:lpstr>
      <vt:lpstr>Parker</vt:lpstr>
      <vt:lpstr>Questions: large scale order in coronal plasma: ?</vt:lpstr>
      <vt:lpstr>Conclusions</vt:lpstr>
      <vt:lpstr>solar physics remains essentially attempts to answer the question</vt:lpstr>
    </vt:vector>
  </TitlesOfParts>
  <Manager/>
  <Company>NCAR</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Stan Solomon</dc:creator>
  <cp:keywords/>
  <dc:description/>
  <cp:lastModifiedBy>Phillip Judge</cp:lastModifiedBy>
  <cp:revision>1335</cp:revision>
  <dcterms:created xsi:type="dcterms:W3CDTF">2013-11-12T17:31:22Z</dcterms:created>
  <dcterms:modified xsi:type="dcterms:W3CDTF">2013-11-13T13:22:14Z</dcterms:modified>
  <cp:category/>
</cp:coreProperties>
</file>