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rels" ContentType="application/vnd.openxmlformats-package.relationships+xml"/>
  <Override PartName="/ppt/slides/slide14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Default Extension="pict" ContentType="image/pict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embeddings/Microsoft_Equation2.bin" ContentType="application/vnd.openxmlformats-officedocument.oleObject"/>
  <Override PartName="/ppt/slides/slide4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embeddings/Microsoft_Equation1.bin" ContentType="application/vnd.openxmlformats-officedocument.oleObject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slides/slide47.xml" ContentType="application/vnd.openxmlformats-officedocument.presentationml.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46.xml" ContentType="application/vnd.openxmlformats-officedocument.presentationml.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pdf" ContentType="application/pd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946" r:id="rId1"/>
  </p:sldMasterIdLst>
  <p:notesMasterIdLst>
    <p:notesMasterId r:id="rId53"/>
  </p:notesMasterIdLst>
  <p:handoutMasterIdLst>
    <p:handoutMasterId r:id="rId54"/>
  </p:handoutMasterIdLst>
  <p:sldIdLst>
    <p:sldId id="256" r:id="rId2"/>
    <p:sldId id="259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31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315" r:id="rId19"/>
    <p:sldId id="274" r:id="rId20"/>
    <p:sldId id="275" r:id="rId21"/>
    <p:sldId id="276" r:id="rId22"/>
    <p:sldId id="277" r:id="rId23"/>
    <p:sldId id="278" r:id="rId24"/>
    <p:sldId id="288" r:id="rId25"/>
    <p:sldId id="289" r:id="rId26"/>
    <p:sldId id="290" r:id="rId27"/>
    <p:sldId id="291" r:id="rId28"/>
    <p:sldId id="281" r:id="rId29"/>
    <p:sldId id="282" r:id="rId30"/>
    <p:sldId id="283" r:id="rId31"/>
    <p:sldId id="308" r:id="rId32"/>
    <p:sldId id="309" r:id="rId33"/>
    <p:sldId id="284" r:id="rId34"/>
    <p:sldId id="285" r:id="rId35"/>
    <p:sldId id="286" r:id="rId36"/>
    <p:sldId id="287" r:id="rId37"/>
    <p:sldId id="292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10" r:id="rId48"/>
    <p:sldId id="311" r:id="rId49"/>
    <p:sldId id="312" r:id="rId50"/>
    <p:sldId id="314" r:id="rId51"/>
    <p:sldId id="313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A9A9A9"/>
    <a:srgbClr val="888888"/>
    <a:srgbClr val="727272"/>
    <a:srgbClr val="B2B2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showOutlineIcons="0" snapVertSplitter="1" vertBarState="minimized">
    <p:restoredLeft sz="15216" autoAdjust="0"/>
    <p:restoredTop sz="94660"/>
  </p:normalViewPr>
  <p:slideViewPr>
    <p:cSldViewPr snapToObjects="1" showGuides="1">
      <p:cViewPr varScale="1">
        <p:scale>
          <a:sx n="148" d="100"/>
          <a:sy n="148" d="100"/>
        </p:scale>
        <p:origin x="-22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250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handoutMaster" Target="handoutMasters/handout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291C4-F4E9-4F46-975A-31A09E1374E3}" type="datetimeFigureOut">
              <a:rPr lang="en-US" smtClean="0"/>
              <a:pPr/>
              <a:t>11/26/10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4AD83-B898-A84C-879C-5B52875068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05BDA-F986-E84B-A8C7-B5A80A1C182B}" type="datetimeFigureOut">
              <a:rPr lang="en-US" smtClean="0"/>
              <a:pPr/>
              <a:t>11/26/10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A72F9-574D-4B49-A1A2-F6BA6CD386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CA77-1C77-F246-BFDF-B48632D2C2C2}" type="datetime1">
              <a:rPr lang="en-US" smtClean="0"/>
              <a:pPr/>
              <a:t>11/26/10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0343-92FA-E24D-BB5E-553409C895CE}" type="datetime1">
              <a:rPr lang="en-US" smtClean="0"/>
              <a:pPr/>
              <a:t>11/26/10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F4D5-711B-8240-87EB-5303AF23DE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F7804-64BF-9E46-A90B-578D5E95C2DD}" type="datetime1">
              <a:rPr lang="en-US" smtClean="0"/>
              <a:pPr/>
              <a:t>11/26/10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F4D5-711B-8240-87EB-5303AF23DE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6209-8E38-F64C-BEFB-5803029AADD2}" type="datetime1">
              <a:rPr lang="en-US" smtClean="0"/>
              <a:pPr/>
              <a:t>11/26/10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F4D5-711B-8240-87EB-5303AF23DE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A1935-8ACC-0744-BDAD-5D112BFC11D6}" type="datetime1">
              <a:rPr lang="en-US" smtClean="0"/>
              <a:pPr/>
              <a:t>11/26/10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2EF4D5-711B-8240-87EB-5303AF23DE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IAC WS 2010 – Lecture 4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35CA7-3FE5-A747-9CE2-D0F15999747F}" type="datetime1">
              <a:rPr lang="en-US" smtClean="0"/>
              <a:pPr/>
              <a:t>11/26/10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F4D5-711B-8240-87EB-5303AF23DE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67A52-073A-2748-9B8F-89D0BD3828D3}" type="datetime1">
              <a:rPr lang="en-US" smtClean="0"/>
              <a:pPr/>
              <a:t>11/26/10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IAC WS 2010 – Lecture 4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70C1D-BA12-D848-AA38-8A3322B126E5}" type="datetime1">
              <a:rPr lang="en-US" smtClean="0"/>
              <a:pPr/>
              <a:t>11/26/10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F4D5-711B-8240-87EB-5303AF23DE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4783-2B7E-4644-BE92-0542A6919568}" type="datetime1">
              <a:rPr lang="en-US" smtClean="0"/>
              <a:pPr/>
              <a:t>11/26/10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F4D5-711B-8240-87EB-5303AF23DE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4D8C-942A-B545-8E02-15641E72AE9F}" type="datetime1">
              <a:rPr lang="en-US" smtClean="0"/>
              <a:pPr/>
              <a:t>11/26/10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F4D5-711B-8240-87EB-5303AF23DE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39B1F-E411-6443-BCE8-EFB47848FBC3}" type="datetime1">
              <a:rPr lang="en-US" smtClean="0"/>
              <a:pPr/>
              <a:t>11/26/10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F4D5-711B-8240-87EB-5303AF23DE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B278-EAB1-5041-9CB0-7D27A3BF0605}" type="datetime1">
              <a:rPr lang="en-US" smtClean="0"/>
              <a:pPr/>
              <a:t>11/26/10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F4D5-711B-8240-87EB-5303AF23DE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2AE5-B3A6-A447-B0ED-B044CC8E2E18}" type="datetime1">
              <a:rPr lang="en-US" smtClean="0"/>
              <a:pPr/>
              <a:t>11/26/10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F4D5-711B-8240-87EB-5303AF23DE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50A858BD-C22B-7444-9CDE-EC122ABFD66A}" type="datetime1">
              <a:rPr lang="en-US" smtClean="0"/>
              <a:pPr/>
              <a:t>11/26/10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IAC WS 2010 – Lecture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242EF4D5-711B-8240-87EB-5303AF23DE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  <p:sldLayoutId id="2147483960" r:id="rId13"/>
  </p:sldLayoutIdLst>
  <p:transition>
    <p:fade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5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5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df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df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df"/><Relationship Id="rId3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df"/><Relationship Id="rId3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Microsoft_Equation1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df"/><Relationship Id="rId3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df"/><Relationship Id="rId3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df"/><Relationship Id="rId3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df"/><Relationship Id="rId3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df"/><Relationship Id="rId3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df"/><Relationship Id="rId3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df"/><Relationship Id="rId3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df"/><Relationship Id="rId3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df"/><Relationship Id="rId3" Type="http://schemas.openxmlformats.org/officeDocument/2006/relationships/image" Target="../media/image3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df"/><Relationship Id="rId3" Type="http://schemas.openxmlformats.org/officeDocument/2006/relationships/image" Target="../media/image4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Microsoft_Equation2.bin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pdf"/><Relationship Id="rId3" Type="http://schemas.openxmlformats.org/officeDocument/2006/relationships/image" Target="../media/image4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pdf"/><Relationship Id="rId3" Type="http://schemas.openxmlformats.org/officeDocument/2006/relationships/image" Target="../media/image4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7.pdf"/><Relationship Id="rId3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9.pdf"/><Relationship Id="rId3" Type="http://schemas.openxmlformats.org/officeDocument/2006/relationships/image" Target="../media/image5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df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976" y="228600"/>
            <a:ext cx="8915400" cy="2057400"/>
          </a:xfrm>
        </p:spPr>
        <p:txBody>
          <a:bodyPr/>
          <a:lstStyle/>
          <a:p>
            <a:r>
              <a:rPr lang="en-GB" sz="5400" dirty="0" smtClean="0"/>
              <a:t>Miscellaneous topics</a:t>
            </a:r>
            <a:br>
              <a:rPr lang="en-GB" sz="5400" dirty="0" smtClean="0"/>
            </a:br>
            <a:endParaRPr lang="en-US" sz="5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05684" y="2462213"/>
            <a:ext cx="7542213" cy="1500187"/>
          </a:xfrm>
        </p:spPr>
        <p:txBody>
          <a:bodyPr>
            <a:noAutofit/>
          </a:bodyPr>
          <a:lstStyle/>
          <a:p>
            <a:r>
              <a:rPr lang="en-US" sz="3600" dirty="0" smtClean="0"/>
              <a:t>Don Kurtz</a:t>
            </a:r>
          </a:p>
          <a:p>
            <a:r>
              <a:rPr lang="en-US" sz="3600" dirty="0" smtClean="0"/>
              <a:t>Jeremiah Horrocks Institute</a:t>
            </a:r>
          </a:p>
          <a:p>
            <a:r>
              <a:rPr lang="en-US" sz="3600" dirty="0" smtClean="0"/>
              <a:t>University of Central Lancashire</a:t>
            </a:r>
            <a:endParaRPr lang="en-US" sz="3600" dirty="0"/>
          </a:p>
        </p:txBody>
      </p:sp>
      <p:grpSp>
        <p:nvGrpSpPr>
          <p:cNvPr id="9" name="Group 8"/>
          <p:cNvGrpSpPr/>
          <p:nvPr/>
        </p:nvGrpSpPr>
        <p:grpSpPr>
          <a:xfrm>
            <a:off x="3200400" y="4648200"/>
            <a:ext cx="2743200" cy="1905000"/>
            <a:chOff x="3200400" y="4772875"/>
            <a:chExt cx="2743200" cy="1905000"/>
          </a:xfrm>
        </p:grpSpPr>
        <p:sp>
          <p:nvSpPr>
            <p:cNvPr id="7" name="Rectangle 6"/>
            <p:cNvSpPr/>
            <p:nvPr/>
          </p:nvSpPr>
          <p:spPr>
            <a:xfrm>
              <a:off x="3200400" y="4772875"/>
              <a:ext cx="2743200" cy="1905000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uclanlogo-300(1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16863" y="4933610"/>
              <a:ext cx="2510274" cy="1577226"/>
            </a:xfrm>
            <a:prstGeom prst="rect">
              <a:avLst/>
            </a:prstGeom>
          </p:spPr>
        </p:pic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1D2CF-5267-5248-941C-DD392B213A10}" type="datetime1">
              <a:rPr lang="en-US" smtClean="0"/>
              <a:pPr/>
              <a:t>11/26/10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IAC WS 2010 – Lecture 4</a:t>
            </a:r>
            <a:endParaRPr kumimoji="0"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39B1F-E411-6443-BCE8-EFB47848FBC3}" type="datetime1">
              <a:rPr lang="en-US" smtClean="0"/>
              <a:pPr/>
              <a:t>11/26/10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4</a:t>
            </a: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-76200"/>
            <a:ext cx="91440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Earth rotation</a:t>
            </a:r>
            <a:endParaRPr lang="en-GB" sz="480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pic>
        <p:nvPicPr>
          <p:cNvPr id="6" name="Picture 5" descr="earth rotation rat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056" y="812457"/>
            <a:ext cx="8246906" cy="5518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56476" y="6412468"/>
            <a:ext cx="404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http://tycho.usno.navy.mil/systime.html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9F78C-DCC0-ED47-AFE7-73042EBB3AD2}" type="datetime1">
              <a:rPr lang="en-US" smtClean="0"/>
              <a:pPr/>
              <a:t>11/26/10</a:t>
            </a:fld>
            <a:endParaRPr lang="en-GB"/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0" y="-76200"/>
            <a:ext cx="91440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UTC</a:t>
            </a:r>
            <a:endParaRPr lang="en-GB" sz="480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325438" y="914400"/>
            <a:ext cx="8497887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Coordinated UT was introduced in the 1950s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djustment to quartz clocks were coordinated between laboratories in the USA and UK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It is now international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Both rate and epoch are variable to stay in step with astronomical time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4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9F78C-DCC0-ED47-AFE7-73042EBB3AD2}" type="datetime1">
              <a:rPr lang="en-US" smtClean="0"/>
              <a:pPr/>
              <a:t>11/26/10</a:t>
            </a:fld>
            <a:endParaRPr lang="en-GB"/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0" y="-76200"/>
            <a:ext cx="91440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UTC</a:t>
            </a:r>
            <a:endParaRPr lang="en-GB" sz="480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4</a:t>
            </a:r>
            <a:endParaRPr lang="en-US"/>
          </a:p>
        </p:txBody>
      </p:sp>
      <p:pic>
        <p:nvPicPr>
          <p:cNvPr id="6" name="Picture 5" descr="Pages from McCarthy - time ToV 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464962" y="1066800"/>
            <a:ext cx="6202712" cy="434975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8" name="TextBox 7"/>
          <p:cNvSpPr txBox="1"/>
          <p:nvPr/>
        </p:nvSpPr>
        <p:spPr>
          <a:xfrm>
            <a:off x="507657" y="5715000"/>
            <a:ext cx="8138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2D908"/>
                </a:solidFill>
              </a:rPr>
              <a:t>McCarthy, D., 2004, In </a:t>
            </a:r>
            <a:r>
              <a:rPr lang="en-US" i="1" dirty="0" smtClean="0">
                <a:solidFill>
                  <a:srgbClr val="F2D908"/>
                </a:solidFill>
              </a:rPr>
              <a:t>Transits of Venus: New Views of the Solar System and Galaxy</a:t>
            </a:r>
            <a:r>
              <a:rPr lang="en-US" dirty="0" smtClean="0">
                <a:solidFill>
                  <a:srgbClr val="F2D908"/>
                </a:solidFill>
              </a:rPr>
              <a:t>, </a:t>
            </a:r>
          </a:p>
          <a:p>
            <a:r>
              <a:rPr lang="en-US" dirty="0" smtClean="0">
                <a:solidFill>
                  <a:srgbClr val="F2D908"/>
                </a:solidFill>
              </a:rPr>
              <a:t>D.W. Kurtz, ed., IAU C196, Cambridge University Press</a:t>
            </a:r>
            <a:endParaRPr lang="en-US" dirty="0">
              <a:solidFill>
                <a:srgbClr val="F2D908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9F78C-DCC0-ED47-AFE7-73042EBB3AD2}" type="datetime1">
              <a:rPr lang="en-US" smtClean="0"/>
              <a:pPr/>
              <a:t>11/26/10</a:t>
            </a:fld>
            <a:endParaRPr lang="en-GB"/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0" y="-76200"/>
            <a:ext cx="91440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Julian Date</a:t>
            </a:r>
            <a:endParaRPr lang="en-GB" sz="480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325438" y="914400"/>
            <a:ext cx="8497887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Joseph J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</a:t>
            </a: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stus Scaliger introduced Julian Date in 1583 at the time of the Gregorian Calendar reform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zero point is 4713 BCE January 1 at 12:00 at the meridian of Alexandria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olar cycle of 28 years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Metonic cycle of 19 years </a:t>
            </a:r>
            <a:b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(235 lunar months = 18.9999 years)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Roman indiction (tax) cycle of 15 years!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15 x 28 x 19 = 7980 years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epoch is the last time they were all in th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ei</a:t>
            </a: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 first year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4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9F78C-DCC0-ED47-AFE7-73042EBB3AD2}" type="datetime1">
              <a:rPr lang="en-US" smtClean="0"/>
              <a:pPr/>
              <a:t>11/26/10</a:t>
            </a:fld>
            <a:endParaRPr lang="en-GB"/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0" y="-76200"/>
            <a:ext cx="91440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Julian Date</a:t>
            </a:r>
            <a:endParaRPr lang="en-GB" sz="480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325438" y="685800"/>
            <a:ext cx="8497887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12:00 UT 2010 November 26 = 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JD 245 5527.00000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Modified Julian Date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MJD = JD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–</a:t>
            </a:r>
            <a:r>
              <a:rPr lang="en-GB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240 0000.5 (Watch out!)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JD 245 5527.00000 = MJD 55526.50000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Reduced Julian Date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RJD = JD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–</a:t>
            </a:r>
            <a:r>
              <a:rPr lang="en-GB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240 0000.0</a:t>
            </a:r>
          </a:p>
          <a:p>
            <a:pPr marL="800100" lvl="2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JD 245 5527.00000 = RJD 55527.00000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Truncated Julian Date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TJD = JD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–</a:t>
            </a:r>
            <a:r>
              <a:rPr lang="en-GB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244 0000.5 (NASA definition)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TJD = (JD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–</a:t>
            </a:r>
            <a:r>
              <a:rPr lang="en-GB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0.5) mod 10,000 (NIST)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TJD = JD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–</a:t>
            </a:r>
            <a:r>
              <a:rPr lang="en-GB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244 0000.0 (common astero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seismic use)</a:t>
            </a:r>
            <a:endParaRPr lang="en-GB" sz="24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4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4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U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4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9F78C-DCC0-ED47-AFE7-73042EBB3AD2}" type="datetime1">
              <a:rPr lang="en-US" smtClean="0"/>
              <a:pPr/>
              <a:t>11/26/10</a:t>
            </a:fld>
            <a:endParaRPr lang="en-GB"/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0" y="-76200"/>
            <a:ext cx="91440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HJD, BJD, BJED</a:t>
            </a:r>
            <a:endParaRPr lang="en-GB" sz="480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325438" y="685800"/>
            <a:ext cx="8497887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HJD = Heliocentric Julian Date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GB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orrect the time of observation to the centre of the Sun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BJD = Barycentric Julian Date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GB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orrect the time of observation to the barycentre of the Solar System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Differs from HJD by up to ~ 2 s 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Jupiter is the prime cause of this, but even the asteroids are measurable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BJED = Barycentric Julian Ephemeric date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BJD with the leap seconds removed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Note that the IAU recommends that JD be given in ET, but astero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seismology</a:t>
            </a:r>
            <a:r>
              <a:rPr lang="en-GB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uses UTC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4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9F78C-DCC0-ED47-AFE7-73042EBB3AD2}" type="datetime1">
              <a:rPr lang="en-US" smtClean="0"/>
              <a:pPr/>
              <a:t>11/26/10</a:t>
            </a:fld>
            <a:endParaRPr lang="en-GB"/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0" y="-76200"/>
            <a:ext cx="91440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Kepler Time</a:t>
            </a:r>
            <a:endParaRPr lang="en-GB" sz="480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325438" y="685800"/>
            <a:ext cx="8497887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Kepler team originally gave times in MJD measured here at the Earth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latest download files at KASOC give BJD corrected from the time of observation at the satellite (not Earth, so not so easy to do using standard tools) 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Many Kepler papers use </a:t>
            </a:r>
            <a:b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BJD 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–</a:t>
            </a: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240 0000.0, or BJD - 245 0000.0 </a:t>
            </a:r>
            <a:b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and call these truncated BJD. 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Be clear and be careful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4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9F78C-DCC0-ED47-AFE7-73042EBB3AD2}" type="datetime1">
              <a:rPr lang="en-US" smtClean="0"/>
              <a:pPr/>
              <a:t>11/26/10</a:t>
            </a:fld>
            <a:endParaRPr lang="en-GB"/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0" y="-76200"/>
            <a:ext cx="91440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Beware of time traps!</a:t>
            </a:r>
            <a:endParaRPr lang="en-GB" sz="480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325438" y="685800"/>
            <a:ext cx="8497887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potential for mistakes is high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Make sure you are sure of your time base(s), especially when concatenating data sets from different sources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If you do discover a planet, it is better that it is not the Earth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4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9F78C-DCC0-ED47-AFE7-73042EBB3AD2}" type="datetime1">
              <a:rPr lang="en-US" smtClean="0"/>
              <a:pPr/>
              <a:t>11/26/10</a:t>
            </a:fld>
            <a:endParaRPr lang="en-GB"/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0" y="-76200"/>
            <a:ext cx="91440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Computer truncation</a:t>
            </a:r>
            <a:endParaRPr lang="en-GB" sz="480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325438" y="685800"/>
            <a:ext cx="8497887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BJD 2451234.123456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BJD 51234.123456 as in Kepler data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11 decimal precision; 10</a:t>
            </a:r>
            <a:r>
              <a:rPr lang="en-GB" sz="280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12</a:t>
            </a: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~ 2</a:t>
            </a:r>
            <a:r>
              <a:rPr lang="en-GB" sz="280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40</a:t>
            </a: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so 40 bits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Exponent up to 999, so 10 bits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en-GB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ign (+ or -)  </a:t>
            </a: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on exponent and on mantissa gives 2 more bits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You need 52 bits to represent this time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32-bit precision is not enough; </a:t>
            </a:r>
            <a:b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you need 64-bit precision for your computations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4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9F78C-DCC0-ED47-AFE7-73042EBB3AD2}" type="datetime1">
              <a:rPr lang="en-US" smtClean="0"/>
              <a:pPr/>
              <a:t>11/26/10</a:t>
            </a:fld>
            <a:endParaRPr lang="en-GB"/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0" y="-76200"/>
            <a:ext cx="91440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The timing method</a:t>
            </a:r>
            <a:endParaRPr lang="en-GB" sz="480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325438" y="685800"/>
            <a:ext cx="8497887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Bailes &amp; Lyne were wrong about the first pulsar planet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But the first exoplanets were discovered orbiting a pulsar using the timing method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PSR 1257+12; 6.2-ms pulsar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O-C = Observed 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–</a:t>
            </a: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computed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V391b Pegasi sdBV EHB stars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 = 3.2 M</a:t>
            </a:r>
            <a:r>
              <a:rPr lang="en-GB" sz="280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jupiter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= 1.7 au; P = 1170 d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4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57444" y="2983468"/>
            <a:ext cx="4029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2D908"/>
                </a:solidFill>
              </a:rPr>
              <a:t>Wolszczan &amp; Frail 1992, </a:t>
            </a:r>
            <a:r>
              <a:rPr lang="en-US" i="1" dirty="0" smtClean="0">
                <a:solidFill>
                  <a:srgbClr val="F2D908"/>
                </a:solidFill>
              </a:rPr>
              <a:t>Nature</a:t>
            </a:r>
            <a:r>
              <a:rPr lang="en-US" dirty="0" smtClean="0">
                <a:solidFill>
                  <a:srgbClr val="F2D908"/>
                </a:solidFill>
              </a:rPr>
              <a:t>, 355, 145 </a:t>
            </a:r>
            <a:endParaRPr lang="en-US" dirty="0">
              <a:solidFill>
                <a:srgbClr val="F2D90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20298" y="5117068"/>
            <a:ext cx="3613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2D908"/>
                </a:solidFill>
              </a:rPr>
              <a:t>Silvotti et al. 2007, Nature, 449, 189</a:t>
            </a:r>
            <a:endParaRPr lang="en-US" dirty="0">
              <a:solidFill>
                <a:srgbClr val="F2D908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4A77-E824-9A4F-8D1A-32C74657D454}" type="datetime1">
              <a:rPr lang="en-US" smtClean="0"/>
              <a:pPr/>
              <a:t>11/26/10</a:t>
            </a:fld>
            <a:endParaRPr lang="en-GB"/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0" y="-76200"/>
            <a:ext cx="91440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GB" sz="4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first exoplanet </a:t>
            </a:r>
            <a:endParaRPr lang="en-GB" sz="480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325438" y="914400"/>
            <a:ext cx="8497887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first exoplanet 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–</a:t>
            </a:r>
            <a:r>
              <a:rPr lang="en-GB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PSR1829-10b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Using the timing method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 = 10 M</a:t>
            </a:r>
            <a:r>
              <a:rPr lang="en-GB" sz="320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earth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 = 6 months; e =0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en-GB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en-GB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It is </a:t>
            </a:r>
            <a:r>
              <a:rPr lang="en-GB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not clear whether it formed in the aftermath of the supernova that created the neutron star, or was pre-exisiting and somehow survived through the late stages of stellar evolution 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…</a:t>
            </a:r>
            <a:r>
              <a:rPr lang="en-GB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32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U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4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19600" y="2205335"/>
            <a:ext cx="4446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2D908"/>
                </a:solidFill>
              </a:rPr>
              <a:t>Bailes et al., 1991, </a:t>
            </a:r>
            <a:r>
              <a:rPr lang="en-US" sz="2400" i="1" dirty="0" smtClean="0">
                <a:solidFill>
                  <a:srgbClr val="F2D908"/>
                </a:solidFill>
              </a:rPr>
              <a:t>Nature</a:t>
            </a:r>
            <a:r>
              <a:rPr lang="en-US" sz="2400" dirty="0" smtClean="0">
                <a:solidFill>
                  <a:srgbClr val="F2D908"/>
                </a:solidFill>
              </a:rPr>
              <a:t>, 352, 311</a:t>
            </a:r>
            <a:endParaRPr lang="en-US" sz="2400" dirty="0">
              <a:solidFill>
                <a:srgbClr val="F2D908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9F78C-DCC0-ED47-AFE7-73042EBB3AD2}" type="datetime1">
              <a:rPr lang="en-US" smtClean="0"/>
              <a:pPr/>
              <a:t>11/26/10</a:t>
            </a:fld>
            <a:endParaRPr lang="en-GB"/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0" y="-76200"/>
            <a:ext cx="91440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V391b Peg ν</a:t>
            </a:r>
            <a:r>
              <a:rPr lang="en-US" sz="480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1</a:t>
            </a:r>
            <a:endParaRPr lang="en-GB" sz="4800" baseline="-2500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4</a:t>
            </a:r>
            <a:endParaRPr lang="en-US"/>
          </a:p>
        </p:txBody>
      </p:sp>
      <p:pic>
        <p:nvPicPr>
          <p:cNvPr id="9" name="Picture 8" descr="Pages from hs2201_new 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708150" y="800100"/>
            <a:ext cx="5727700" cy="5524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9F78C-DCC0-ED47-AFE7-73042EBB3AD2}" type="datetime1">
              <a:rPr lang="en-US" smtClean="0"/>
              <a:pPr/>
              <a:t>11/26/10</a:t>
            </a:fld>
            <a:endParaRPr lang="en-GB"/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0" y="-76200"/>
            <a:ext cx="91440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V391b Peg </a:t>
            </a:r>
            <a:r>
              <a:rPr lang="en-US" sz="4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ν</a:t>
            </a:r>
            <a:r>
              <a:rPr lang="en-US" sz="480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en-GB" sz="480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4</a:t>
            </a:r>
            <a:endParaRPr lang="en-US"/>
          </a:p>
        </p:txBody>
      </p:sp>
      <p:pic>
        <p:nvPicPr>
          <p:cNvPr id="6" name="Picture 5" descr="Pages from hs2201_new-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720850" y="787400"/>
            <a:ext cx="5702300" cy="538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9F78C-DCC0-ED47-AFE7-73042EBB3AD2}" type="datetime1">
              <a:rPr lang="en-US" smtClean="0"/>
              <a:pPr/>
              <a:t>11/26/10</a:t>
            </a:fld>
            <a:endParaRPr lang="en-GB"/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0" y="-76200"/>
            <a:ext cx="91440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The timing method</a:t>
            </a:r>
            <a:endParaRPr lang="en-GB" sz="480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325438" y="685800"/>
            <a:ext cx="8497887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Pulsating stars can be good clocks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 planet induces a Doppler shift to the star’s pulsation freq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uency</a:t>
            </a: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pulsation frequency is then periodically variable with time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 on the lookout for pulsational freq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uency</a:t>
            </a: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multiplets split by the orbital freq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uency</a:t>
            </a: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of the planet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splitting depends on freq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uency</a:t>
            </a: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so you cannot sum over all pulsation freq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uencie</a:t>
            </a: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 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IAC WS 2010 – Lecture 4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310924" y="5080518"/>
          <a:ext cx="2514600" cy="1625082"/>
        </p:xfrm>
        <a:graphic>
          <a:graphicData uri="http://schemas.openxmlformats.org/presentationml/2006/ole">
            <p:oleObj spid="_x0000_s386050" name="Equation" r:id="rId3" imgW="1866900" imgH="1206500" progId="Equation.3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9F78C-DCC0-ED47-AFE7-73042EBB3AD2}" type="datetime1">
              <a:rPr lang="en-US" smtClean="0"/>
              <a:pPr/>
              <a:t>11/26/10</a:t>
            </a:fld>
            <a:endParaRPr lang="en-GB"/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0" y="-76200"/>
            <a:ext cx="91440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Discovering clocks in the telescope</a:t>
            </a:r>
            <a:endParaRPr lang="en-GB" sz="440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325438" y="762000"/>
            <a:ext cx="8497887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When searching for periodic phenomena in astronomy, be careful not to discover the clocks in your telescope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US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“pulsar” at the core of the SN1987a remnant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US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Pulsation harmonics in the roAp stars HD60435 and HR1217</a:t>
            </a: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4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9F78C-DCC0-ED47-AFE7-73042EBB3AD2}" type="datetime1">
              <a:rPr lang="en-US" smtClean="0"/>
              <a:pPr/>
              <a:t>11/26/10</a:t>
            </a:fld>
            <a:endParaRPr lang="en-GB"/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0" y="-76200"/>
            <a:ext cx="91440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SN1987a</a:t>
            </a:r>
            <a:endParaRPr lang="en-GB" sz="440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178143" y="762000"/>
            <a:ext cx="8818562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SN1987a (February 1987) in the LMC was the first naked-eye supernove since Kepler’s supernova of 1604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 team searched hard for a pulsar remnant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Using the CTIO 4-m telescope they found one </a:t>
            </a:r>
            <a:b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 January 1989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ν = 1968.629 Hz 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 ~ 0.5 ms!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Theory argued for spin-up from material falling back onto the remnant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Uh-oh! Nobody could confirm the observation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4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33800" y="3332202"/>
            <a:ext cx="373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Kristian et al. 1989, </a:t>
            </a:r>
            <a:r>
              <a:rPr lang="en-US" i="1" dirty="0" smtClean="0">
                <a:solidFill>
                  <a:schemeClr val="accent1"/>
                </a:solidFill>
              </a:rPr>
              <a:t>Nature</a:t>
            </a:r>
            <a:r>
              <a:rPr lang="en-US" dirty="0" smtClean="0">
                <a:solidFill>
                  <a:schemeClr val="accent1"/>
                </a:solidFill>
              </a:rPr>
              <a:t>, 338, 324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4876800"/>
            <a:ext cx="4350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Woosley &amp; Chevalier 1989, </a:t>
            </a:r>
            <a:r>
              <a:rPr lang="en-US" i="1" dirty="0" smtClean="0">
                <a:solidFill>
                  <a:schemeClr val="accent1"/>
                </a:solidFill>
              </a:rPr>
              <a:t>Nature</a:t>
            </a:r>
            <a:r>
              <a:rPr lang="en-US" dirty="0" smtClean="0">
                <a:solidFill>
                  <a:schemeClr val="accent1"/>
                </a:solidFill>
              </a:rPr>
              <a:t>, 338, 321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0" y="6183868"/>
            <a:ext cx="359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Kristian et al. 1991, </a:t>
            </a:r>
            <a:r>
              <a:rPr lang="en-US" i="1" dirty="0" smtClean="0">
                <a:solidFill>
                  <a:schemeClr val="accent1"/>
                </a:solidFill>
              </a:rPr>
              <a:t>Nature</a:t>
            </a:r>
            <a:r>
              <a:rPr lang="en-US" dirty="0" smtClean="0">
                <a:solidFill>
                  <a:schemeClr val="accent1"/>
                </a:solidFill>
              </a:rPr>
              <a:t>, 349, 747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9F78C-DCC0-ED47-AFE7-73042EBB3AD2}" type="datetime1">
              <a:rPr lang="en-US" smtClean="0"/>
              <a:pPr/>
              <a:t>11/26/10</a:t>
            </a:fld>
            <a:endParaRPr lang="en-GB"/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0" y="-76200"/>
            <a:ext cx="91440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Harmonics in roAp stars – HR3831</a:t>
            </a:r>
            <a:endParaRPr lang="en-GB" sz="440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4</a:t>
            </a:r>
            <a:endParaRPr lang="en-US"/>
          </a:p>
        </p:txBody>
      </p:sp>
      <p:pic>
        <p:nvPicPr>
          <p:cNvPr id="10" name="Picture 9" descr="Pages from kurtzetal1993-hr383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24000" y="1132200"/>
            <a:ext cx="6087042" cy="504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00" y="3886200"/>
            <a:ext cx="1719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Real – 2v, 3v, 4ν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29977" y="1862095"/>
            <a:ext cx="2770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Artefact; P = 2 sidereal min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                  ν = 8.4 mHz</a:t>
            </a:r>
            <a:endParaRPr lang="en-US" dirty="0">
              <a:solidFill>
                <a:schemeClr val="accent3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3810000" y="4255532"/>
            <a:ext cx="762000" cy="328136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4223266" y="4375666"/>
            <a:ext cx="773668" cy="533400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4671885" y="4497858"/>
            <a:ext cx="773668" cy="381000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 flipH="1">
            <a:off x="4264113" y="3536437"/>
            <a:ext cx="2545488" cy="575276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827981" y="6400800"/>
            <a:ext cx="3521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Kurtz et al. 1993, MNRAS, 260, 343</a:t>
            </a:r>
          </a:p>
          <a:p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9F78C-DCC0-ED47-AFE7-73042EBB3AD2}" type="datetime1">
              <a:rPr lang="en-US" smtClean="0"/>
              <a:pPr/>
              <a:t>11/26/10</a:t>
            </a:fld>
            <a:endParaRPr lang="en-GB"/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0" y="-76200"/>
            <a:ext cx="91440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Harmonics in roAp stars – HD60435</a:t>
            </a:r>
            <a:endParaRPr lang="en-GB" sz="440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4</a:t>
            </a:r>
            <a:endParaRPr lang="en-US"/>
          </a:p>
        </p:txBody>
      </p:sp>
      <p:pic>
        <p:nvPicPr>
          <p:cNvPr id="13" name="Picture 12" descr="Pages from mathewsetal 1986 hd60435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62000" y="1056000"/>
            <a:ext cx="7619063" cy="5040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6" name="TextBox 15"/>
          <p:cNvSpPr txBox="1"/>
          <p:nvPr/>
        </p:nvSpPr>
        <p:spPr>
          <a:xfrm>
            <a:off x="3629977" y="1862095"/>
            <a:ext cx="2787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Artefact; P = 4 sidereal min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                  ν = 4.2 mHz</a:t>
            </a:r>
            <a:endParaRPr lang="en-US" dirty="0">
              <a:solidFill>
                <a:schemeClr val="accent3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16200000" flipH="1">
            <a:off x="5738344" y="2637479"/>
            <a:ext cx="1874444" cy="1616333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073743" y="3042506"/>
            <a:ext cx="609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Real </a:t>
            </a:r>
            <a:endParaRPr lang="en-US" dirty="0">
              <a:solidFill>
                <a:schemeClr val="accent3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16200000" flipH="1">
            <a:off x="2984846" y="3821667"/>
            <a:ext cx="785336" cy="1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767914" y="6375057"/>
            <a:ext cx="361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Matthews et al. 1986, ApJ, 300, 348</a:t>
            </a:r>
          </a:p>
          <a:p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9F78C-DCC0-ED47-AFE7-73042EBB3AD2}" type="datetime1">
              <a:rPr lang="en-US" smtClean="0"/>
              <a:pPr/>
              <a:t>11/26/10</a:t>
            </a:fld>
            <a:endParaRPr lang="en-GB"/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0" y="-76200"/>
            <a:ext cx="91440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Harmonics in roAp stars – HR1217</a:t>
            </a:r>
            <a:endParaRPr lang="en-GB" sz="440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4</a:t>
            </a:r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934200" y="4867870"/>
            <a:ext cx="21245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White, T. et al. 2010,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 in preparation</a:t>
            </a:r>
          </a:p>
          <a:p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1" name="Picture 10" descr="Pages from whit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209800" y="762000"/>
            <a:ext cx="4724400" cy="598549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9F78C-DCC0-ED47-AFE7-73042EBB3AD2}" type="datetime1">
              <a:rPr lang="en-US" smtClean="0"/>
              <a:pPr/>
              <a:t>11/26/10</a:t>
            </a:fld>
            <a:endParaRPr lang="en-GB"/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0" y="-76200"/>
            <a:ext cx="91440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Aliases – a visual view</a:t>
            </a:r>
            <a:endParaRPr lang="en-GB" sz="440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325438" y="762000"/>
            <a:ext cx="8497887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Aliases from gaps in the data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Nyquist aliases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How to create a spectral window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Be careful of asymetry near ν = 0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4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2C0E-06C5-0F4A-9993-412B3DC2317F}" type="datetime4">
              <a:rPr lang="en-GB"/>
              <a:pPr/>
              <a:t>November 26, 2010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WET 2002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146B6-7745-1944-B635-5AD0A58F7D33}" type="slidenum">
              <a:rPr lang="en-GB"/>
              <a:pPr/>
              <a:t>29</a:t>
            </a:fld>
            <a:endParaRPr lang="en-GB"/>
          </a:p>
        </p:txBody>
      </p:sp>
      <p:pic>
        <p:nvPicPr>
          <p:cNvPr id="158724" name="Picture 4" descr="C:\My Documents\talks\seminars and colloquia\low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5388" y="1600200"/>
            <a:ext cx="6751637" cy="4822825"/>
          </a:xfrm>
          <a:prstGeom prst="rect">
            <a:avLst/>
          </a:prstGeom>
          <a:noFill/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85800" y="228600"/>
            <a:ext cx="77930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GB" sz="3200" dirty="0" smtClean="0"/>
              <a:t>The amplitude </a:t>
            </a:r>
            <a:r>
              <a:rPr lang="en-GB" sz="3200" dirty="0"/>
              <a:t>spectrum</a:t>
            </a:r>
            <a:r>
              <a:rPr lang="en-GB" sz="3200" dirty="0" smtClean="0"/>
              <a:t> of HR1217</a:t>
            </a:r>
            <a:endParaRPr lang="en-US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88B5-413D-EC49-A2C5-5A6859A3C26E}" type="datetime1">
              <a:rPr lang="en-US" smtClean="0"/>
              <a:pPr/>
              <a:t>11/26/10</a:t>
            </a:fld>
            <a:endParaRPr lang="en-GB"/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0" y="-76200"/>
            <a:ext cx="91440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GB" sz="4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first exoplanet </a:t>
            </a:r>
            <a:endParaRPr lang="en-GB" sz="480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325438" y="914400"/>
            <a:ext cx="8497887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first exoplanet 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–</a:t>
            </a:r>
            <a:r>
              <a:rPr lang="en-GB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PSR1829-10b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 “small correction” to the value of the Earth’s ellipticity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Imprecise position of the pulsar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32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32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Error in the calculation of BJD led to the discovery of a planet with P = 6 months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planet’s name is Earth 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32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U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4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19600" y="3348335"/>
            <a:ext cx="4666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2D908"/>
                </a:solidFill>
              </a:rPr>
              <a:t>Lyne &amp; Bailes 1991, </a:t>
            </a:r>
            <a:r>
              <a:rPr lang="en-US" sz="2400" i="1" dirty="0" smtClean="0">
                <a:solidFill>
                  <a:srgbClr val="F2D908"/>
                </a:solidFill>
              </a:rPr>
              <a:t>Nature</a:t>
            </a:r>
            <a:r>
              <a:rPr lang="en-US" sz="2400" dirty="0" smtClean="0">
                <a:solidFill>
                  <a:srgbClr val="F2D908"/>
                </a:solidFill>
              </a:rPr>
              <a:t>, 355, 213</a:t>
            </a:r>
            <a:endParaRPr lang="en-US" sz="2400" dirty="0">
              <a:solidFill>
                <a:srgbClr val="F2D908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7C6A-FEBA-554A-80B2-90098609ACCA}" type="datetime4">
              <a:rPr lang="en-GB"/>
              <a:pPr/>
              <a:t>November 26, 2010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WET 2002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7E4C8-340E-F94E-A0B0-37C31DF991A0}" type="slidenum">
              <a:rPr lang="en-GB"/>
              <a:pPr/>
              <a:t>30</a:t>
            </a:fld>
            <a:endParaRPr lang="en-GB"/>
          </a:p>
        </p:txBody>
      </p:sp>
      <p:sp>
        <p:nvSpPr>
          <p:cNvPr id="163842" name="Rectangle 2"/>
          <p:cNvSpPr>
            <a:spLocks noChangeArrowheads="1"/>
          </p:cNvSpPr>
          <p:nvPr/>
        </p:nvSpPr>
        <p:spPr bwMode="auto">
          <a:xfrm>
            <a:off x="685800" y="228600"/>
            <a:ext cx="77930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GB" sz="3200" dirty="0"/>
              <a:t>Amplitude spectrum </a:t>
            </a:r>
            <a:r>
              <a:rPr lang="en-GB" sz="3200" dirty="0" smtClean="0"/>
              <a:t>– the </a:t>
            </a:r>
            <a:r>
              <a:rPr lang="en-GB" sz="3200" dirty="0"/>
              <a:t>Spectral Window</a:t>
            </a:r>
            <a:endParaRPr lang="en-US" sz="3200" dirty="0"/>
          </a:p>
        </p:txBody>
      </p:sp>
      <p:pic>
        <p:nvPicPr>
          <p:cNvPr id="163843" name="Picture 3" descr="C:\My Documents\talks\seminars and colloquia\s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5388" y="1601788"/>
            <a:ext cx="6754812" cy="48244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7C6A-FEBA-554A-80B2-90098609ACCA}" type="datetime4">
              <a:rPr lang="en-GB"/>
              <a:pPr/>
              <a:t>November 26, 2010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WET 2002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7E4C8-340E-F94E-A0B0-37C31DF991A0}" type="slidenum">
              <a:rPr lang="en-GB"/>
              <a:pPr/>
              <a:t>31</a:t>
            </a:fld>
            <a:endParaRPr lang="en-GB"/>
          </a:p>
        </p:txBody>
      </p:sp>
      <p:sp>
        <p:nvSpPr>
          <p:cNvPr id="163842" name="Rectangle 2"/>
          <p:cNvSpPr>
            <a:spLocks noChangeArrowheads="1"/>
          </p:cNvSpPr>
          <p:nvPr/>
        </p:nvSpPr>
        <p:spPr bwMode="auto">
          <a:xfrm>
            <a:off x="685800" y="228600"/>
            <a:ext cx="77930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GB" sz="3200" dirty="0" smtClean="0"/>
              <a:t>The Spectral Window near ν = 0</a:t>
            </a:r>
            <a:endParaRPr lang="en-US" sz="3200" dirty="0"/>
          </a:p>
        </p:txBody>
      </p:sp>
      <p:pic>
        <p:nvPicPr>
          <p:cNvPr id="8" name="Picture 7" descr="ft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90600" y="1132200"/>
            <a:ext cx="7179623" cy="504000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7C6A-FEBA-554A-80B2-90098609ACCA}" type="datetime4">
              <a:rPr lang="en-GB"/>
              <a:pPr/>
              <a:t>November 26, 2010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WET 2002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7E4C8-340E-F94E-A0B0-37C31DF991A0}" type="slidenum">
              <a:rPr lang="en-GB"/>
              <a:pPr/>
              <a:t>32</a:t>
            </a:fld>
            <a:endParaRPr lang="en-GB"/>
          </a:p>
        </p:txBody>
      </p:sp>
      <p:sp>
        <p:nvSpPr>
          <p:cNvPr id="163842" name="Rectangle 2"/>
          <p:cNvSpPr>
            <a:spLocks noChangeArrowheads="1"/>
          </p:cNvSpPr>
          <p:nvPr/>
        </p:nvSpPr>
        <p:spPr bwMode="auto">
          <a:xfrm>
            <a:off x="685800" y="228600"/>
            <a:ext cx="77930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GB" sz="3200" dirty="0" smtClean="0"/>
              <a:t>The Spectral Window near ν = 0</a:t>
            </a:r>
            <a:endParaRPr lang="en-US" sz="3200" dirty="0"/>
          </a:p>
        </p:txBody>
      </p:sp>
      <p:pic>
        <p:nvPicPr>
          <p:cNvPr id="7" name="Picture 6" descr="ft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90600" y="1132200"/>
            <a:ext cx="7179623" cy="504000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55CE-43DC-084D-97AE-CAB996BF982E}" type="datetime4">
              <a:rPr lang="en-GB"/>
              <a:pPr/>
              <a:t>November 26, 2010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WET 2002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63EE-8B0F-054B-AD10-1C6E6A217E21}" type="slidenum">
              <a:rPr lang="en-GB"/>
              <a:pPr/>
              <a:t>33</a:t>
            </a:fld>
            <a:endParaRPr lang="en-GB"/>
          </a:p>
        </p:txBody>
      </p:sp>
      <p:pic>
        <p:nvPicPr>
          <p:cNvPr id="168964" name="Picture 4" descr="C:\My Documents\talks\seminars and colloquia\f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5388" y="1600200"/>
            <a:ext cx="6754812" cy="4824413"/>
          </a:xfrm>
          <a:prstGeom prst="rect">
            <a:avLst/>
          </a:prstGeom>
          <a:noFill/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85800" y="228600"/>
            <a:ext cx="77930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GB" sz="3200" dirty="0"/>
              <a:t>Amplitude spectrum </a:t>
            </a:r>
            <a:r>
              <a:rPr lang="en-GB" sz="3200" dirty="0" smtClean="0"/>
              <a:t>– 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ν</a:t>
            </a:r>
            <a:r>
              <a:rPr lang="en-US" sz="320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GB" sz="3200" dirty="0" smtClean="0"/>
              <a:t> 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9A70C-40DB-2B4F-8D9F-1148105744A4}" type="datetime4">
              <a:rPr lang="en-GB"/>
              <a:pPr/>
              <a:t>November 26, 2010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WET 2002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B1B92-CFF3-314B-9B1A-8EE9D82B9AED}" type="slidenum">
              <a:rPr lang="en-GB"/>
              <a:pPr/>
              <a:t>34</a:t>
            </a:fld>
            <a:endParaRPr lang="en-GB"/>
          </a:p>
        </p:txBody>
      </p:sp>
      <p:pic>
        <p:nvPicPr>
          <p:cNvPr id="179203" name="Picture 3" descr="C:\My Documents\talks\seminars and colloquia\f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3800" y="1600200"/>
            <a:ext cx="6754813" cy="4824413"/>
          </a:xfrm>
          <a:prstGeom prst="rect">
            <a:avLst/>
          </a:prstGeom>
          <a:noFill/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85800" y="228600"/>
            <a:ext cx="77930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GB" sz="3200" dirty="0"/>
              <a:t>Amplitude spectrum </a:t>
            </a:r>
            <a:r>
              <a:rPr lang="en-GB" sz="3200" dirty="0" smtClean="0"/>
              <a:t>– 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ν</a:t>
            </a:r>
            <a:r>
              <a:rPr lang="en-US" sz="320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GB" sz="3200" dirty="0" smtClean="0"/>
              <a:t> 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55F3-98E2-0F49-ACFA-32959A264B80}" type="datetime4">
              <a:rPr lang="en-GB"/>
              <a:pPr/>
              <a:t>November 26, 2010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WET 2002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C1A08-8B8A-044E-BADB-FA8F100A6AE0}" type="slidenum">
              <a:rPr lang="en-GB"/>
              <a:pPr/>
              <a:t>35</a:t>
            </a:fld>
            <a:endParaRPr lang="en-GB"/>
          </a:p>
        </p:txBody>
      </p:sp>
      <p:pic>
        <p:nvPicPr>
          <p:cNvPr id="178179" name="Picture 3" descr="C:\My Documents\talks\seminars and colloquia\f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3800" y="1600200"/>
            <a:ext cx="6754813" cy="4824413"/>
          </a:xfrm>
          <a:prstGeom prst="rect">
            <a:avLst/>
          </a:prstGeom>
          <a:noFill/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85800" y="228600"/>
            <a:ext cx="77930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GB" sz="3200" dirty="0"/>
              <a:t>Amplitude spectrum </a:t>
            </a:r>
            <a:r>
              <a:rPr lang="en-GB" sz="3200" dirty="0" smtClean="0"/>
              <a:t>– 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ν</a:t>
            </a:r>
            <a:r>
              <a:rPr lang="en-US" sz="320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GB" sz="3200" dirty="0" smtClean="0"/>
              <a:t> 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2098-7915-D842-A51C-5580C4E88C6E}" type="datetime4">
              <a:rPr lang="en-GB"/>
              <a:pPr/>
              <a:t>November 26, 2010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WET 2002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970DE-EF51-9E44-B979-E65FD8BE0FFB}" type="slidenum">
              <a:rPr lang="en-GB"/>
              <a:pPr/>
              <a:t>36</a:t>
            </a:fld>
            <a:endParaRPr lang="en-GB"/>
          </a:p>
        </p:txBody>
      </p:sp>
      <p:pic>
        <p:nvPicPr>
          <p:cNvPr id="177155" name="Picture 3" descr="C:\My Documents\talks\seminars and colloquia\f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3800" y="1600200"/>
            <a:ext cx="6754813" cy="4824413"/>
          </a:xfrm>
          <a:prstGeom prst="rect">
            <a:avLst/>
          </a:prstGeom>
          <a:noFill/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85800" y="228600"/>
            <a:ext cx="77930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GB" sz="3200" dirty="0"/>
              <a:t>Amplitude spectrum </a:t>
            </a:r>
            <a:r>
              <a:rPr lang="en-GB" sz="3200" dirty="0" smtClean="0"/>
              <a:t>– 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ν</a:t>
            </a:r>
            <a:r>
              <a:rPr lang="en-US" sz="320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GB" sz="3200" dirty="0" smtClean="0"/>
              <a:t> 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9F78C-DCC0-ED47-AFE7-73042EBB3AD2}" type="datetime1">
              <a:rPr lang="en-US" smtClean="0"/>
              <a:pPr/>
              <a:t>11/26/10</a:t>
            </a:fld>
            <a:endParaRPr lang="en-GB"/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0" y="-76200"/>
            <a:ext cx="91440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Aliases – a visual view</a:t>
            </a:r>
            <a:endParaRPr lang="en-GB" sz="440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325438" y="762000"/>
            <a:ext cx="8497887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Aliases from gaps in the data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So fine, but who cares? 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Kepler data have almost no gaps, so there is no problem, right?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aybe 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…</a:t>
            </a: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4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9F78C-DCC0-ED47-AFE7-73042EBB3AD2}" type="datetime1">
              <a:rPr lang="en-US" smtClean="0"/>
              <a:pPr/>
              <a:t>11/26/10</a:t>
            </a:fld>
            <a:endParaRPr lang="en-GB"/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0" y="-76200"/>
            <a:ext cx="91440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CoRoT - HD50844 - δ Sct star</a:t>
            </a:r>
            <a:endParaRPr lang="en-GB" sz="400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4</a:t>
            </a:r>
            <a:endParaRPr lang="en-US"/>
          </a:p>
        </p:txBody>
      </p:sp>
      <p:pic>
        <p:nvPicPr>
          <p:cNvPr id="8" name="Picture 7" descr="Pages from porettietal dsct 20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057" y="762000"/>
            <a:ext cx="6323187" cy="601980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9F78C-DCC0-ED47-AFE7-73042EBB3AD2}" type="datetime1">
              <a:rPr lang="en-US" smtClean="0"/>
              <a:pPr/>
              <a:t>11/26/10</a:t>
            </a:fld>
            <a:endParaRPr lang="en-GB"/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0" y="381000"/>
            <a:ext cx="324970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How to grow your own grass</a:t>
            </a:r>
            <a:endParaRPr lang="en-GB" sz="320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4</a:t>
            </a:r>
            <a:endParaRPr lang="en-US"/>
          </a:p>
        </p:txBody>
      </p:sp>
      <p:pic>
        <p:nvPicPr>
          <p:cNvPr id="6" name="Picture 5" descr="Pages from Pieter de Groote thesis-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440233" y="0"/>
            <a:ext cx="4713167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4106" y="3048000"/>
            <a:ext cx="23303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Pieter de Groote </a:t>
            </a:r>
          </a:p>
          <a:p>
            <a:pPr algn="ctr"/>
            <a:r>
              <a:rPr 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PhD thesis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9F78C-DCC0-ED47-AFE7-73042EBB3AD2}" type="datetime1">
              <a:rPr lang="en-US" smtClean="0"/>
              <a:pPr/>
              <a:t>11/26/10</a:t>
            </a:fld>
            <a:endParaRPr lang="en-GB"/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0" y="-76200"/>
            <a:ext cx="91440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Time and time traps</a:t>
            </a:r>
            <a:endParaRPr lang="en-GB" sz="480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325438" y="838200"/>
            <a:ext cx="8497887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What is time?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easuring time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Calendar adjustments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eap years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eap seconds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Length of the Day is increasing by </a:t>
            </a:r>
            <a:b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~1.7 ms/century; </a:t>
            </a:r>
          </a:p>
          <a:p>
            <a:pPr marL="1257300" lvl="2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i.e. the Earth’s rotation is accelerating on a long time scale</a:t>
            </a:r>
          </a:p>
          <a:p>
            <a:pPr marL="1257300" lvl="2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At the moment it is decreasing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4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9F78C-DCC0-ED47-AFE7-73042EBB3AD2}" type="datetime1">
              <a:rPr lang="en-US" smtClean="0"/>
              <a:pPr/>
              <a:t>11/26/10</a:t>
            </a:fld>
            <a:endParaRPr lang="en-GB"/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0" y="-76200"/>
            <a:ext cx="91440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Nyquist Aliases – a visual view</a:t>
            </a:r>
            <a:endParaRPr lang="en-GB" sz="440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325438" y="762000"/>
            <a:ext cx="8497887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Why is the Nyquist freq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uency</a:t>
            </a: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half the sampling freq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uency</a:t>
            </a: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Can you find freq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uencie</a:t>
            </a: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 above the Nyquist freq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uency</a:t>
            </a: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cadence = 1 minute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ampling freq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uency</a:t>
            </a: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= 16.666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mHz = f</a:t>
            </a:r>
            <a:r>
              <a:rPr lang="en-US" sz="280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Nyquist frequency = 8.333333 mHz</a:t>
            </a: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4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ft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85348" y="914400"/>
            <a:ext cx="7202376" cy="5040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9F78C-DCC0-ED47-AFE7-73042EBB3AD2}" type="datetime1">
              <a:rPr lang="en-US" smtClean="0"/>
              <a:pPr/>
              <a:t>11/26/10</a:t>
            </a:fld>
            <a:endParaRPr lang="en-GB"/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0" y="-76200"/>
            <a:ext cx="91440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Input frequency f</a:t>
            </a:r>
            <a:r>
              <a:rPr lang="en-US" sz="440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i</a:t>
            </a:r>
            <a:r>
              <a:rPr 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= 0.1 mHz </a:t>
            </a:r>
            <a:endParaRPr lang="en-GB" sz="440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4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16543" y="1094601"/>
            <a:ext cx="1743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Input frequency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4547" y="1447800"/>
            <a:ext cx="654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</a:t>
            </a:r>
            <a:r>
              <a:rPr lang="en-US" baseline="-25000" dirty="0" smtClean="0">
                <a:solidFill>
                  <a:srgbClr val="000000"/>
                </a:solidFill>
              </a:rPr>
              <a:t>s</a:t>
            </a:r>
            <a:r>
              <a:rPr lang="en-US" dirty="0" smtClean="0">
                <a:solidFill>
                  <a:srgbClr val="000000"/>
                </a:solidFill>
              </a:rPr>
              <a:t> – f</a:t>
            </a:r>
            <a:r>
              <a:rPr lang="en-US" baseline="-25000" dirty="0" smtClean="0">
                <a:solidFill>
                  <a:srgbClr val="000000"/>
                </a:solidFill>
              </a:rPr>
              <a:t>i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2732" y="1447800"/>
            <a:ext cx="655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</a:t>
            </a:r>
            <a:r>
              <a:rPr lang="en-US" baseline="-25000" dirty="0" smtClean="0">
                <a:solidFill>
                  <a:srgbClr val="000000"/>
                </a:solidFill>
              </a:rPr>
              <a:t>s</a:t>
            </a:r>
            <a:r>
              <a:rPr lang="en-US" dirty="0" smtClean="0">
                <a:solidFill>
                  <a:srgbClr val="000000"/>
                </a:solidFill>
              </a:rPr>
              <a:t> + f</a:t>
            </a:r>
            <a:r>
              <a:rPr lang="en-US" baseline="-25000" dirty="0" smtClean="0">
                <a:solidFill>
                  <a:srgbClr val="000000"/>
                </a:solidFill>
              </a:rPr>
              <a:t>i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2386914" y="1436132"/>
            <a:ext cx="304800" cy="164068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4755618" y="1817132"/>
            <a:ext cx="304800" cy="164068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349679" y="1808551"/>
            <a:ext cx="282388" cy="164068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85328" y="1447800"/>
            <a:ext cx="761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2f</a:t>
            </a:r>
            <a:r>
              <a:rPr lang="en-US" baseline="-25000" dirty="0" smtClean="0">
                <a:solidFill>
                  <a:srgbClr val="000000"/>
                </a:solidFill>
              </a:rPr>
              <a:t>s</a:t>
            </a:r>
            <a:r>
              <a:rPr lang="en-US" dirty="0" smtClean="0">
                <a:solidFill>
                  <a:srgbClr val="000000"/>
                </a:solidFill>
              </a:rPr>
              <a:t> – f</a:t>
            </a:r>
            <a:r>
              <a:rPr lang="en-US" baseline="-25000" dirty="0" smtClean="0">
                <a:solidFill>
                  <a:srgbClr val="000000"/>
                </a:solidFill>
              </a:rPr>
              <a:t>i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03513" y="1447800"/>
            <a:ext cx="762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2f</a:t>
            </a:r>
            <a:r>
              <a:rPr lang="en-US" baseline="-25000" dirty="0" smtClean="0">
                <a:solidFill>
                  <a:srgbClr val="000000"/>
                </a:solidFill>
              </a:rPr>
              <a:t>s</a:t>
            </a:r>
            <a:r>
              <a:rPr lang="en-US" dirty="0" smtClean="0">
                <a:solidFill>
                  <a:srgbClr val="000000"/>
                </a:solidFill>
              </a:rPr>
              <a:t> + f</a:t>
            </a:r>
            <a:r>
              <a:rPr lang="en-US" baseline="-25000" dirty="0" smtClean="0">
                <a:solidFill>
                  <a:srgbClr val="000000"/>
                </a:solidFill>
              </a:rPr>
              <a:t>i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10800000" flipV="1">
            <a:off x="7126399" y="1817132"/>
            <a:ext cx="304800" cy="164068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720460" y="1808551"/>
            <a:ext cx="282388" cy="164068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ft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76767" y="920762"/>
            <a:ext cx="7202376" cy="5040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9F78C-DCC0-ED47-AFE7-73042EBB3AD2}" type="datetime1">
              <a:rPr lang="en-US" smtClean="0"/>
              <a:pPr/>
              <a:t>11/26/10</a:t>
            </a:fld>
            <a:endParaRPr lang="en-GB"/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0" y="-76200"/>
            <a:ext cx="91440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Input frequency f</a:t>
            </a:r>
            <a:r>
              <a:rPr lang="en-US" sz="440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i</a:t>
            </a:r>
            <a:r>
              <a:rPr 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= 1.0 mHz </a:t>
            </a:r>
            <a:endParaRPr lang="en-GB" sz="440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4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16543" y="1094601"/>
            <a:ext cx="1743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Input frequency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1447800"/>
            <a:ext cx="654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</a:t>
            </a:r>
            <a:r>
              <a:rPr lang="en-US" baseline="-25000" dirty="0" smtClean="0">
                <a:solidFill>
                  <a:srgbClr val="000000"/>
                </a:solidFill>
              </a:rPr>
              <a:t>s</a:t>
            </a:r>
            <a:r>
              <a:rPr lang="en-US" dirty="0" smtClean="0">
                <a:solidFill>
                  <a:srgbClr val="000000"/>
                </a:solidFill>
              </a:rPr>
              <a:t> – f</a:t>
            </a:r>
            <a:r>
              <a:rPr lang="en-US" baseline="-25000" dirty="0" smtClean="0">
                <a:solidFill>
                  <a:srgbClr val="000000"/>
                </a:solidFill>
              </a:rPr>
              <a:t>i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59389" y="1447800"/>
            <a:ext cx="655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</a:t>
            </a:r>
            <a:r>
              <a:rPr lang="en-US" baseline="-25000" dirty="0" smtClean="0">
                <a:solidFill>
                  <a:srgbClr val="000000"/>
                </a:solidFill>
              </a:rPr>
              <a:t>s</a:t>
            </a:r>
            <a:r>
              <a:rPr lang="en-US" dirty="0" smtClean="0">
                <a:solidFill>
                  <a:srgbClr val="000000"/>
                </a:solidFill>
              </a:rPr>
              <a:t> + f</a:t>
            </a:r>
            <a:r>
              <a:rPr lang="en-US" baseline="-25000" dirty="0" smtClean="0">
                <a:solidFill>
                  <a:srgbClr val="000000"/>
                </a:solidFill>
              </a:rPr>
              <a:t>i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2514600" y="1436132"/>
            <a:ext cx="304800" cy="164068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4882275" y="1817132"/>
            <a:ext cx="304800" cy="164068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216532" y="1808551"/>
            <a:ext cx="282388" cy="164068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943600" y="1447800"/>
            <a:ext cx="761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2f</a:t>
            </a:r>
            <a:r>
              <a:rPr lang="en-US" baseline="-25000" dirty="0" smtClean="0">
                <a:solidFill>
                  <a:srgbClr val="000000"/>
                </a:solidFill>
              </a:rPr>
              <a:t>s</a:t>
            </a:r>
            <a:r>
              <a:rPr lang="en-US" dirty="0" smtClean="0">
                <a:solidFill>
                  <a:srgbClr val="000000"/>
                </a:solidFill>
              </a:rPr>
              <a:t> – f</a:t>
            </a:r>
            <a:r>
              <a:rPr lang="en-US" baseline="-25000" dirty="0" smtClean="0">
                <a:solidFill>
                  <a:srgbClr val="000000"/>
                </a:solidFill>
              </a:rPr>
              <a:t>i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91165" y="1447800"/>
            <a:ext cx="762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2f</a:t>
            </a:r>
            <a:r>
              <a:rPr lang="en-US" baseline="-25000" dirty="0" smtClean="0">
                <a:solidFill>
                  <a:srgbClr val="000000"/>
                </a:solidFill>
              </a:rPr>
              <a:t>s</a:t>
            </a:r>
            <a:r>
              <a:rPr lang="en-US" dirty="0" smtClean="0">
                <a:solidFill>
                  <a:srgbClr val="000000"/>
                </a:solidFill>
              </a:rPr>
              <a:t> + f</a:t>
            </a:r>
            <a:r>
              <a:rPr lang="en-US" baseline="-25000" dirty="0" smtClean="0">
                <a:solidFill>
                  <a:srgbClr val="000000"/>
                </a:solidFill>
              </a:rPr>
              <a:t>i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10800000" flipV="1">
            <a:off x="7214051" y="1817132"/>
            <a:ext cx="304800" cy="164068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578732" y="1808551"/>
            <a:ext cx="282388" cy="164068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ft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73438" y="914400"/>
            <a:ext cx="7202376" cy="5040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9F78C-DCC0-ED47-AFE7-73042EBB3AD2}" type="datetime1">
              <a:rPr lang="en-US" smtClean="0"/>
              <a:pPr/>
              <a:t>11/26/10</a:t>
            </a:fld>
            <a:endParaRPr lang="en-GB"/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0" y="-76200"/>
            <a:ext cx="91440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Input frequency f</a:t>
            </a:r>
            <a:r>
              <a:rPr lang="en-US" sz="440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i</a:t>
            </a:r>
            <a:r>
              <a:rPr 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= 5.0 mHz </a:t>
            </a:r>
            <a:endParaRPr lang="en-GB" sz="440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4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61601" y="1018401"/>
            <a:ext cx="1743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Input frequency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0" y="1456381"/>
            <a:ext cx="654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</a:t>
            </a:r>
            <a:r>
              <a:rPr lang="en-US" baseline="-25000" dirty="0" smtClean="0">
                <a:solidFill>
                  <a:srgbClr val="000000"/>
                </a:solidFill>
              </a:rPr>
              <a:t>s</a:t>
            </a:r>
            <a:r>
              <a:rPr lang="en-US" dirty="0" smtClean="0">
                <a:solidFill>
                  <a:srgbClr val="000000"/>
                </a:solidFill>
              </a:rPr>
              <a:t> – f</a:t>
            </a:r>
            <a:r>
              <a:rPr lang="en-US" baseline="-25000" dirty="0" smtClean="0">
                <a:solidFill>
                  <a:srgbClr val="000000"/>
                </a:solidFill>
              </a:rPr>
              <a:t>i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92789" y="1447800"/>
            <a:ext cx="655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</a:t>
            </a:r>
            <a:r>
              <a:rPr lang="en-US" baseline="-25000" dirty="0" smtClean="0">
                <a:solidFill>
                  <a:srgbClr val="000000"/>
                </a:solidFill>
              </a:rPr>
              <a:t>s</a:t>
            </a:r>
            <a:r>
              <a:rPr lang="en-US" dirty="0" smtClean="0">
                <a:solidFill>
                  <a:srgbClr val="000000"/>
                </a:solidFill>
              </a:rPr>
              <a:t> + f</a:t>
            </a:r>
            <a:r>
              <a:rPr lang="en-US" baseline="-25000" dirty="0" smtClean="0">
                <a:solidFill>
                  <a:srgbClr val="000000"/>
                </a:solidFill>
              </a:rPr>
              <a:t>i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3131972" y="1359932"/>
            <a:ext cx="304800" cy="164068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5415675" y="1817132"/>
            <a:ext cx="304800" cy="164068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683132" y="1817132"/>
            <a:ext cx="282388" cy="164068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73880" y="2185086"/>
            <a:ext cx="761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2f</a:t>
            </a:r>
            <a:r>
              <a:rPr lang="en-US" baseline="-25000" dirty="0" smtClean="0">
                <a:solidFill>
                  <a:srgbClr val="000000"/>
                </a:solidFill>
              </a:rPr>
              <a:t>s</a:t>
            </a:r>
            <a:r>
              <a:rPr lang="en-US" dirty="0" smtClean="0">
                <a:solidFill>
                  <a:srgbClr val="000000"/>
                </a:solidFill>
              </a:rPr>
              <a:t> – f</a:t>
            </a:r>
            <a:r>
              <a:rPr lang="en-US" baseline="-25000" dirty="0" smtClean="0">
                <a:solidFill>
                  <a:srgbClr val="000000"/>
                </a:solidFill>
              </a:rPr>
              <a:t>i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62800" y="1219200"/>
            <a:ext cx="762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2f</a:t>
            </a:r>
            <a:r>
              <a:rPr lang="en-US" baseline="-25000" dirty="0" smtClean="0">
                <a:solidFill>
                  <a:srgbClr val="000000"/>
                </a:solidFill>
              </a:rPr>
              <a:t>s</a:t>
            </a:r>
            <a:r>
              <a:rPr lang="en-US" dirty="0" smtClean="0">
                <a:solidFill>
                  <a:srgbClr val="000000"/>
                </a:solidFill>
              </a:rPr>
              <a:t> + f</a:t>
            </a:r>
            <a:r>
              <a:rPr lang="en-US" baseline="-25000" dirty="0" smtClean="0">
                <a:solidFill>
                  <a:srgbClr val="000000"/>
                </a:solidFill>
              </a:rPr>
              <a:t>i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16200000" flipH="1">
            <a:off x="7491403" y="1734293"/>
            <a:ext cx="392666" cy="101147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6432176" y="2142182"/>
            <a:ext cx="273424" cy="73453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ft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68186" y="914400"/>
            <a:ext cx="7202376" cy="5040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9F78C-DCC0-ED47-AFE7-73042EBB3AD2}" type="datetime1">
              <a:rPr lang="en-US" smtClean="0"/>
              <a:pPr/>
              <a:t>11/26/10</a:t>
            </a:fld>
            <a:endParaRPr lang="en-GB"/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0" y="-76200"/>
            <a:ext cx="91440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Input frequency f</a:t>
            </a:r>
            <a:r>
              <a:rPr lang="en-US" sz="440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i</a:t>
            </a:r>
            <a:r>
              <a:rPr 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= 11.66666 mHz </a:t>
            </a:r>
            <a:endParaRPr lang="en-GB" sz="440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4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61601" y="1018401"/>
            <a:ext cx="1743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Input frequency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8400" y="914400"/>
            <a:ext cx="654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</a:t>
            </a:r>
            <a:r>
              <a:rPr lang="en-US" baseline="-25000" dirty="0" smtClean="0">
                <a:solidFill>
                  <a:srgbClr val="000000"/>
                </a:solidFill>
              </a:rPr>
              <a:t>s</a:t>
            </a:r>
            <a:r>
              <a:rPr lang="en-US" dirty="0" smtClean="0">
                <a:solidFill>
                  <a:srgbClr val="000000"/>
                </a:solidFill>
              </a:rPr>
              <a:t> – f</a:t>
            </a:r>
            <a:r>
              <a:rPr lang="en-US" baseline="-25000" dirty="0" smtClean="0">
                <a:solidFill>
                  <a:srgbClr val="000000"/>
                </a:solidFill>
              </a:rPr>
              <a:t>i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743200" y="1322863"/>
            <a:ext cx="228600" cy="164069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3740771" y="1674857"/>
            <a:ext cx="436950" cy="2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9F78C-DCC0-ED47-AFE7-73042EBB3AD2}" type="datetime1">
              <a:rPr lang="en-US" smtClean="0"/>
              <a:pPr/>
              <a:t>11/26/10</a:t>
            </a:fld>
            <a:endParaRPr lang="en-GB"/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0" y="-76200"/>
            <a:ext cx="91440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Nyquist Aliases – a visual view</a:t>
            </a:r>
            <a:endParaRPr lang="en-GB" sz="440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325438" y="762000"/>
            <a:ext cx="8497887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You must have some external constraint to choose the correct Nyquist alias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This does not matter whether it is above or below the Nyquist freq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uency</a:t>
            </a: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You can detect freq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uencie</a:t>
            </a: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 above the Nyquist freq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uency</a:t>
            </a: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If you do, it is better to get higher cadence data</a:t>
            </a:r>
            <a:b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(if you can)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4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9F78C-DCC0-ED47-AFE7-73042EBB3AD2}" type="datetime1">
              <a:rPr lang="en-US" smtClean="0"/>
              <a:pPr/>
              <a:t>11/26/10</a:t>
            </a:fld>
            <a:endParaRPr lang="en-GB"/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0" y="-76200"/>
            <a:ext cx="91440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Pulsation phases</a:t>
            </a:r>
            <a:endParaRPr lang="en-GB" sz="440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325438" y="762000"/>
            <a:ext cx="8497887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Phases are sometimes useful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r>
              <a:rPr lang="en-GB" sz="280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matters!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 and Φ are coupled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When freq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uency</a:t>
            </a: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is fitted by nonlinear l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east square</a:t>
            </a: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 </a:t>
            </a:r>
            <a:b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r>
              <a:rPr lang="en-GB" sz="280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should be set to the central time of the data set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Otherwise the phase errors are overestimate at best, and at worst there is no convergence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4</a:t>
            </a:r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006943" y="2819400"/>
          <a:ext cx="5107022" cy="1143000"/>
        </p:xfrm>
        <a:graphic>
          <a:graphicData uri="http://schemas.openxmlformats.org/presentationml/2006/ole">
            <p:oleObj spid="_x0000_s416770" name="Equation" r:id="rId3" imgW="2667000" imgH="596900" progId="Equation.3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9462" y="-358588"/>
            <a:ext cx="7581901" cy="1653988"/>
          </a:xfrm>
        </p:spPr>
        <p:txBody>
          <a:bodyPr/>
          <a:lstStyle/>
          <a:p>
            <a:r>
              <a:rPr lang="en-US" dirty="0" smtClean="0"/>
              <a:t>KIC blah blah blah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91C4-8097-6F44-BE4F-C9E7FC9DC11C}" type="datetime1">
              <a:rPr lang="en-US" smtClean="0"/>
              <a:pPr/>
              <a:t>11/26/10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3</a:t>
            </a:r>
            <a:endParaRPr lang="en-US"/>
          </a:p>
        </p:txBody>
      </p:sp>
      <p:pic>
        <p:nvPicPr>
          <p:cNvPr id="6" name="Picture 5" descr="Pages from Untitled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74362" y="1208400"/>
            <a:ext cx="8201739" cy="504000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9462" y="-358588"/>
            <a:ext cx="7581901" cy="1653988"/>
          </a:xfrm>
        </p:spPr>
        <p:txBody>
          <a:bodyPr/>
          <a:lstStyle/>
          <a:p>
            <a:r>
              <a:rPr lang="en-US" dirty="0" smtClean="0"/>
              <a:t>KIC blah blah blah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91C4-8097-6F44-BE4F-C9E7FC9DC11C}" type="datetime1">
              <a:rPr lang="en-US" smtClean="0"/>
              <a:pPr/>
              <a:t>11/26/10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3</a:t>
            </a:r>
            <a:endParaRPr lang="en-US"/>
          </a:p>
        </p:txBody>
      </p:sp>
      <p:pic>
        <p:nvPicPr>
          <p:cNvPr id="7" name="Picture 6" descr="Pages from Untitled-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06743" y="1208400"/>
            <a:ext cx="8348870" cy="5040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8" name="Rectangle 7"/>
          <p:cNvSpPr/>
          <p:nvPr/>
        </p:nvSpPr>
        <p:spPr>
          <a:xfrm>
            <a:off x="779462" y="3124200"/>
            <a:ext cx="5545138" cy="685800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ages from Untitled-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71397" y="1219200"/>
            <a:ext cx="5989565" cy="5040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9462" y="-358588"/>
            <a:ext cx="7581901" cy="1653988"/>
          </a:xfrm>
        </p:spPr>
        <p:txBody>
          <a:bodyPr/>
          <a:lstStyle/>
          <a:p>
            <a:r>
              <a:rPr lang="en-US" dirty="0" smtClean="0"/>
              <a:t>KIC blah blah blah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91C4-8097-6F44-BE4F-C9E7FC9DC11C}" type="datetime1">
              <a:rPr lang="en-US" smtClean="0"/>
              <a:pPr/>
              <a:t>11/26/10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3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70062" y="3386095"/>
            <a:ext cx="5545138" cy="685800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9F78C-DCC0-ED47-AFE7-73042EBB3AD2}" type="datetime1">
              <a:rPr lang="en-US" smtClean="0"/>
              <a:pPr/>
              <a:t>11/26/10</a:t>
            </a:fld>
            <a:endParaRPr lang="en-GB"/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0" y="-76200"/>
            <a:ext cx="91440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Universal Time (UT)</a:t>
            </a:r>
            <a:endParaRPr lang="en-GB" sz="480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76200" y="914400"/>
            <a:ext cx="8915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UT is based on the Earth’s rotation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UT1 is based on a mean solar day of 86400 mean solar seconds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 practice, UT1 is based on GMST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en-GB" sz="280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≈ 86164.0905 mean solar seconds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This is 0.0084 s shorter than the rotation period bec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au</a:t>
            </a:r>
            <a:r>
              <a:rPr lang="en-GB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se of precession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mean solar day is about 1 ms longer than 86400 s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Earth’s rotation period is currently 86164.0999 SI s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UT1 is measured with VLBI of quasars 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(GPS is not good enough bec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au</a:t>
            </a:r>
            <a:r>
              <a:rPr lang="en-GB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se of orbital variations)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4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6624" y="403412"/>
            <a:ext cx="7581901" cy="1653988"/>
          </a:xfrm>
        </p:spPr>
        <p:txBody>
          <a:bodyPr/>
          <a:lstStyle/>
          <a:p>
            <a:r>
              <a:rPr lang="en-US" sz="5400" dirty="0" smtClean="0"/>
              <a:t>KIC8677585 – roAp star</a:t>
            </a:r>
            <a:br>
              <a:rPr lang="en-US" sz="5400" dirty="0" smtClean="0"/>
            </a:br>
            <a:r>
              <a:rPr lang="en-US" sz="5400" dirty="0" smtClean="0"/>
              <a:t>g mode or background binary star?</a:t>
            </a:r>
            <a:endParaRPr lang="en-US" sz="5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91C4-8097-6F44-BE4F-C9E7FC9DC11C}" type="datetime1">
              <a:rPr lang="en-US" smtClean="0"/>
              <a:pPr/>
              <a:t>11/26/10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3</a:t>
            </a:r>
            <a:endParaRPr lang="en-US"/>
          </a:p>
        </p:txBody>
      </p:sp>
      <p:pic>
        <p:nvPicPr>
          <p:cNvPr id="7" name="Picture 6" descr="Pages from balonaetal2010 roap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7149" y="2667000"/>
            <a:ext cx="9010651" cy="33528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0" name="TextBox 9"/>
          <p:cNvSpPr txBox="1"/>
          <p:nvPr/>
        </p:nvSpPr>
        <p:spPr>
          <a:xfrm>
            <a:off x="2793657" y="6356350"/>
            <a:ext cx="3586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Balona et al. 2010, MNRAS, in press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7657" y="174812"/>
            <a:ext cx="8135938" cy="5235388"/>
          </a:xfrm>
        </p:spPr>
        <p:txBody>
          <a:bodyPr/>
          <a:lstStyle/>
          <a:p>
            <a:r>
              <a:rPr lang="en-US" dirty="0" smtClean="0"/>
              <a:t>Kepler data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Forget computer games –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go prospecting!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91C4-8097-6F44-BE4F-C9E7FC9DC11C}" type="datetime1">
              <a:rPr lang="en-US" smtClean="0"/>
              <a:pPr/>
              <a:t>11/26/10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3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9F78C-DCC0-ED47-AFE7-73042EBB3AD2}" type="datetime1">
              <a:rPr lang="en-US" smtClean="0"/>
              <a:pPr/>
              <a:t>11/26/10</a:t>
            </a:fld>
            <a:endParaRPr lang="en-GB"/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0" y="-76200"/>
            <a:ext cx="91440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Ephemeris Time (ET)</a:t>
            </a:r>
            <a:endParaRPr lang="en-GB" sz="480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325438" y="914400"/>
            <a:ext cx="8497887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ET is based on the period of the Earth’s orbit about the Sun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It is based on Newcomb’s Tables of the Sun (1895)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length of the tropical ET year in 1900 was 31,556,925.9747 s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reciprocal of this defines the ET second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1976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Terrestrial dynamical time (TDT)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Barycentric dynamical time (TDB)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1991 IAU renames TDT </a:t>
            </a: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Wingdings"/>
                <a:ea typeface="Wingdings"/>
                <a:cs typeface="Wingdings"/>
              </a:rPr>
              <a:t></a:t>
            </a: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Terrestrial Time (TT)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4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9F78C-DCC0-ED47-AFE7-73042EBB3AD2}" type="datetime1">
              <a:rPr lang="en-US" smtClean="0"/>
              <a:pPr/>
              <a:t>11/26/10</a:t>
            </a:fld>
            <a:endParaRPr lang="en-GB"/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0" y="-76200"/>
            <a:ext cx="91440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TT</a:t>
            </a:r>
            <a:endParaRPr lang="en-GB" sz="480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325438" y="914400"/>
            <a:ext cx="8497887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TT = TAI + 32.184 s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TAI = International Atomic Time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he offset is the difference between ET and UT1 on 1 January 1958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1991 IAU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asis of the time scale includes GR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Geocentric coordinate time (TCG)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Barycentric coordinate time (TCB)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These do not run at the same rate as TT!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4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9F78C-DCC0-ED47-AFE7-73042EBB3AD2}" type="datetime1">
              <a:rPr lang="en-US" smtClean="0"/>
              <a:pPr/>
              <a:t>11/26/10</a:t>
            </a:fld>
            <a:endParaRPr lang="en-GB"/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0" y="-76200"/>
            <a:ext cx="91440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TAI</a:t>
            </a:r>
            <a:endParaRPr lang="en-GB" sz="480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325438" y="914400"/>
            <a:ext cx="8497887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This is defined by a hyperfine transition in the ground state of Ce</a:t>
            </a:r>
            <a:r>
              <a:rPr lang="en-GB" sz="280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133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atomic second is defined to be</a:t>
            </a:r>
            <a:b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9,192,631, 770 periods </a:t>
            </a:r>
            <a:b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of the radiation of this transition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Two hundred clocks in 50 countries contribute to the maintenace of TAI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4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39B1F-E411-6443-BCE8-EFB47848FBC3}" type="datetime1">
              <a:rPr lang="en-US" smtClean="0"/>
              <a:pPr/>
              <a:t>11/26/10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4</a:t>
            </a:r>
            <a:endParaRPr lang="en-US"/>
          </a:p>
        </p:txBody>
      </p:sp>
      <p:pic>
        <p:nvPicPr>
          <p:cNvPr id="4" name="Picture 3" descr="Pages from McCarthy - time ToV 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626127" y="1134418"/>
            <a:ext cx="5891930" cy="4612449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-76200"/>
            <a:ext cx="91440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Does this matter?</a:t>
            </a:r>
            <a:endParaRPr lang="en-GB" sz="480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bit">
  <a:themeElements>
    <a:clrScheme name="Orbit">
      <a:dk1>
        <a:srgbClr val="FFFFFF"/>
      </a:dk1>
      <a:lt1>
        <a:srgbClr val="000000"/>
      </a:lt1>
      <a:dk2>
        <a:srgbClr val="212C28"/>
      </a:dk2>
      <a:lt2>
        <a:srgbClr val="7C9BA5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</a:majorFont>
      <a:minorFont>
        <a:latin typeface="Candara"/>
        <a:ea typeface=""/>
        <a:cs typeface=""/>
        <a:font script="Jpan" typeface="ＭＳ Ｐゴシック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Orbit.thmx</Template>
  <TotalTime>13338</TotalTime>
  <Words>2099</Words>
  <Application>Microsoft Macintosh PowerPoint</Application>
  <PresentationFormat>On-screen Show (4:3)</PresentationFormat>
  <Paragraphs>400</Paragraphs>
  <Slides>51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Orbit</vt:lpstr>
      <vt:lpstr>Equation</vt:lpstr>
      <vt:lpstr>Miscellaneous topics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KIC blah blah blah</vt:lpstr>
      <vt:lpstr>KIC blah blah blah</vt:lpstr>
      <vt:lpstr>KIC blah blah blah</vt:lpstr>
      <vt:lpstr>KIC8677585 – roAp star g mode or background binary star?</vt:lpstr>
      <vt:lpstr>Kepler data  Forget computer games –  go prospecting!</vt:lpstr>
    </vt:vector>
  </TitlesOfParts>
  <Company>University of Central Lancashire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Donald Kurtz</dc:creator>
  <cp:lastModifiedBy>Donald Kurtz</cp:lastModifiedBy>
  <cp:revision>313</cp:revision>
  <dcterms:created xsi:type="dcterms:W3CDTF">2010-11-26T22:41:56Z</dcterms:created>
  <dcterms:modified xsi:type="dcterms:W3CDTF">2010-11-26T22:42:36Z</dcterms:modified>
</cp:coreProperties>
</file>