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946" r:id="rId1"/>
  </p:sldMasterIdLst>
  <p:notesMasterIdLst>
    <p:notesMasterId r:id="rId33"/>
  </p:notesMasterIdLst>
  <p:handoutMasterIdLst>
    <p:handoutMasterId r:id="rId34"/>
  </p:handoutMasterIdLst>
  <p:sldIdLst>
    <p:sldId id="256" r:id="rId2"/>
    <p:sldId id="300" r:id="rId3"/>
    <p:sldId id="259" r:id="rId4"/>
    <p:sldId id="260" r:id="rId5"/>
    <p:sldId id="265" r:id="rId6"/>
    <p:sldId id="261" r:id="rId7"/>
    <p:sldId id="262" r:id="rId8"/>
    <p:sldId id="263" r:id="rId9"/>
    <p:sldId id="264" r:id="rId10"/>
    <p:sldId id="267" r:id="rId11"/>
    <p:sldId id="266" r:id="rId12"/>
    <p:sldId id="269" r:id="rId13"/>
    <p:sldId id="279" r:id="rId14"/>
    <p:sldId id="280" r:id="rId15"/>
    <p:sldId id="281" r:id="rId16"/>
    <p:sldId id="282" r:id="rId17"/>
    <p:sldId id="283" r:id="rId18"/>
    <p:sldId id="286" r:id="rId19"/>
    <p:sldId id="285" r:id="rId20"/>
    <p:sldId id="287" r:id="rId21"/>
    <p:sldId id="284" r:id="rId22"/>
    <p:sldId id="288" r:id="rId23"/>
    <p:sldId id="289" r:id="rId24"/>
    <p:sldId id="290" r:id="rId25"/>
    <p:sldId id="291" r:id="rId26"/>
    <p:sldId id="292" r:id="rId27"/>
    <p:sldId id="293" r:id="rId28"/>
    <p:sldId id="298" r:id="rId29"/>
    <p:sldId id="296" r:id="rId30"/>
    <p:sldId id="299" r:id="rId31"/>
    <p:sldId id="29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A9A9A9"/>
    <a:srgbClr val="888888"/>
    <a:srgbClr val="727272"/>
    <a:srgbClr val="B2B2B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 snapVertSplitter="1" vertBarState="minimized">
    <p:restoredLeft sz="15216" autoAdjust="0"/>
    <p:restoredTop sz="94660"/>
  </p:normalViewPr>
  <p:slideViewPr>
    <p:cSldViewPr snapToObjects="1" showGuides="1">
      <p:cViewPr varScale="1">
        <p:scale>
          <a:sx n="148" d="100"/>
          <a:sy n="148" d="100"/>
        </p:scale>
        <p:origin x="-22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27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291C4-F4E9-4F46-975A-31A09E1374E3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4AD83-B898-A84C-879C-5B52875068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05BDA-F986-E84B-A8C7-B5A80A1C182B}" type="datetimeFigureOut">
              <a:rPr lang="en-US" smtClean="0"/>
              <a:pPr/>
              <a:t>11/26/10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A72F9-574D-4B49-A1A2-F6BA6CD38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DE2A-2A54-434A-B93B-C717C29DD939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9B2F4-EAB3-0A48-97DC-55EBC7A208D8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F8206-5B14-F34A-BCB6-A5982B5EBAAE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743A-50C5-114E-84C7-EB6CF1C96D2F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A167-B5ED-2D49-8AE0-1DD0E5649BB1}" type="datetime1">
              <a:rPr lang="en-US" smtClean="0"/>
              <a:pPr/>
              <a:t>11/26/10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9F5F-6655-8E4B-ACA9-A5901EE2FBD1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6C6C8-FFEB-5E48-BD79-51876D7E4795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IAC WS 2010 – Lecture 3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6E57-4CBD-C64B-B230-C27186B7B72F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51F3-95C6-CF4D-BAE2-45CD911EF8AC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3FB8-3AF9-C040-9A79-DDBC716A8EC7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DD49-F30E-5947-9AE1-88BB3B88F5E7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94CD8-3DDC-3944-BD03-41080D4AF2F2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DD1A-C37E-634F-B9B7-E0F81A2251D2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EF4D5-711B-8240-87EB-5303AF23DE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80AE30D8-39E8-A943-AFD2-71540A8FE5B2}" type="datetime1">
              <a:rPr lang="en-US" smtClean="0"/>
              <a:pPr/>
              <a:t>11/26/10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IAC WS 2010 – Lecture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242EF4D5-711B-8240-87EB-5303AF23DE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60" r:id="rId13"/>
  </p:sldLayoutIdLst>
  <p:transition>
    <p:fade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df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df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df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df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df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df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df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df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df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df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df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df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df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df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df"/><Relationship Id="rId3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976" y="228600"/>
            <a:ext cx="8915400" cy="2057400"/>
          </a:xfrm>
        </p:spPr>
        <p:txBody>
          <a:bodyPr/>
          <a:lstStyle/>
          <a:p>
            <a:r>
              <a:rPr lang="en-GB" sz="5400" dirty="0" smtClean="0"/>
              <a:t>The variable star zoo </a:t>
            </a:r>
            <a:br>
              <a:rPr lang="en-GB" sz="5400" dirty="0" smtClean="0"/>
            </a:b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05684" y="2462213"/>
            <a:ext cx="7542213" cy="1500187"/>
          </a:xfrm>
        </p:spPr>
        <p:txBody>
          <a:bodyPr>
            <a:noAutofit/>
          </a:bodyPr>
          <a:lstStyle/>
          <a:p>
            <a:r>
              <a:rPr lang="en-US" sz="3600" dirty="0" smtClean="0"/>
              <a:t>Don Kurtz</a:t>
            </a:r>
          </a:p>
          <a:p>
            <a:r>
              <a:rPr lang="en-US" sz="3600" dirty="0" smtClean="0"/>
              <a:t>Jeremiah Horrocks Institute</a:t>
            </a:r>
          </a:p>
          <a:p>
            <a:r>
              <a:rPr lang="en-US" sz="3600" dirty="0" smtClean="0"/>
              <a:t>University of Central Lancashire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3200400" y="4648200"/>
            <a:ext cx="2743200" cy="1905000"/>
            <a:chOff x="3200400" y="4772875"/>
            <a:chExt cx="2743200" cy="1905000"/>
          </a:xfrm>
        </p:grpSpPr>
        <p:sp>
          <p:nvSpPr>
            <p:cNvPr id="7" name="Rectangle 6"/>
            <p:cNvSpPr/>
            <p:nvPr/>
          </p:nvSpPr>
          <p:spPr>
            <a:xfrm>
              <a:off x="3200400" y="4772875"/>
              <a:ext cx="2743200" cy="19050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uclanlogo-300(1)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6863" y="4933610"/>
              <a:ext cx="2510274" cy="1577226"/>
            </a:xfrm>
            <a:prstGeom prst="rect">
              <a:avLst/>
            </a:prstGeom>
          </p:spPr>
        </p:pic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B7585-B1C2-D944-925C-BA4CBAB694CC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IAC WS 2010 – Lecture 3</a:t>
            </a:r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86DBA-6DE8-074D-B4CC-BAA45B6470F7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pic>
        <p:nvPicPr>
          <p:cNvPr id="4" name="Picture 3" descr="Pages from acdk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624" b="2416"/>
              <a:stretch>
                <a:fillRect/>
              </a:stretch>
            </p:blipFill>
          </mc:Choice>
          <mc:Fallback>
            <p:blipFill>
              <a:blip r:embed="rId3"/>
              <a:srcRect l="2624" b="2416"/>
              <a:stretch>
                <a:fillRect/>
              </a:stretch>
            </p:blipFill>
          </mc:Fallback>
        </mc:AlternateContent>
        <p:spPr>
          <a:xfrm rot="5400000">
            <a:off x="1757055" y="-1392764"/>
            <a:ext cx="5654674" cy="889740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2785980" y="6248400"/>
            <a:ext cx="357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Aerts et al. 2010, </a:t>
            </a:r>
            <a:r>
              <a:rPr lang="en-US" i="1" dirty="0" smtClean="0">
                <a:solidFill>
                  <a:schemeClr val="accent1"/>
                </a:solidFill>
              </a:rPr>
              <a:t>Asteroseismology</a:t>
            </a:r>
            <a:endParaRPr lang="en-US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06D2-C489-6541-858B-505058D22855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pic>
        <p:nvPicPr>
          <p:cNvPr id="4" name="Picture 3" descr="Pages from acdk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1667" r="3528" b="3873"/>
              <a:stretch>
                <a:fillRect/>
              </a:stretch>
            </p:blipFill>
          </mc:Choice>
          <mc:Fallback>
            <p:blipFill>
              <a:blip r:embed="rId3"/>
              <a:srcRect t="1667" r="3528" b="3873"/>
              <a:stretch>
                <a:fillRect/>
              </a:stretch>
            </p:blipFill>
          </mc:Fallback>
        </mc:AlternateContent>
        <p:spPr>
          <a:xfrm rot="5400000">
            <a:off x="1438200" y="-1120007"/>
            <a:ext cx="6251717" cy="863749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2785980" y="6336268"/>
            <a:ext cx="357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Aerts et al. 2010, </a:t>
            </a:r>
            <a:r>
              <a:rPr lang="en-US" i="1" dirty="0" smtClean="0">
                <a:solidFill>
                  <a:schemeClr val="accent1"/>
                </a:solidFill>
              </a:rPr>
              <a:t>Asteroseismology</a:t>
            </a:r>
            <a:endParaRPr lang="en-US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EE8E-663D-1B49-9A57-6DB649CA1F14}" type="datetime1">
              <a:rPr lang="en-US" smtClean="0"/>
              <a:pPr/>
              <a:t>11/26/10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GB" sz="4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Let’s Keple</a:t>
            </a:r>
            <a:endParaRPr lang="en-GB" sz="4800" dirty="0" smtClean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KIC7869590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Rotation, supergranulation, eclipse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KIC6437385</a:t>
            </a:r>
          </a:p>
          <a:p>
            <a:pPr marL="1257300" lvl="2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Cepheid (?) flare star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KOI xxx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You tell me!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GB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dirty="0" smtClean="0"/>
              <a:t>KIC blah blah blah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4B2C-4FEB-DE41-B21A-BDEBC885DE6B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roA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 star;  α</a:t>
            </a:r>
            <a:r>
              <a:rPr lang="en-GB" sz="320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 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CVn star</a:t>
            </a:r>
          </a:p>
        </p:txBody>
      </p:sp>
      <p:pic>
        <p:nvPicPr>
          <p:cNvPr id="6" name="Picture 5" descr="Pages from 10195926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79206" y="1752600"/>
            <a:ext cx="6805084" cy="432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dirty="0" smtClean="0"/>
              <a:t>KIC blah blah blah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D8CF-0F0E-6144-8A47-D10226E1D6CA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rotational phase curve</a:t>
            </a:r>
          </a:p>
        </p:txBody>
      </p:sp>
      <p:pic>
        <p:nvPicPr>
          <p:cNvPr id="7" name="Picture 6" descr="10195926 pha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96665" y="1699800"/>
            <a:ext cx="6344554" cy="432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dirty="0" smtClean="0"/>
              <a:t>KIC blah blah blah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C98F-1D89-694F-8D1E-2250CFA09B09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pic>
        <p:nvPicPr>
          <p:cNvPr id="8" name="Picture 7" descr="ft-fu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94302" y="1143000"/>
            <a:ext cx="7368718" cy="504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dirty="0" smtClean="0"/>
              <a:t>KIC blah blah blah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F809-8F6B-9844-BAA1-46E2C2E5CACF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pic>
        <p:nvPicPr>
          <p:cNvPr id="6" name="Picture 5" descr="ft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200" y="1143000"/>
            <a:ext cx="7468515" cy="504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dirty="0" smtClean="0"/>
              <a:t>KIC blah blah blah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91C4-8097-6F44-BE4F-C9E7FC9DC11C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pic>
        <p:nvPicPr>
          <p:cNvPr id="7" name="Picture 6" descr="ft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200" y="1143000"/>
            <a:ext cx="7468510" cy="504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358588"/>
            <a:ext cx="9067800" cy="1653988"/>
          </a:xfrm>
        </p:spPr>
        <p:txBody>
          <a:bodyPr/>
          <a:lstStyle/>
          <a:p>
            <a:r>
              <a:rPr lang="en-US" sz="4000" dirty="0" smtClean="0"/>
              <a:t>The improved oblique pulsator model </a:t>
            </a:r>
            <a:endParaRPr lang="en-US"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4696B-4BCD-4B4D-8C2D-4B7989DBB54B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pic>
        <p:nvPicPr>
          <p:cNvPr id="6" name="Picture 5" descr="Pages from bigot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71426" y="914400"/>
            <a:ext cx="6812864" cy="504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2419551" y="6096000"/>
            <a:ext cx="4328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Bigot &amp; Dzienmbowski 2002, A&amp;A, 391, 235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Bigot &amp; Kurtz 2010, in preparation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dirty="0" smtClean="0"/>
              <a:t>KIC blah blah blah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12F1-288C-924F-BFB3-C240CA287997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pic>
        <p:nvPicPr>
          <p:cNvPr id="7" name="Picture 6" descr="iop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32800" y="1143000"/>
            <a:ext cx="6692000" cy="504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F4D1-3F7D-4F4F-A552-248396044FD3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IAC WS 2010 – Lecture 3</a:t>
            </a:r>
            <a:endParaRPr kumimoji="0" lang="en-US"/>
          </a:p>
        </p:txBody>
      </p:sp>
      <p:pic>
        <p:nvPicPr>
          <p:cNvPr id="6" name="Picture 5" descr="Pages from Pieter de Groote thesis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27632" y="77230"/>
            <a:ext cx="4672244" cy="6721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42476" y="5334000"/>
            <a:ext cx="1793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Pieter de Groote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PhD thesis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dirty="0" smtClean="0"/>
              <a:t>KIC blah blah blah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C19D2-175C-F142-B491-61E722C6365D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pic>
        <p:nvPicPr>
          <p:cNvPr id="6" name="Picture 5" descr="sia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27535" y="1066800"/>
            <a:ext cx="5715000" cy="5715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dirty="0" smtClean="0"/>
              <a:t>KIC blah blah blah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3305-BB3E-754F-A1F8-240D6C3469BF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pic>
        <p:nvPicPr>
          <p:cNvPr id="6" name="Picture 5" descr="ft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52181" y="1219200"/>
            <a:ext cx="7235644" cy="504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dirty="0" smtClean="0"/>
              <a:t>KIC blah blah blah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D805-65F6-6B4B-AE84-F003C2DE7168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pic>
        <p:nvPicPr>
          <p:cNvPr id="8" name="Picture 7" descr="hrd\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9739" t="8889" r="8301" b="43333"/>
              <a:stretch>
                <a:fillRect/>
              </a:stretch>
            </p:blipFill>
          </mc:Choice>
          <mc:Fallback>
            <p:blipFill>
              <a:blip r:embed="rId3"/>
              <a:srcRect l="9739" t="8889" r="8301" b="43333"/>
              <a:stretch>
                <a:fillRect/>
              </a:stretch>
            </p:blipFill>
          </mc:Fallback>
        </mc:AlternateContent>
        <p:spPr>
          <a:xfrm>
            <a:off x="1219200" y="1132200"/>
            <a:ext cx="6680930" cy="504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dirty="0" smtClean="0"/>
              <a:t>KIC blah blah blah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0457F-2B85-874E-ABF7-D40C0DD4E958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odel: 				Δν</a:t>
            </a:r>
            <a:r>
              <a:rPr lang="en-GB" sz="32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= 57 μHz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Observations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 	Δν</a:t>
            </a:r>
            <a:r>
              <a:rPr lang="en-GB" sz="32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= 55 μHz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two modes are separated by the large separation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They have the same degree, l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GB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They have different pulsation axes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GB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dirty="0" smtClean="0"/>
              <a:t>KIC blah blah blah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46E8D-0DB5-FB46-8CE3-7F36B980B0CF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pic>
        <p:nvPicPr>
          <p:cNvPr id="6" name="Picture 5" descr="phampamp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66800" y="1219200"/>
            <a:ext cx="7019406" cy="5040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53788"/>
            <a:ext cx="7581901" cy="1653988"/>
          </a:xfrm>
        </p:spPr>
        <p:txBody>
          <a:bodyPr/>
          <a:lstStyle/>
          <a:p>
            <a:r>
              <a:rPr lang="en-US" sz="4800" dirty="0" smtClean="0"/>
              <a:t>KIC blah blah blah –</a:t>
            </a:r>
            <a:br>
              <a:rPr lang="en-US" sz="4800" dirty="0" smtClean="0"/>
            </a:br>
            <a:r>
              <a:rPr lang="en-US" sz="4800" dirty="0" smtClean="0"/>
              <a:t>the rotational subharmonic</a:t>
            </a:r>
            <a:endParaRPr lang="en-US" sz="4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B561-D5CE-3F46-860D-0B049F73AF98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  <p:pic>
        <p:nvPicPr>
          <p:cNvPr id="7" name="Picture 6" descr="lcurv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425" t="33333" r="28431" b="4444"/>
              <a:stretch>
                <a:fillRect/>
              </a:stretch>
            </p:blipFill>
          </mc:Choice>
          <mc:Fallback>
            <p:blipFill>
              <a:blip r:embed="rId3"/>
              <a:srcRect l="5425" t="33333" r="28431" b="4444"/>
              <a:stretch>
                <a:fillRect/>
              </a:stretch>
            </p:blipFill>
          </mc:Fallback>
        </mc:AlternateContent>
        <p:spPr>
          <a:xfrm>
            <a:off x="2501942" y="1676399"/>
            <a:ext cx="4144168" cy="5045075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dirty="0" smtClean="0"/>
              <a:t>KIC blah blah blah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2D33-86F3-5B4C-8961-6CE1DAE1D574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 suggest the rotational subharmonic is a manifestion of r modes in the presence of the spots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GB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two pulsation modes have different pulsation axes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GB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2416" y="5879068"/>
            <a:ext cx="304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Kurtz et al. 2010, with the KAI</a:t>
            </a:r>
            <a:endParaRPr lang="en-US" dirty="0">
              <a:solidFill>
                <a:srgbClr val="F2D908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sz="4800" dirty="0" smtClean="0"/>
              <a:t>RR Lyr – the Blazhko effect</a:t>
            </a:r>
            <a:endParaRPr lang="en-US" sz="4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B2F2-C295-584C-8570-9A00A574CD6D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6260068"/>
            <a:ext cx="351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Szabó et al. 2010, MNRAS, in press</a:t>
            </a:r>
            <a:endParaRPr lang="en-US" dirty="0">
              <a:solidFill>
                <a:srgbClr val="F2D908"/>
              </a:solidFill>
            </a:endParaRPr>
          </a:p>
        </p:txBody>
      </p:sp>
      <p:pic>
        <p:nvPicPr>
          <p:cNvPr id="7" name="Picture 6" descr="Pages from szaboetal-PD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1775" y="1524000"/>
            <a:ext cx="9084157" cy="3429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sz="4800" dirty="0" smtClean="0"/>
              <a:t>RR Lyr – the Blazhko effect</a:t>
            </a:r>
            <a:endParaRPr lang="en-US" sz="4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2985E-00A8-A040-92FE-AE9A2FE8DC3D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6260068"/>
            <a:ext cx="351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Szabó et al. 2010, MNRAS, in press</a:t>
            </a:r>
            <a:endParaRPr lang="en-US" dirty="0">
              <a:solidFill>
                <a:srgbClr val="F2D908"/>
              </a:solidFill>
            </a:endParaRPr>
          </a:p>
        </p:txBody>
      </p:sp>
      <p:pic>
        <p:nvPicPr>
          <p:cNvPr id="8" name="Picture 7" descr="Pages from szaboetal-PD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25065" y="1981200"/>
            <a:ext cx="9180444" cy="25908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sz="4800" dirty="0" smtClean="0"/>
              <a:t>δ Scuti - γ Dor hybrid stars</a:t>
            </a:r>
            <a:endParaRPr lang="en-US" sz="4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DBFF-0911-4843-80E4-2631483F621A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6336268"/>
            <a:ext cx="348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Grigacene et al. 2010, ApJ, 713, 192 </a:t>
            </a:r>
            <a:endParaRPr lang="en-US" dirty="0">
              <a:solidFill>
                <a:srgbClr val="F2D908"/>
              </a:solidFill>
            </a:endParaRPr>
          </a:p>
        </p:txBody>
      </p:sp>
      <p:pic>
        <p:nvPicPr>
          <p:cNvPr id="7" name="Picture 6" descr="Pages from Grigacene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41955" y="990600"/>
            <a:ext cx="4820194" cy="52720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BA1F-EEFF-954B-8D05-D67509349F96}" type="datetime1">
              <a:rPr lang="en-US" smtClean="0"/>
              <a:pPr/>
              <a:t>11/26/10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Shorter time scale photometrically variable stars</a:t>
            </a:r>
            <a:endParaRPr lang="en-GB" sz="32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Eruptive Variable stars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Luminous Blue Variables; S Doradus stars</a:t>
            </a:r>
          </a:p>
          <a:p>
            <a:pPr marL="800100" lvl="2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 CBr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Wolf-Rayet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Be stars; Υ Cas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HAeBe stars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Herbig A and B emission line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 Tauri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Flare stars; UV Ceti stars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2" y="-358588"/>
            <a:ext cx="7581901" cy="1653988"/>
          </a:xfrm>
        </p:spPr>
        <p:txBody>
          <a:bodyPr/>
          <a:lstStyle/>
          <a:p>
            <a:r>
              <a:rPr lang="en-US" sz="4800" dirty="0" smtClean="0"/>
              <a:t>δ Scuti - γ Dor hybrid stars</a:t>
            </a:r>
            <a:endParaRPr lang="en-US" sz="4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F75D-097E-064A-A196-0E1C6BD090B0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6336268"/>
            <a:ext cx="348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Grigacene et al. 2010, ApJ, 713, 192 </a:t>
            </a:r>
            <a:endParaRPr lang="en-US" dirty="0">
              <a:solidFill>
                <a:srgbClr val="F2D908"/>
              </a:solidFill>
            </a:endParaRPr>
          </a:p>
        </p:txBody>
      </p:sp>
      <p:pic>
        <p:nvPicPr>
          <p:cNvPr id="8" name="Picture 7" descr="Pages from Grigacene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64290" y="1524000"/>
            <a:ext cx="8422547" cy="36576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33400" y="-129988"/>
            <a:ext cx="5389563" cy="1653988"/>
          </a:xfrm>
        </p:spPr>
        <p:txBody>
          <a:bodyPr/>
          <a:lstStyle/>
          <a:p>
            <a:r>
              <a:rPr lang="en-US" sz="4800" dirty="0" smtClean="0"/>
              <a:t>Rotation and activity</a:t>
            </a:r>
            <a:endParaRPr lang="en-US" sz="4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CF2F-E2A7-F340-88AA-80024E80BB32}" type="datetime1">
              <a:rPr lang="en-US" smtClean="0"/>
              <a:pPr/>
              <a:t>11/26/10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5438" y="13716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Cool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GB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438" y="3810000"/>
            <a:ext cx="300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D908"/>
                </a:solidFill>
              </a:rPr>
              <a:t>Basri et al. 2010, </a:t>
            </a:r>
            <a:r>
              <a:rPr lang="en-US" smtClean="0">
                <a:solidFill>
                  <a:srgbClr val="F2D908"/>
                </a:solidFill>
              </a:rPr>
              <a:t>ApJ, in press </a:t>
            </a:r>
            <a:endParaRPr lang="en-US" dirty="0">
              <a:solidFill>
                <a:srgbClr val="F2D908"/>
              </a:solidFill>
            </a:endParaRPr>
          </a:p>
        </p:txBody>
      </p:sp>
      <p:pic>
        <p:nvPicPr>
          <p:cNvPr id="7" name="Picture 6" descr="Pages from basrietal20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216400" y="215900"/>
            <a:ext cx="4318000" cy="6426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2A7B-C1FB-7344-901C-7CE1187B305B}" type="datetime1">
              <a:rPr lang="en-US" smtClean="0"/>
              <a:pPr/>
              <a:t>11/26/10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Rotational Variable Stars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Ap; Bp; CP stars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and B peculiar; chemically peculiar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Ellipsoidal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Variable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BY Draconis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FK Comae stars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EA23-9A5A-E140-BFFD-38BDD33E363C}" type="datetime1">
              <a:rPr lang="en-US" smtClean="0"/>
              <a:pPr/>
              <a:t>11/26/10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Binary Variable Stars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Eclipsing binary stars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Algol-type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–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detached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Algol-like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–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semi-detached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Β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Lyrae type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RS CVn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Ellipsoidal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Variable stars; W U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Cataclysmic Variable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GB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endParaRPr lang="en-US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A3AD-A378-F24E-BD5B-10542200DE6A}" type="datetime1">
              <a:rPr lang="en-US" smtClean="0"/>
              <a:pPr/>
              <a:t>11/26/10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Shorter Period Pulsating Variable Stars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PVSG: Periodically variable supergiants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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Cygni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Wolf-Rayet stars (?)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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Cephei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Be stars; λ Eri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SPB stars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Slowly Pulsating B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HAeBe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 Tauri stars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EEFB-A044-074A-B32A-7DACC23AC8F6}" type="datetime1">
              <a:rPr lang="en-US" smtClean="0"/>
              <a:pPr/>
              <a:t>11/26/10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Shorter Period 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Pulsating Variable Stars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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Scuti stars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SX Phe stars, Dwarf Cepheids, HADS, USPCs</a:t>
            </a:r>
          </a:p>
          <a:p>
            <a:pPr marL="1257300" lvl="2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High-amp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litude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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Scuti stars</a:t>
            </a:r>
          </a:p>
          <a:p>
            <a:pPr marL="1257300" lvl="2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Ultra-short period Cepheids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roAp stars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rapidly oscillating Ap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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Doradus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olar-like oscillators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EC9C-BEC5-5E47-B7B5-707284D2E89B}" type="datetime1">
              <a:rPr lang="en-US" smtClean="0"/>
              <a:pPr/>
              <a:t>11/26/10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Shorter Period 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Pulsating Variable Stars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White dwarf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stars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PNNV; Planetary Nuclei Variables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PG1159 stars; GW Vir stars; DOV stars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DBV stars; V777 Her stars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DAV stars; ZZ Cet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EC 14026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sdBVs; sub-dwarf B variables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V361 Hya stars; EC14026 stars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PG1716+426 stars; “Betsy” stars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2CAE-4A54-E348-A5D8-C0FC6CD076A4}" type="datetime1">
              <a:rPr lang="en-US" smtClean="0"/>
              <a:pPr/>
              <a:t>11/26/10</a:t>
            </a:fld>
            <a:endParaRPr lang="en-GB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Longer Period 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Pulsating Variable Stars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25438" y="914400"/>
            <a:ext cx="849788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Cepheids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 Vir stars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–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Pop. II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RR Lyrae stars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RRab, RRc, RRd, Blazhko stars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Mira variables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Semi-regular variables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Tauri stars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 WS 2010 – Lecture 3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10704</TotalTime>
  <Words>798</Words>
  <Application>Microsoft Macintosh PowerPoint</Application>
  <PresentationFormat>On-screen Show (4:3)</PresentationFormat>
  <Paragraphs>177</Paragraphs>
  <Slides>31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Orbit</vt:lpstr>
      <vt:lpstr>The variable star zoo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KIC blah blah blah</vt:lpstr>
      <vt:lpstr>KIC blah blah blah</vt:lpstr>
      <vt:lpstr>KIC blah blah blah</vt:lpstr>
      <vt:lpstr>KIC blah blah blah</vt:lpstr>
      <vt:lpstr>KIC blah blah blah</vt:lpstr>
      <vt:lpstr>The improved oblique pulsator model </vt:lpstr>
      <vt:lpstr>KIC blah blah blah</vt:lpstr>
      <vt:lpstr>KIC blah blah blah</vt:lpstr>
      <vt:lpstr>KIC blah blah blah</vt:lpstr>
      <vt:lpstr>KIC blah blah blah</vt:lpstr>
      <vt:lpstr>KIC blah blah blah</vt:lpstr>
      <vt:lpstr>KIC blah blah blah</vt:lpstr>
      <vt:lpstr>KIC blah blah blah – the rotational subharmonic</vt:lpstr>
      <vt:lpstr>KIC blah blah blah</vt:lpstr>
      <vt:lpstr>RR Lyr – the Blazhko effect</vt:lpstr>
      <vt:lpstr>RR Lyr – the Blazhko effect</vt:lpstr>
      <vt:lpstr>δ Scuti - γ Dor hybrid stars</vt:lpstr>
      <vt:lpstr>δ Scuti - γ Dor hybrid stars</vt:lpstr>
      <vt:lpstr>Rotation and activity</vt:lpstr>
    </vt:vector>
  </TitlesOfParts>
  <Company>University of Central Lancashire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Donald Kurtz</dc:creator>
  <cp:lastModifiedBy>Donald Kurtz</cp:lastModifiedBy>
  <cp:revision>236</cp:revision>
  <dcterms:created xsi:type="dcterms:W3CDTF">2010-11-26T22:41:02Z</dcterms:created>
  <dcterms:modified xsi:type="dcterms:W3CDTF">2010-11-26T22:41:53Z</dcterms:modified>
</cp:coreProperties>
</file>