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embeddings/Microsoft_Equation3.bin" ContentType="application/vnd.openxmlformats-officedocument.oleObject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46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3" r:id="rId3"/>
    <p:sldId id="264" r:id="rId4"/>
    <p:sldId id="258" r:id="rId5"/>
    <p:sldId id="273" r:id="rId6"/>
    <p:sldId id="267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4" r:id="rId15"/>
    <p:sldId id="280" r:id="rId16"/>
    <p:sldId id="275" r:id="rId17"/>
    <p:sldId id="297" r:id="rId18"/>
    <p:sldId id="278" r:id="rId19"/>
    <p:sldId id="298" r:id="rId20"/>
    <p:sldId id="279" r:id="rId21"/>
    <p:sldId id="282" r:id="rId22"/>
    <p:sldId id="283" r:id="rId23"/>
    <p:sldId id="309" r:id="rId24"/>
    <p:sldId id="286" r:id="rId25"/>
    <p:sldId id="285" r:id="rId26"/>
    <p:sldId id="287" r:id="rId27"/>
    <p:sldId id="305" r:id="rId28"/>
    <p:sldId id="288" r:id="rId29"/>
    <p:sldId id="277" r:id="rId30"/>
    <p:sldId id="276" r:id="rId31"/>
    <p:sldId id="291" r:id="rId32"/>
    <p:sldId id="292" r:id="rId33"/>
    <p:sldId id="293" r:id="rId34"/>
    <p:sldId id="290" r:id="rId35"/>
    <p:sldId id="294" r:id="rId36"/>
    <p:sldId id="295" r:id="rId37"/>
    <p:sldId id="296" r:id="rId38"/>
    <p:sldId id="299" r:id="rId39"/>
    <p:sldId id="300" r:id="rId40"/>
    <p:sldId id="301" r:id="rId41"/>
    <p:sldId id="302" r:id="rId42"/>
    <p:sldId id="303" r:id="rId43"/>
    <p:sldId id="304" r:id="rId44"/>
    <p:sldId id="307" r:id="rId45"/>
    <p:sldId id="308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9A9A9"/>
    <a:srgbClr val="888888"/>
    <a:srgbClr val="727272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>
    <p:restoredLeft sz="15216" autoAdjust="0"/>
    <p:restoredTop sz="94660"/>
  </p:normalViewPr>
  <p:slideViewPr>
    <p:cSldViewPr snapToObjects="1" showGuides="1">
      <p:cViewPr varScale="1">
        <p:scale>
          <a:sx n="86" d="100"/>
          <a:sy n="86" d="100"/>
        </p:scale>
        <p:origin x="-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1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291C4-F4E9-4F46-975A-31A09E1374E3}" type="datetimeFigureOut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4AD83-B898-A84C-879C-5B5287506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5BDA-F986-E84B-A8C7-B5A80A1C182B}" type="datetimeFigureOut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A72F9-574D-4B49-A1A2-F6BA6CD38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34D7-A88B-994C-8A74-F9E4B504D1F5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A754-42A1-CC4E-900B-59CB59F419ED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EB4A-90DD-A14B-A25A-8E49ABD8623C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1859-FD14-CC48-9D80-3965D304C974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757F-71B0-4742-A5BD-5632E18FEADD}" type="datetime1">
              <a:rPr lang="en-US" smtClean="0"/>
              <a:pPr/>
              <a:t>11/25/10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6B6E-F862-1448-9CB5-7AFFEEE53FA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365F-740A-AC46-9D30-EE97FF9FF758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IAC WS 2010 – Lecture 1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4FE5-41CB-514C-ACE8-CB9629D6E561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B816-F5E9-F549-810E-1E68DF9B6BC7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3E75-7362-814B-A211-BA048F6DE823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4D22-CC49-5A44-AB49-554E8F3EBD5C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34B8-F212-9449-8E01-CA27E228F777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4D5-711B-8240-87EB-5303AF23D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8C4A5092-EA7A-1B4E-9876-334B14FB0AC4}" type="datetime1">
              <a:rPr lang="en-US" smtClean="0"/>
              <a:pPr/>
              <a:t>11/25/10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IAC WS 2010 –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242EF4D5-711B-8240-87EB-5303AF23DE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60" r:id="rId13"/>
  </p:sldLayoutIdLst>
  <p:transition>
    <p:fade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4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5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976" y="228600"/>
            <a:ext cx="8915400" cy="2057400"/>
          </a:xfrm>
        </p:spPr>
        <p:txBody>
          <a:bodyPr/>
          <a:lstStyle/>
          <a:p>
            <a:r>
              <a:rPr lang="en-GB" sz="5400" dirty="0" smtClean="0"/>
              <a:t>The chemically peculiar stars of the upper main sequence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05684" y="2462213"/>
            <a:ext cx="7542213" cy="1500187"/>
          </a:xfrm>
        </p:spPr>
        <p:txBody>
          <a:bodyPr>
            <a:noAutofit/>
          </a:bodyPr>
          <a:lstStyle/>
          <a:p>
            <a:r>
              <a:rPr lang="en-US" sz="3600" dirty="0" smtClean="0"/>
              <a:t>Don Kurtz</a:t>
            </a:r>
          </a:p>
          <a:p>
            <a:r>
              <a:rPr lang="en-US" sz="3600" dirty="0" smtClean="0"/>
              <a:t>Jeremiah Horrocks Institute</a:t>
            </a:r>
          </a:p>
          <a:p>
            <a:r>
              <a:rPr lang="en-US" sz="3600" dirty="0" smtClean="0"/>
              <a:t>University of Central Lancashire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3200400" y="4648200"/>
            <a:ext cx="2743200" cy="1905000"/>
            <a:chOff x="3200400" y="4772875"/>
            <a:chExt cx="2743200" cy="1905000"/>
          </a:xfrm>
        </p:grpSpPr>
        <p:sp>
          <p:nvSpPr>
            <p:cNvPr id="7" name="Rectangle 6"/>
            <p:cNvSpPr/>
            <p:nvPr/>
          </p:nvSpPr>
          <p:spPr>
            <a:xfrm>
              <a:off x="3200400" y="4772875"/>
              <a:ext cx="2743200" cy="19050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uclanlogo-300(1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6863" y="4933610"/>
              <a:ext cx="2510274" cy="1577226"/>
            </a:xfrm>
            <a:prstGeom prst="rect">
              <a:avLst/>
            </a:prstGeom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2050-A91B-5B49-B690-013E0D6F4DE8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IAC WS 2010 – Lecture 1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2" y="-152400"/>
            <a:ext cx="7581901" cy="1653988"/>
          </a:xfrm>
        </p:spPr>
        <p:txBody>
          <a:bodyPr/>
          <a:lstStyle/>
          <a:p>
            <a:r>
              <a:rPr lang="en-US" sz="4800" dirty="0" smtClean="0"/>
              <a:t>KIC blah-blah-blah</a:t>
            </a:r>
            <a:br>
              <a:rPr lang="en-US" sz="4800" dirty="0" smtClean="0"/>
            </a:br>
            <a:r>
              <a:rPr lang="en-US" sz="4800" dirty="0" smtClean="0"/>
              <a:t>rotational variability - spots</a:t>
            </a:r>
            <a:endParaRPr lang="en-US" sz="4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pic>
        <p:nvPicPr>
          <p:cNvPr id="7" name="Picture 6" descr="kic101095926-phas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64117" y="1529664"/>
            <a:ext cx="7013083" cy="47752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/>
          <p:cNvSpPr txBox="1"/>
          <p:nvPr/>
        </p:nvSpPr>
        <p:spPr>
          <a:xfrm>
            <a:off x="6125180" y="1676400"/>
            <a:ext cx="149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 = 5.68459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4705010"/>
            <a:ext cx="2319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Pulsation maximum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1295400" y="4648200"/>
            <a:ext cx="1109084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39056" y="6367046"/>
            <a:ext cx="2611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Kurtz et al., 2010, submitted </a:t>
            </a:r>
            <a:endParaRPr lang="en-GB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3E75-7362-814B-A211-BA048F6DE823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7675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 Cir</a:t>
            </a:r>
          </a:p>
        </p:txBody>
      </p:sp>
      <p:pic>
        <p:nvPicPr>
          <p:cNvPr id="6" name="Picture 3" descr="f02.jpg                                                        0008BA2AMacintosh HD                   C4571A5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3058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19800" y="685800"/>
            <a:ext cx="2846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Pulsation maximum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6096000" y="1143000"/>
            <a:ext cx="9144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83027" y="6324600"/>
            <a:ext cx="33847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Bruntt et al., 2009, MNRAS, 396, 1189 </a:t>
            </a:r>
            <a:endParaRPr lang="en-GB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lphaci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549" t="15555" r="8001" b="25556"/>
              <a:stretch>
                <a:fillRect/>
              </a:stretch>
            </p:blipFill>
          </mc:Choice>
          <mc:Fallback>
            <p:blipFill>
              <a:blip r:embed="rId3"/>
              <a:srcRect l="2549" t="15555" r="8001" b="25556"/>
              <a:stretch>
                <a:fillRect/>
              </a:stretch>
            </p:blipFill>
          </mc:Fallback>
        </mc:AlternateContent>
        <p:spPr>
          <a:xfrm>
            <a:off x="1600200" y="914400"/>
            <a:ext cx="5969343" cy="508573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-1524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>
              <a:buFont typeface="Symbol" charset="2"/>
              <a:buNone/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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 - Photometric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Doppler Map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67000" y="6031468"/>
            <a:ext cx="3812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Igor </a:t>
            </a:r>
            <a:r>
              <a:rPr lang="en-US" sz="1800" dirty="0" smtClean="0">
                <a:solidFill>
                  <a:srgbClr val="FFFF00"/>
                </a:solidFill>
              </a:rPr>
              <a:t>Savanov; private communication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352800" y="1600200"/>
            <a:ext cx="457200" cy="533400"/>
          </a:xfrm>
          <a:prstGeom prst="star4">
            <a:avLst>
              <a:gd name="adj" fmla="val 125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206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pulsation pole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20912" y="1219200"/>
            <a:ext cx="1131888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369" y="762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Oblique rotation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Presentation1"/>
          <p:cNvPicPr>
            <a:picLocks noChangeAspect="1" noChangeArrowheads="1"/>
          </p:cNvPicPr>
          <p:nvPr/>
        </p:nvPicPr>
        <p:blipFill>
          <a:blip r:embed="rId2"/>
          <a:srcRect l="25591" t="14699" r="27170" b="21251"/>
          <a:stretch>
            <a:fillRect/>
          </a:stretch>
        </p:blipFill>
        <p:spPr bwMode="auto">
          <a:xfrm>
            <a:off x="2057400" y="1447800"/>
            <a:ext cx="49466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2264601" y="2743857"/>
            <a:ext cx="4318340" cy="2906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10200" y="1600200"/>
            <a:ext cx="152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axis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1992868"/>
            <a:ext cx="146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Rotation axis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384175"/>
            <a:ext cx="82296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Doppler imaging of HD 99563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NdIII spots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VLT UVES +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Subaru HDS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295400" y="46482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15" descr="&#10;nd6145new.jpg                                                  0008BA2AMacintosh HD                   C4571A5C:"/>
          <p:cNvPicPr>
            <a:picLocks noChangeAspect="1" noChangeArrowheads="1"/>
          </p:cNvPicPr>
          <p:nvPr/>
        </p:nvPicPr>
        <p:blipFill>
          <a:blip r:embed="rId2">
            <a:lum bright="-38000" contrast="44000"/>
          </a:blip>
          <a:srcRect l="10277" t="11752" r="21181" b="15883"/>
          <a:stretch>
            <a:fillRect/>
          </a:stretch>
        </p:blipFill>
        <p:spPr bwMode="auto">
          <a:xfrm>
            <a:off x="503238" y="914400"/>
            <a:ext cx="42957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903413" y="5824538"/>
            <a:ext cx="1770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P = 2.91179 d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52771" y="5334000"/>
            <a:ext cx="2600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Freyhammer et al., 2009, 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MNRAS , 396, 325 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-1524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Hydrogen RV variability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plotHIrotmodB.jpg                                              0008BA2AMacintosh HD                   C4571A5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858962" y="-582612"/>
            <a:ext cx="5426075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88138" y="5486400"/>
            <a:ext cx="1770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P = 2.91179 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237" y="990600"/>
            <a:ext cx="5286375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43025" y="-26988"/>
            <a:ext cx="6429375" cy="113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Atomic diffusion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pic>
        <p:nvPicPr>
          <p:cNvPr id="4" name="Picture 3" descr="solar abundance tab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76600" y="0"/>
            <a:ext cx="5850912" cy="684106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/>
          <p:cNvSpPr/>
          <p:nvPr/>
        </p:nvSpPr>
        <p:spPr>
          <a:xfrm>
            <a:off x="76200" y="685800"/>
            <a:ext cx="30649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4400" b="1" dirty="0" smtClean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Solar</a:t>
            </a:r>
            <a:br>
              <a:rPr lang="en-US" sz="4400" b="1" dirty="0" smtClean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</a:br>
            <a:r>
              <a:rPr lang="en-US" sz="4400" b="1" dirty="0" smtClean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abundances</a:t>
            </a:r>
            <a:endParaRPr lang="en-US" sz="4400" b="1" dirty="0"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512" y="5096470"/>
            <a:ext cx="230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GB" dirty="0" smtClean="0">
                <a:solidFill>
                  <a:srgbClr val="FFFF00"/>
                </a:solidFill>
              </a:rPr>
              <a:t>Grevesse et al., 2010, </a:t>
            </a:r>
            <a:br>
              <a:rPr kumimoji="1" lang="en-GB" dirty="0" smtClean="0">
                <a:solidFill>
                  <a:srgbClr val="FFFF00"/>
                </a:solidFill>
              </a:rPr>
            </a:br>
            <a:r>
              <a:rPr kumimoji="1" lang="en-GB" dirty="0" smtClean="0">
                <a:solidFill>
                  <a:srgbClr val="FFFF00"/>
                </a:solidFill>
              </a:rPr>
              <a:t>Ap &amp; Sp. Sci., 328, 179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779462" y="-228600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Problem 1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AE6FC-B392-5648-9B45-C81D6C7D589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IAC WS 2010 – Lecture 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5438" y="1143000"/>
            <a:ext cx="84978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solar abundance of U is: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log N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= 12.00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log N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= 10.93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log N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= -0.54 (from meteorites)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If the Sun were completely stratified by gravitational settling, what would the radius of the central U sphere be?</a:t>
            </a:r>
            <a:endParaRPr lang="en-GB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3650" y="5449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en-GB" dirty="0" smtClean="0">
                <a:solidFill>
                  <a:srgbClr val="FFFF00"/>
                </a:solidFill>
              </a:rPr>
              <a:t>Solar abundances:</a:t>
            </a:r>
          </a:p>
          <a:p>
            <a:r>
              <a:rPr kumimoji="1" lang="en-GB" dirty="0" smtClean="0">
                <a:solidFill>
                  <a:srgbClr val="FFFF00"/>
                </a:solidFill>
              </a:rPr>
              <a:t>Grevesse et al., 2010, Ap &amp; Sp. Sci., 328, 179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779462" y="-228600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Problem 1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AE6FC-B392-5648-9B45-C81D6C7D589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IAC WS 2010 – Lecture 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5438" y="1143000"/>
            <a:ext cx="84978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= 0.75; i.e. 75% of the atoms in the Sun are H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 = 2 x 10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30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kg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GB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= 0.75 x 2 x 10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30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kg/1.67 x 10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-27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kg </a:t>
            </a:r>
            <a:b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=9 x 10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56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atoms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GB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= N</a:t>
            </a:r>
            <a:r>
              <a:rPr lang="en-GB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x 2.9 x 10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-13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=2.6 x 10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44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atoms</a:t>
            </a:r>
            <a:endParaRPr lang="en-GB" sz="2800" baseline="300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GB" sz="28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U238</a:t>
            </a: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238 m</a:t>
            </a:r>
            <a:r>
              <a:rPr lang="en-GB" sz="28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x 2.6 x 10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44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atoms = 1 x 10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kg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ensity of the core of the Sun is 155 g/cm</a:t>
            </a:r>
            <a:r>
              <a:rPr lang="en-GB" sz="2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54 km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1769" name="Group 121"/>
          <p:cNvGraphicFramePr>
            <a:graphicFrameLocks noGrp="1"/>
          </p:cNvGraphicFramePr>
          <p:nvPr>
            <p:ph type="tbl" idx="4294967295"/>
          </p:nvPr>
        </p:nvGraphicFramePr>
        <p:xfrm>
          <a:off x="523875" y="1360802"/>
          <a:ext cx="8086725" cy="5039998"/>
        </p:xfrm>
        <a:graphic>
          <a:graphicData uri="http://schemas.openxmlformats.org/drawingml/2006/table">
            <a:tbl>
              <a:tblPr/>
              <a:tblGrid>
                <a:gridCol w="3366614"/>
                <a:gridCol w="2595633"/>
                <a:gridCol w="2124478"/>
              </a:tblGrid>
              <a:tr h="1198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T</a:t>
                      </a:r>
                      <a:r>
                        <a:rPr kumimoji="0" lang="en-US" sz="23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eff</a:t>
                      </a: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 (K) </a:t>
                      </a:r>
                    </a:p>
                  </a:txBody>
                  <a:tcPr marL="69371" marR="69371" marT="34685" marB="346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Magnetic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stars</a:t>
                      </a: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Non-magnetic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stars</a:t>
                      </a: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7,000 - 10,000</a:t>
                      </a:r>
                    </a:p>
                  </a:txBody>
                  <a:tcPr marL="69371" marR="69371" marT="34685" marB="346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Ap SrCrEu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A3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 – F5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charset="0"/>
                      </a:endParaRP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Am, </a:t>
                      </a: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sym typeface="Symbol" charset="2"/>
                        </a:rPr>
                        <a:t> Boo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A0 - F1</a:t>
                      </a: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10,000 - 14,000</a:t>
                      </a:r>
                    </a:p>
                  </a:txBody>
                  <a:tcPr marL="69371" marR="69371" marT="34685" marB="346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Ap 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B8 - A2</a:t>
                      </a: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Ap HgMn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B6 - B9</a:t>
                      </a: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13,000 - 18,000</a:t>
                      </a:r>
                    </a:p>
                  </a:txBody>
                  <a:tcPr marL="69371" marR="69371" marT="34685" marB="346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He-weak, Si, SrTi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B3 - B7</a:t>
                      </a: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He-weak PGa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B4 - B5</a:t>
                      </a: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18,000 - 22,000</a:t>
                      </a:r>
                    </a:p>
                  </a:txBody>
                  <a:tcPr marL="69371" marR="69371" marT="34685" marB="346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He-strong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B1 - B2</a:t>
                      </a: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charset="0"/>
                      </a:endParaRP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712" name="Rectangle 64"/>
          <p:cNvSpPr>
            <a:spLocks noGrp="1" noChangeArrowheads="1"/>
          </p:cNvSpPr>
          <p:nvPr>
            <p:ph type="title"/>
          </p:nvPr>
        </p:nvSpPr>
        <p:spPr>
          <a:xfrm>
            <a:off x="447675" y="76200"/>
            <a:ext cx="8229600" cy="1139825"/>
          </a:xfrm>
        </p:spPr>
        <p:txBody>
          <a:bodyPr/>
          <a:lstStyle/>
          <a:p>
            <a:r>
              <a:rPr lang="en-US" dirty="0"/>
              <a:t>CP </a:t>
            </a:r>
            <a:r>
              <a:rPr lang="en-US" dirty="0" smtClean="0"/>
              <a:t>star taxonomy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9992-0724-0343-8D9C-05B6DB341EA0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779462" y="-228600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Problem 2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AE6FC-B392-5648-9B45-C81D6C7D589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IAC WS 2010 – Lecture 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5438" y="1143000"/>
            <a:ext cx="84978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Jupiter has an infrared luminosity of 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 = 4 x 10</a:t>
            </a:r>
            <a:r>
              <a:rPr lang="en-US" sz="2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is powered by gravitational settling of He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this were simply overall gravitational contraction of Jupiter, w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hat would be dR/dt in mm/yr?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779462" y="-228600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Problem 2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AE6FC-B392-5648-9B45-C81D6C7D589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IAC WS 2010 – Lecture 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89025" y="1095375"/>
          <a:ext cx="6959600" cy="4902200"/>
        </p:xfrm>
        <a:graphic>
          <a:graphicData uri="http://schemas.openxmlformats.org/presentationml/2006/ole">
            <p:oleObj spid="_x0000_s134146" name="Equation" r:id="rId3" imgW="3200400" imgH="21463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779462" y="-228600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Problem 2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AE6FC-B392-5648-9B45-C81D6C7D589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IAC WS 2010 – Lecture 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406525" y="1295400"/>
          <a:ext cx="6324600" cy="2378075"/>
        </p:xfrm>
        <a:graphic>
          <a:graphicData uri="http://schemas.openxmlformats.org/presentationml/2006/ole">
            <p:oleObj spid="_x0000_s137218" name="Equation" r:id="rId3" imgW="2908300" imgH="1041400" progId="Equation.3">
              <p:embed/>
            </p:oleObj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9562" y="4572000"/>
            <a:ext cx="88185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Gravitational settling, particularly of He: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Releases energy that must be included in models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Changes μ, the mean molecular weight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779462" y="-228600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Problem 2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AE6FC-B392-5648-9B45-C81D6C7D589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IAC WS 2010 – Lecture 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67038" y="2005013"/>
          <a:ext cx="3201987" cy="957262"/>
        </p:xfrm>
        <a:graphic>
          <a:graphicData uri="http://schemas.openxmlformats.org/presentationml/2006/ole">
            <p:oleObj spid="_x0000_s163842" name="Equation" r:id="rId3" imgW="1473200" imgH="419100" progId="Equation.3">
              <p:embed/>
            </p:oleObj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9562" y="4572000"/>
            <a:ext cx="88185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about the Sun if it were powered by gravitational potential energy?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779462" y="-228600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Sun and cluster ages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AE6FC-B392-5648-9B45-C81D6C7D589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IAC WS 2010 – Lecture 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5438" y="1600200"/>
            <a:ext cx="84978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 settling is included in the Standard Solar Model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 settling reduces ages for clusters determined from isochrones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ε(3α) ~ T</a:t>
            </a:r>
            <a:r>
              <a:rPr lang="en-US" sz="24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Globular cluster ages come down by 1-2 Gyr</a:t>
            </a: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3650" y="45074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GB" dirty="0" smtClean="0">
                <a:solidFill>
                  <a:srgbClr val="FFFF00"/>
                </a:solidFill>
              </a:rPr>
              <a:t>Chaboyer et al., 1996, Science, 271, 957-961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779462" y="-228600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Li gap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AE6FC-B392-5648-9B45-C81D6C7D589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IAC WS 2010 – Lecture 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5438" y="1219200"/>
            <a:ext cx="84978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 fuses at 2 – 2.4 MK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Convection drags Li down to layers where is is destroyed in cool stars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Gravitational was thought to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explain the Li gap in F stars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1028" descr="C:\My Documents\PAPERS\NATO-ASI\fig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276600"/>
            <a:ext cx="4125768" cy="311943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09600" y="36370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GB" dirty="0" smtClean="0">
                <a:solidFill>
                  <a:srgbClr val="FFFF00"/>
                </a:solidFill>
              </a:rPr>
              <a:t>Boesgaard et al., 1986, ApJ, </a:t>
            </a:r>
          </a:p>
          <a:p>
            <a:r>
              <a:rPr kumimoji="1" lang="en-GB" dirty="0" smtClean="0">
                <a:solidFill>
                  <a:srgbClr val="FFFF00"/>
                </a:solidFill>
              </a:rPr>
              <a:t>302, L49-L53.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4343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4590871"/>
            <a:ext cx="3636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GB" dirty="0" smtClean="0">
                <a:solidFill>
                  <a:srgbClr val="FFFF00"/>
                </a:solidFill>
              </a:rPr>
              <a:t>Baumann et al., 2010, A&amp;A, 519, 87:</a:t>
            </a:r>
          </a:p>
          <a:p>
            <a:endParaRPr kumimoji="1" lang="en-GB" dirty="0" smtClean="0">
              <a:solidFill>
                <a:srgbClr val="FFFF00"/>
              </a:solidFill>
            </a:endParaRPr>
          </a:p>
          <a:p>
            <a:r>
              <a:rPr kumimoji="1" lang="en-GB" dirty="0" smtClean="0">
                <a:solidFill>
                  <a:srgbClr val="FFFF00"/>
                </a:solidFill>
              </a:rPr>
              <a:t>Is there a connection between Li depletion and planets?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779462" y="-228600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White dwarfs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AE6FC-B392-5648-9B45-C81D6C7D589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IAC WS 2010 – Lecture 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3038" y="1143000"/>
            <a:ext cx="88185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White dwarfs are stratified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of this is the result of core and then shell burning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the strong gravitational field of white dwarfs settling and stratification are quick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Typically: 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C-O core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layer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 layer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Studies of g modes in white dwarfs measure the atmospheric layer masses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4343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248400"/>
            <a:ext cx="297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PG1159: Costa et al., 2008, …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dwarf taxonomy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pic>
        <p:nvPicPr>
          <p:cNvPr id="5" name="Picture 4" descr="Table 1 McCook &amp; S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201" r="3227"/>
              <a:stretch>
                <a:fillRect/>
              </a:stretch>
            </p:blipFill>
          </mc:Choice>
          <mc:Fallback>
            <p:blipFill>
              <a:blip r:embed="rId3"/>
              <a:srcRect l="3201" r="3227"/>
              <a:stretch>
                <a:fillRect/>
              </a:stretch>
            </p:blipFill>
          </mc:Fallback>
        </mc:AlternateContent>
        <p:spPr>
          <a:xfrm>
            <a:off x="76200" y="1604141"/>
            <a:ext cx="8991600" cy="426325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2669461" y="6260068"/>
            <a:ext cx="381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2D908"/>
                </a:solidFill>
              </a:rPr>
              <a:t>McCook &amp; Sion, 1999, ApJS, 121, 1- 130</a:t>
            </a:r>
            <a:endParaRPr lang="en-US" dirty="0">
              <a:solidFill>
                <a:srgbClr val="F2D908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779462" y="-228600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DB gap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AE6FC-B392-5648-9B45-C81D6C7D589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IAC WS 2010 – Lecture 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25743" y="1219200"/>
            <a:ext cx="84978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Thin H layer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Competition between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convection and 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gravitational settling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4343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3" descr="plot-hip.black4.gif                                            0007D928Macintosh HD                   C1718D4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203325"/>
            <a:ext cx="5346039" cy="5578475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57200" y="3620869"/>
            <a:ext cx="3006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charset="0"/>
              </a:rPr>
              <a:t>s</a:t>
            </a:r>
            <a:r>
              <a:rPr lang="en-US" sz="1800" dirty="0" smtClean="0">
                <a:solidFill>
                  <a:srgbClr val="FFFF00"/>
                </a:solidFill>
                <a:latin typeface="Times New Roman" charset="0"/>
              </a:rPr>
              <a:t>ee Kurtz et al., 2008</a:t>
            </a:r>
            <a:r>
              <a:rPr lang="en-US" sz="1800" dirty="0">
                <a:solidFill>
                  <a:srgbClr val="FFFF00"/>
                </a:solidFill>
                <a:latin typeface="Times New Roman" charset="0"/>
              </a:rPr>
              <a:t>, MNRAS, 389, 1771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020763" y="1463675"/>
            <a:ext cx="7102475" cy="4708525"/>
            <a:chOff x="1056" y="768"/>
            <a:chExt cx="4474" cy="2966"/>
          </a:xfrm>
        </p:grpSpPr>
        <p:sp>
          <p:nvSpPr>
            <p:cNvPr id="5" name="Text Box 4"/>
            <p:cNvSpPr txBox="1">
              <a:spLocks noChangeAspect="1" noChangeArrowheads="1"/>
            </p:cNvSpPr>
            <p:nvPr/>
          </p:nvSpPr>
          <p:spPr bwMode="auto">
            <a:xfrm>
              <a:off x="1056" y="768"/>
              <a:ext cx="125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800" i="1">
                  <a:solidFill>
                    <a:srgbClr val="FFFF00"/>
                  </a:solidFill>
                </a:rPr>
                <a:t>     </a:t>
              </a:r>
              <a:r>
                <a:rPr lang="en-GB" sz="2800">
                  <a:solidFill>
                    <a:srgbClr val="FFFF00"/>
                  </a:solidFill>
                </a:rPr>
                <a:t>log</a:t>
              </a:r>
              <a:r>
                <a:rPr lang="en-GB" sz="2800" i="1">
                  <a:solidFill>
                    <a:srgbClr val="FFFF00"/>
                  </a:solidFill>
                </a:rPr>
                <a:t> </a:t>
              </a:r>
              <a:r>
                <a:rPr lang="el-GR" sz="2800" i="1">
                  <a:solidFill>
                    <a:srgbClr val="FFFF00"/>
                  </a:solidFill>
                </a:rPr>
                <a:t></a:t>
              </a:r>
              <a:r>
                <a:rPr lang="en-GB" sz="2800" i="1" baseline="-25000">
                  <a:solidFill>
                    <a:srgbClr val="FFFF00"/>
                  </a:solidFill>
                </a:rPr>
                <a:t>5000</a:t>
              </a:r>
              <a:endParaRPr lang="el-GR" sz="2800" i="1" baseline="-25000">
                <a:solidFill>
                  <a:srgbClr val="FFFF00"/>
                </a:solidFill>
              </a:endParaRPr>
            </a:p>
          </p:txBody>
        </p:sp>
        <p:sp>
          <p:nvSpPr>
            <p:cNvPr id="6" name="Line 5"/>
            <p:cNvSpPr>
              <a:spLocks noChangeAspect="1" noChangeShapeType="1"/>
            </p:cNvSpPr>
            <p:nvPr/>
          </p:nvSpPr>
          <p:spPr bwMode="auto">
            <a:xfrm flipV="1">
              <a:off x="1586" y="1114"/>
              <a:ext cx="7" cy="26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Aspect="1" noChangeShapeType="1"/>
            </p:cNvSpPr>
            <p:nvPr/>
          </p:nvSpPr>
          <p:spPr bwMode="auto">
            <a:xfrm>
              <a:off x="1481" y="2648"/>
              <a:ext cx="2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Aspect="1" noChangeShapeType="1"/>
            </p:cNvSpPr>
            <p:nvPr/>
          </p:nvSpPr>
          <p:spPr bwMode="auto">
            <a:xfrm>
              <a:off x="1483" y="2345"/>
              <a:ext cx="2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Aspect="1" noChangeShapeType="1"/>
            </p:cNvSpPr>
            <p:nvPr/>
          </p:nvSpPr>
          <p:spPr bwMode="auto">
            <a:xfrm>
              <a:off x="1485" y="2045"/>
              <a:ext cx="2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Aspect="1" noChangeShapeType="1"/>
            </p:cNvSpPr>
            <p:nvPr/>
          </p:nvSpPr>
          <p:spPr bwMode="auto">
            <a:xfrm>
              <a:off x="1485" y="1751"/>
              <a:ext cx="2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spect="1" noChangeArrowheads="1"/>
            </p:cNvSpPr>
            <p:nvPr/>
          </p:nvSpPr>
          <p:spPr bwMode="auto">
            <a:xfrm>
              <a:off x="1757" y="1584"/>
              <a:ext cx="316" cy="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buFontTx/>
                <a:buChar char="-"/>
              </a:pPr>
              <a:r>
                <a:rPr lang="en-GB" sz="2800">
                  <a:solidFill>
                    <a:srgbClr val="FFFF00"/>
                  </a:solidFill>
                </a:rPr>
                <a:t>5</a:t>
              </a:r>
            </a:p>
            <a:p>
              <a:pPr algn="l">
                <a:buFontTx/>
                <a:buChar char="-"/>
              </a:pPr>
              <a:r>
                <a:rPr lang="en-GB" sz="2800">
                  <a:solidFill>
                    <a:srgbClr val="FFFF00"/>
                  </a:solidFill>
                </a:rPr>
                <a:t>4</a:t>
              </a:r>
            </a:p>
            <a:p>
              <a:pPr algn="l">
                <a:buFontTx/>
                <a:buChar char="-"/>
              </a:pPr>
              <a:r>
                <a:rPr lang="en-GB" sz="2800">
                  <a:solidFill>
                    <a:srgbClr val="FFFF00"/>
                  </a:solidFill>
                </a:rPr>
                <a:t>3</a:t>
              </a:r>
            </a:p>
            <a:p>
              <a:pPr algn="l">
                <a:buFontTx/>
                <a:buChar char="-"/>
              </a:pPr>
              <a:r>
                <a:rPr lang="en-GB" sz="2800">
                  <a:solidFill>
                    <a:srgbClr val="FFFF00"/>
                  </a:solidFill>
                </a:rPr>
                <a:t>2</a:t>
              </a:r>
            </a:p>
            <a:p>
              <a:pPr algn="l">
                <a:buFontTx/>
                <a:buChar char="-"/>
              </a:pPr>
              <a:r>
                <a:rPr lang="en-GB" sz="2800">
                  <a:solidFill>
                    <a:srgbClr val="FFFF00"/>
                  </a:solidFill>
                </a:rPr>
                <a:t>1</a:t>
              </a:r>
            </a:p>
            <a:p>
              <a:pPr algn="l"/>
              <a:r>
                <a:rPr lang="en-GB" sz="2800">
                  <a:solidFill>
                    <a:srgbClr val="FFFF00"/>
                  </a:solidFill>
                </a:rPr>
                <a:t> 0</a:t>
              </a:r>
            </a:p>
          </p:txBody>
        </p:sp>
        <p:sp>
          <p:nvSpPr>
            <p:cNvPr id="12" name="Line 12"/>
            <p:cNvSpPr>
              <a:spLocks noChangeAspect="1" noChangeShapeType="1"/>
            </p:cNvSpPr>
            <p:nvPr/>
          </p:nvSpPr>
          <p:spPr bwMode="auto">
            <a:xfrm>
              <a:off x="1483" y="2948"/>
              <a:ext cx="2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Aspect="1" noChangeShapeType="1"/>
            </p:cNvSpPr>
            <p:nvPr/>
          </p:nvSpPr>
          <p:spPr bwMode="auto">
            <a:xfrm>
              <a:off x="1485" y="3243"/>
              <a:ext cx="2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spect="1" noChangeArrowheads="1"/>
            </p:cNvSpPr>
            <p:nvPr/>
          </p:nvSpPr>
          <p:spPr bwMode="auto">
            <a:xfrm>
              <a:off x="2275" y="1332"/>
              <a:ext cx="283" cy="70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5"/>
            <p:cNvSpPr>
              <a:spLocks noChangeAspect="1" noChangeArrowheads="1"/>
            </p:cNvSpPr>
            <p:nvPr/>
          </p:nvSpPr>
          <p:spPr bwMode="auto">
            <a:xfrm>
              <a:off x="2645" y="1968"/>
              <a:ext cx="283" cy="720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spect="1" noChangeArrowheads="1"/>
            </p:cNvSpPr>
            <p:nvPr/>
          </p:nvSpPr>
          <p:spPr bwMode="auto">
            <a:xfrm>
              <a:off x="2932" y="2784"/>
              <a:ext cx="284" cy="315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968" y="1130"/>
              <a:ext cx="2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</a:rPr>
                <a:t>Pr, Nd and other lanthanides</a:t>
              </a: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2640" y="1296"/>
              <a:ext cx="336" cy="19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360" y="1776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</a:rPr>
                <a:t>H</a:t>
              </a: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>
              <a:off x="2966" y="1920"/>
              <a:ext cx="336" cy="19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3696" y="2592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</a:rPr>
                <a:t>Fe</a:t>
              </a: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>
              <a:off x="3312" y="2736"/>
              <a:ext cx="336" cy="19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3" name="Rectangle 29"/>
          <p:cNvSpPr txBox="1">
            <a:spLocks noChangeArrowheads="1"/>
          </p:cNvSpPr>
          <p:nvPr/>
        </p:nvSpPr>
        <p:spPr bwMode="auto">
          <a:xfrm>
            <a:off x="447675" y="11906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 stars: 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Stratification – </a:t>
            </a:r>
            <a:r>
              <a:rPr lang="en-US" sz="4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radiative levitation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1769" name="Group 121"/>
          <p:cNvGraphicFramePr>
            <a:graphicFrameLocks noGrp="1"/>
          </p:cNvGraphicFramePr>
          <p:nvPr>
            <p:ph type="tbl" idx="4294967295"/>
          </p:nvPr>
        </p:nvGraphicFramePr>
        <p:xfrm>
          <a:off x="523875" y="1360802"/>
          <a:ext cx="8086725" cy="5039998"/>
        </p:xfrm>
        <a:graphic>
          <a:graphicData uri="http://schemas.openxmlformats.org/drawingml/2006/table">
            <a:tbl>
              <a:tblPr/>
              <a:tblGrid>
                <a:gridCol w="3366614"/>
                <a:gridCol w="2595633"/>
                <a:gridCol w="2124478"/>
              </a:tblGrid>
              <a:tr h="1198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T</a:t>
                      </a:r>
                      <a:r>
                        <a:rPr kumimoji="0" lang="en-US" sz="23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eff</a:t>
                      </a: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 (K) </a:t>
                      </a:r>
                    </a:p>
                  </a:txBody>
                  <a:tcPr marL="69371" marR="69371" marT="34685" marB="346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Magnetic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stars</a:t>
                      </a: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Non-magnetic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stars</a:t>
                      </a: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7,000 - 10,000</a:t>
                      </a:r>
                    </a:p>
                  </a:txBody>
                  <a:tcPr marL="69371" marR="69371" marT="34685" marB="346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Ap SrCrEu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A3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 – F5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charset="0"/>
                      </a:endParaRP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Am, </a:t>
                      </a: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sym typeface="Symbol" charset="2"/>
                        </a:rPr>
                        <a:t> Boo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A0 - F1</a:t>
                      </a: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10,000 - 14,000</a:t>
                      </a:r>
                    </a:p>
                  </a:txBody>
                  <a:tcPr marL="69371" marR="69371" marT="34685" marB="346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Ap 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B8 - A2</a:t>
                      </a: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Ap HgMn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B6 - B9</a:t>
                      </a: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13,000 - 18,000</a:t>
                      </a:r>
                    </a:p>
                  </a:txBody>
                  <a:tcPr marL="69371" marR="69371" marT="34685" marB="346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He-weak, Si, SrTi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B3 - B7</a:t>
                      </a: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He-weak PGa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B4 - B5</a:t>
                      </a: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18,000 - 22,000</a:t>
                      </a:r>
                    </a:p>
                  </a:txBody>
                  <a:tcPr marL="69371" marR="69371" marT="34685" marB="346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He-strong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</a:rPr>
                        <a:t>B1 - B2</a:t>
                      </a: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charset="0"/>
                      </a:endParaRPr>
                    </a:p>
                  </a:txBody>
                  <a:tcPr marL="69371" marR="69371" marT="34685" marB="34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712" name="Rectangle 64"/>
          <p:cNvSpPr>
            <a:spLocks noGrp="1" noChangeArrowheads="1"/>
          </p:cNvSpPr>
          <p:nvPr>
            <p:ph type="title"/>
          </p:nvPr>
        </p:nvSpPr>
        <p:spPr>
          <a:xfrm>
            <a:off x="447675" y="76200"/>
            <a:ext cx="8229600" cy="1139825"/>
          </a:xfrm>
        </p:spPr>
        <p:txBody>
          <a:bodyPr/>
          <a:lstStyle/>
          <a:p>
            <a:r>
              <a:rPr lang="en-US" dirty="0" smtClean="0"/>
              <a:t>CP1 CP2 CP3 CP4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2514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3">
                    <a:lumMod val="40000"/>
                    <a:lumOff val="60000"/>
                    <a:alpha val="67000"/>
                  </a:schemeClr>
                </a:solidFill>
              </a:rPr>
              <a:t>CP1</a:t>
            </a:r>
            <a:endParaRPr lang="en-US" sz="5400" dirty="0">
              <a:solidFill>
                <a:schemeClr val="accent3">
                  <a:lumMod val="40000"/>
                  <a:lumOff val="60000"/>
                  <a:alpha val="67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342007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3">
                    <a:lumMod val="40000"/>
                    <a:lumOff val="60000"/>
                    <a:alpha val="67000"/>
                  </a:schemeClr>
                </a:solidFill>
              </a:rPr>
              <a:t>CP3</a:t>
            </a:r>
            <a:endParaRPr lang="en-US" sz="5400" dirty="0">
              <a:solidFill>
                <a:schemeClr val="accent3">
                  <a:lumMod val="40000"/>
                  <a:lumOff val="60000"/>
                  <a:alpha val="67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441067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3">
                    <a:lumMod val="40000"/>
                    <a:lumOff val="60000"/>
                    <a:alpha val="67000"/>
                  </a:schemeClr>
                </a:solidFill>
              </a:rPr>
              <a:t>CP4</a:t>
            </a:r>
            <a:endParaRPr lang="en-US" sz="5400" dirty="0">
              <a:solidFill>
                <a:schemeClr val="accent3">
                  <a:lumMod val="40000"/>
                  <a:lumOff val="60000"/>
                  <a:alpha val="67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447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3">
                    <a:lumMod val="40000"/>
                    <a:lumOff val="60000"/>
                    <a:alpha val="67000"/>
                  </a:schemeClr>
                </a:solidFill>
              </a:rPr>
              <a:t>CP2</a:t>
            </a:r>
            <a:endParaRPr lang="en-US" sz="5400" dirty="0">
              <a:solidFill>
                <a:schemeClr val="accent3">
                  <a:lumMod val="40000"/>
                  <a:lumOff val="60000"/>
                  <a:alpha val="67000"/>
                </a:schemeClr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31762" y="6477000"/>
            <a:ext cx="4111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Kurtz &amp; Martinez, 2000, Baltic Ast., 9, 253-353 </a:t>
            </a:r>
            <a:endParaRPr lang="en-GB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0F63-8469-8847-A23F-D95E469D5C1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79462" y="-228600"/>
            <a:ext cx="7581901" cy="1653988"/>
          </a:xfrm>
        </p:spPr>
        <p:txBody>
          <a:bodyPr/>
          <a:lstStyle/>
          <a:p>
            <a:r>
              <a:rPr lang="en-US" dirty="0" smtClean="0"/>
              <a:t>Stratification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0638" y="1143000"/>
            <a:ext cx="40179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accumulation of Fe by radiative levitation provides increased opacity in layers of some stars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explains the driving </a:t>
            </a: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mechanism </a:t>
            </a: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</a:t>
            </a:r>
            <a:endParaRPr lang="en-US" sz="280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sdBV stars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" name="Picture 3" descr="plot-hip.black4.gif                                            0007D928Macintosh HD                   C1718D4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9075" y="1143000"/>
            <a:ext cx="5038725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79462" y="-228600"/>
            <a:ext cx="7581901" cy="1653988"/>
          </a:xfrm>
        </p:spPr>
        <p:txBody>
          <a:bodyPr/>
          <a:lstStyle/>
          <a:p>
            <a:r>
              <a:rPr lang="en-US" dirty="0" smtClean="0"/>
              <a:t>He</a:t>
            </a:r>
            <a:r>
              <a:rPr lang="en-US" baseline="30000" dirty="0" smtClean="0"/>
              <a:t>3</a:t>
            </a:r>
            <a:r>
              <a:rPr lang="en-US" dirty="0" smtClean="0"/>
              <a:t>/He</a:t>
            </a:r>
            <a:r>
              <a:rPr lang="en-US" baseline="30000" dirty="0" smtClean="0"/>
              <a:t>4</a:t>
            </a:r>
            <a:r>
              <a:rPr lang="en-US" dirty="0" smtClean="0"/>
              <a:t> in moon rocks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1219200"/>
            <a:ext cx="9174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He</a:t>
            </a:r>
            <a:r>
              <a:rPr lang="en-US" sz="2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/He</a:t>
            </a:r>
            <a:r>
              <a:rPr lang="en-US" sz="2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ratio in moon rocks is higher than in the Sun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is preferentially driven of the Sun the solar wind compared to He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is a consequence of abundance and opacity: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typical He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gets to see more photons than the more abundant isotope He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baseline="300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explain the abundance anomlaies and isotope ratios of the HgMn stars 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CP3; nonmagnetic; late B stars</a:t>
            </a:r>
            <a:endParaRPr lang="en-GB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8300" y="-228600"/>
            <a:ext cx="8587112" cy="1653988"/>
          </a:xfrm>
        </p:spPr>
        <p:txBody>
          <a:bodyPr/>
          <a:lstStyle/>
          <a:p>
            <a:r>
              <a:rPr lang="en-US" sz="4400" dirty="0" smtClean="0"/>
              <a:t>Atomic diffusion in the CP stars</a:t>
            </a:r>
            <a:br>
              <a:rPr lang="en-US" sz="4400" dirty="0" smtClean="0"/>
            </a:br>
            <a:r>
              <a:rPr lang="en-US" sz="4400" smtClean="0"/>
              <a:t>accounts for or is consistent with:</a:t>
            </a:r>
            <a:endParaRPr lang="en-US" sz="4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98300" y="1219200"/>
            <a:ext cx="876477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426" y="1371600"/>
            <a:ext cx="929817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Overabundances of the Fe-peak and rare earth elements 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Underabundances of Ca, Sc, C, He in Am stars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Noble gas electronic configuration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Ages of Cp stars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Anomalies disappear in red giants with Cp precursors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Slow rotation in Am and Ap stars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Binary fraction of Am stars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Magnetic braking in Ap stars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Spots in Ap stars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8300" y="-228600"/>
            <a:ext cx="8587112" cy="1653988"/>
          </a:xfrm>
        </p:spPr>
        <p:txBody>
          <a:bodyPr/>
          <a:lstStyle/>
          <a:p>
            <a:r>
              <a:rPr lang="en-US" sz="4400" dirty="0" smtClean="0"/>
              <a:t>Atomic diffusion in the CP stars</a:t>
            </a:r>
            <a:br>
              <a:rPr lang="en-US" sz="4400" dirty="0" smtClean="0"/>
            </a:br>
            <a:r>
              <a:rPr lang="en-US" sz="4400" dirty="0" smtClean="0"/>
              <a:t>accounts for:</a:t>
            </a:r>
            <a:endParaRPr lang="en-US" sz="4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98300" y="1219200"/>
            <a:ext cx="876477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295400"/>
            <a:ext cx="876477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Stratification of Ap stars atmospheres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Pulsation – peculiarity relationship: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 stars may be ro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(high radial overtone), but not δ Sct (low radial overtone) pulsators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was previously thought that an exclusion existed between Am and δ Sct stars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is now known that Am stars do not pulsate with high amp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litude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s, but are low amp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litude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δ Sct stars in many cases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There </a:t>
            </a:r>
            <a:r>
              <a:rPr lang="en-U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may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be a high incidence of δ Sct – γ Dor hybrids among Am stars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8774" y="6059269"/>
            <a:ext cx="2238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Grigacene et al. 2010,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ApJ, 713, 192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79462" y="22412"/>
            <a:ext cx="7581901" cy="1653988"/>
          </a:xfrm>
        </p:spPr>
        <p:txBody>
          <a:bodyPr/>
          <a:lstStyle/>
          <a:p>
            <a:r>
              <a:rPr lang="en-US" dirty="0" smtClean="0"/>
              <a:t>Przybylski’s star – </a:t>
            </a:r>
            <a:br>
              <a:rPr lang="en-US" dirty="0" smtClean="0"/>
            </a:br>
            <a:r>
              <a:rPr lang="en-US" dirty="0" smtClean="0"/>
              <a:t>a most peculiar star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25438" y="16764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HD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101065: B5 star in the HD catalogue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Przybylski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(1961)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discovered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not to be a B star</a:t>
            </a:r>
          </a:p>
          <a:p>
            <a:pPr marL="3429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 found the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strongest lines are of: </a:t>
            </a:r>
          </a:p>
          <a:p>
            <a:pPr marL="8001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 II, Dy II, Sm II and Nd II</a:t>
            </a:r>
          </a:p>
          <a:p>
            <a:pPr marL="3429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 thought:</a:t>
            </a:r>
          </a:p>
          <a:p>
            <a:pPr marL="8001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continuum spectral type = K0</a:t>
            </a:r>
          </a:p>
          <a:p>
            <a:pPr marL="8001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 line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spectral type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= F8 or G0</a:t>
            </a:r>
          </a:p>
          <a:p>
            <a:pPr marL="3429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Wolff &amp; Hagen discovered a – 2200 G global magnetic field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879068"/>
            <a:ext cx="404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ea typeface="Times New Roman" charset="0"/>
                <a:cs typeface="Times New Roman" charset="0"/>
              </a:rPr>
              <a:t>Wolff S.C., Hagen W. 1976, PASP, 88, 119</a:t>
            </a:r>
            <a:r>
              <a:rPr lang="en-GB" dirty="0" smtClean="0">
                <a:solidFill>
                  <a:srgbClr val="FFFF00"/>
                </a:solidFill>
                <a:ea typeface="MS Mincho" charset="-128"/>
                <a:cs typeface="MS Mincho" charset="-128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3276600"/>
            <a:ext cx="3502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ea typeface="Times New Roman" charset="0"/>
                <a:cs typeface="Times New Roman" charset="0"/>
              </a:rPr>
              <a:t>Przybylski A. 1961, Nature, 189,739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839200" cy="1653988"/>
          </a:xfrm>
        </p:spPr>
        <p:txBody>
          <a:bodyPr/>
          <a:lstStyle/>
          <a:p>
            <a:r>
              <a:rPr lang="en-US" dirty="0" smtClean="0"/>
              <a:t>1978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3E75-7362-814B-A211-BA048F6DE823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5438" y="9144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lvl="1"/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Gary Wegner and I thought that HD101065 is an Ap star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Everone knew that the strong, global magnetic fields of Ap stars should stabalize them against </a:t>
            </a:r>
            <a:b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δ Sct pulsation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 had a look with the SAAO 0.5-m telescope using differential photometry and found the star to be constant to less than 3 mmag rms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3E75-7362-814B-A211-BA048F6DE823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4000" b="1" dirty="0" smtClean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rPr>
              <a:t>The discovery of the </a:t>
            </a:r>
            <a:br>
              <a:rPr lang="en-GB" sz="4000" b="1" dirty="0" smtClean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4000" b="1" dirty="0" smtClean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rPr>
              <a:t>rapidly oscillating Ap stars</a:t>
            </a:r>
            <a:endParaRPr lang="en-US" sz="4000" b="1" dirty="0"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hd101065 light curve 1978"/>
          <p:cNvPicPr>
            <a:picLocks noChangeAspect="1" noChangeArrowheads="1"/>
          </p:cNvPicPr>
          <p:nvPr/>
        </p:nvPicPr>
        <p:blipFill>
          <a:blip r:embed="rId2">
            <a:lum bright="-30000" contrast="6000"/>
          </a:blip>
          <a:srcRect/>
          <a:stretch>
            <a:fillRect/>
          </a:stretch>
        </p:blipFill>
        <p:spPr bwMode="auto">
          <a:xfrm>
            <a:off x="931863" y="1371600"/>
            <a:ext cx="7221537" cy="497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08400" y="5084763"/>
            <a:ext cx="1336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rgbClr val="00000C"/>
                </a:solidFill>
              </a:rPr>
              <a:t>12 minutes</a:t>
            </a:r>
            <a:endParaRPr lang="en-US" sz="2000" b="1">
              <a:solidFill>
                <a:srgbClr val="00000C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924300" y="5013325"/>
            <a:ext cx="936625" cy="0"/>
          </a:xfrm>
          <a:prstGeom prst="line">
            <a:avLst/>
          </a:prstGeom>
          <a:noFill/>
          <a:ln w="28575">
            <a:solidFill>
              <a:srgbClr val="00000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839200" cy="1653988"/>
          </a:xfrm>
        </p:spPr>
        <p:txBody>
          <a:bodyPr/>
          <a:lstStyle/>
          <a:p>
            <a:r>
              <a:rPr lang="en-US" dirty="0" smtClean="0"/>
              <a:t>HR 3831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3E75-7362-814B-A211-BA048F6DE823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5438" y="669925"/>
            <a:ext cx="8497887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lvl="1"/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is the third roAp star discovered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Let’s look at some multi-site data obtained over a time span of 17 days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Find the three highest amplitude frequencies in this data set and determine their pattern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Data set = 2448303-2448320bzl40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bzl40 means: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 means Johnson B filter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 means zero in the mean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 means high pass filter (low frequencies removed)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40 means 40-s integrations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839200" cy="1653988"/>
          </a:xfrm>
        </p:spPr>
        <p:txBody>
          <a:bodyPr/>
          <a:lstStyle/>
          <a:p>
            <a:r>
              <a:rPr lang="en-US" dirty="0" smtClean="0"/>
              <a:t>HR 3831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3E75-7362-814B-A211-BA048F6DE823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pic>
        <p:nvPicPr>
          <p:cNvPr id="6" name="Picture 4" descr="C:\My Documents\PAPERS\NATO-ASI\talk 3\spectral windo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7950" y="1371600"/>
            <a:ext cx="6394450" cy="4921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839200" cy="1653988"/>
          </a:xfrm>
        </p:spPr>
        <p:txBody>
          <a:bodyPr/>
          <a:lstStyle/>
          <a:p>
            <a:r>
              <a:rPr lang="en-US" dirty="0" smtClean="0"/>
              <a:t>HR 3831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3E75-7362-814B-A211-BA048F6DE823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pic>
        <p:nvPicPr>
          <p:cNvPr id="7" name="Picture 4" descr="C:\My Documents\PAPERS\NATO-ASI\talk 3\amp spec 1.gif"/>
          <p:cNvPicPr>
            <a:picLocks noChangeAspect="1" noChangeArrowheads="1"/>
          </p:cNvPicPr>
          <p:nvPr/>
        </p:nvPicPr>
        <p:blipFill>
          <a:blip r:embed="rId2"/>
          <a:srcRect b="48264"/>
          <a:stretch>
            <a:fillRect/>
          </a:stretch>
        </p:blipFill>
        <p:spPr bwMode="auto">
          <a:xfrm>
            <a:off x="1295400" y="1327200"/>
            <a:ext cx="6523831" cy="4921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942A-1E7E-1F41-8AE0-E049FDED5476}" type="datetime1">
              <a:rPr lang="en-US" smtClean="0"/>
              <a:pPr/>
              <a:t>11/25/10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23850" y="47625"/>
            <a:ext cx="84963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Am and related stars</a:t>
            </a:r>
            <a:endParaRPr lang="en-GB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9144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Spectral line peculiarities: abundance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peculiarities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Am spectral type = CaK/H/metals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.g., A5kA9hF3m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Classical Am star 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difference of 5 or more subtypes between the K-line type and metal type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Marginal Am star - Am: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Fewer than 5 subtypes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Hot Am star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A0 – A3; Sirius is an example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δ Del or ρ Pup star: evolved Am stars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839200" cy="1653988"/>
          </a:xfrm>
        </p:spPr>
        <p:txBody>
          <a:bodyPr/>
          <a:lstStyle/>
          <a:p>
            <a:r>
              <a:rPr lang="en-US" dirty="0" smtClean="0"/>
              <a:t>HR 3831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3E75-7362-814B-A211-BA048F6DE823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pic>
        <p:nvPicPr>
          <p:cNvPr id="7" name="Picture 4" descr="C:\My Documents\PAPERS\NATO-ASI\talk 3\schematic 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9676" y="1295400"/>
            <a:ext cx="6177167" cy="4921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 3831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3E75-7362-814B-A211-BA048F6DE823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1981200"/>
            <a:ext cx="7315200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id	            frequency 	    amplitude 	     phase 	</a:t>
            </a:r>
          </a:p>
          <a:p>
            <a:pPr>
              <a:lnSpc>
                <a:spcPct val="120000"/>
              </a:lnSpc>
            </a:pPr>
            <a:r>
              <a:rPr lang="en-GB" sz="2000" dirty="0" smtClean="0"/>
              <a:t>	             </a:t>
            </a:r>
            <a:r>
              <a:rPr lang="en-GB" sz="2000" dirty="0" smtClean="0">
                <a:sym typeface="Symbol" charset="2"/>
              </a:rPr>
              <a:t></a:t>
            </a:r>
            <a:r>
              <a:rPr lang="en-GB" sz="2000" dirty="0" smtClean="0"/>
              <a:t>Hz	 	             mmag		      radians	</a:t>
            </a:r>
          </a:p>
          <a:p>
            <a:pPr>
              <a:lnSpc>
                <a:spcPct val="120000"/>
              </a:lnSpc>
            </a:pPr>
            <a:r>
              <a:rPr lang="en-GB" sz="2000" dirty="0" smtClean="0"/>
              <a:t>	The fundamental septuplet	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ym typeface="Symbol" charset="2"/>
              </a:rPr>
              <a:t></a:t>
            </a:r>
            <a:r>
              <a:rPr lang="en-GB" sz="2000" dirty="0" smtClean="0"/>
              <a:t> – 3</a:t>
            </a:r>
            <a:r>
              <a:rPr lang="en-GB" sz="2000" dirty="0" smtClean="0">
                <a:sym typeface="Symbol" charset="2"/>
              </a:rPr>
              <a:t></a:t>
            </a:r>
            <a:r>
              <a:rPr lang="en-GB" sz="2000" baseline="-25000" dirty="0" smtClean="0"/>
              <a:t>rot</a:t>
            </a:r>
            <a:r>
              <a:rPr lang="en-GB" sz="2000" dirty="0" smtClean="0"/>
              <a:t>	   1415.834274	    0.194 ± 0.009	   –0.009 ± 0.044	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ym typeface="Symbol" charset="2"/>
              </a:rPr>
              <a:t></a:t>
            </a:r>
            <a:r>
              <a:rPr lang="en-GB" sz="2000" dirty="0" smtClean="0"/>
              <a:t> – 2</a:t>
            </a:r>
            <a:r>
              <a:rPr lang="en-GB" sz="2000" dirty="0" smtClean="0">
                <a:sym typeface="Symbol" charset="2"/>
              </a:rPr>
              <a:t></a:t>
            </a:r>
            <a:r>
              <a:rPr lang="en-GB" sz="2000" baseline="-25000" dirty="0" smtClean="0"/>
              <a:t>rot</a:t>
            </a:r>
            <a:r>
              <a:rPr lang="en-GB" sz="2000" dirty="0" smtClean="0"/>
              <a:t>	   1419.892539	    0.180 ± 0.009	   –1.436 ± 0.048	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ym typeface="Symbol" charset="2"/>
              </a:rPr>
              <a:t></a:t>
            </a:r>
            <a:r>
              <a:rPr lang="en-GB" sz="2000" dirty="0" smtClean="0"/>
              <a:t> – </a:t>
            </a:r>
            <a:r>
              <a:rPr lang="en-GB" sz="2000" dirty="0" smtClean="0">
                <a:sym typeface="Symbol" charset="2"/>
              </a:rPr>
              <a:t></a:t>
            </a:r>
            <a:r>
              <a:rPr lang="en-GB" sz="2000" baseline="-25000" dirty="0" smtClean="0"/>
              <a:t>rot</a:t>
            </a:r>
            <a:r>
              <a:rPr lang="en-GB" sz="2000" dirty="0" smtClean="0"/>
              <a:t>	   1423.950803          1.985 ± 0.009	   –0.370 ± 0.004	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ym typeface="Symbol" charset="2"/>
              </a:rPr>
              <a:t></a:t>
            </a:r>
            <a:r>
              <a:rPr lang="en-GB" sz="2000" dirty="0" smtClean="0"/>
              <a:t>	           1428.009068         0.420 ± 0.009	   –2.317 ± 0.021	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ym typeface="Symbol" charset="2"/>
              </a:rPr>
              <a:t></a:t>
            </a:r>
            <a:r>
              <a:rPr lang="en-GB" sz="2000" dirty="0" smtClean="0"/>
              <a:t> + </a:t>
            </a:r>
            <a:r>
              <a:rPr lang="en-GB" sz="2000" dirty="0" smtClean="0">
                <a:sym typeface="Symbol" charset="2"/>
              </a:rPr>
              <a:t></a:t>
            </a:r>
            <a:r>
              <a:rPr lang="en-GB" sz="2000" baseline="-25000" dirty="0" smtClean="0"/>
              <a:t>rot</a:t>
            </a:r>
            <a:r>
              <a:rPr lang="en-GB" sz="2000" dirty="0" smtClean="0"/>
              <a:t> 	   1432.067332	    1.635 ± 0.009	   –0.370 ± 0.005	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ym typeface="Symbol" charset="2"/>
              </a:rPr>
              <a:t></a:t>
            </a:r>
            <a:r>
              <a:rPr lang="en-GB" sz="2000" dirty="0" smtClean="0"/>
              <a:t> + 2</a:t>
            </a:r>
            <a:r>
              <a:rPr lang="en-GB" sz="2000" dirty="0" smtClean="0">
                <a:sym typeface="Symbol" charset="2"/>
              </a:rPr>
              <a:t></a:t>
            </a:r>
            <a:r>
              <a:rPr lang="en-GB" sz="2000" baseline="-25000" dirty="0" smtClean="0"/>
              <a:t>rot</a:t>
            </a:r>
            <a:r>
              <a:rPr lang="en-GB" sz="2000" dirty="0" smtClean="0"/>
              <a:t>	   1436.125597	    0.075 ± 0.009	   +2.443 ± 0.115	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ym typeface="Symbol" charset="2"/>
              </a:rPr>
              <a:t></a:t>
            </a:r>
            <a:r>
              <a:rPr lang="en-GB" sz="2000" dirty="0" smtClean="0"/>
              <a:t> + 3</a:t>
            </a:r>
            <a:r>
              <a:rPr lang="en-GB" sz="2000" dirty="0" smtClean="0">
                <a:sym typeface="Symbol" charset="2"/>
              </a:rPr>
              <a:t></a:t>
            </a:r>
            <a:r>
              <a:rPr lang="en-GB" sz="2000" baseline="-25000" dirty="0" smtClean="0"/>
              <a:t>rot</a:t>
            </a:r>
            <a:r>
              <a:rPr lang="en-GB" sz="2000" dirty="0" smtClean="0"/>
              <a:t>	   1440.183861	    0.121 ± 0.009	   +0.387 ± 0.071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42634" y="6242550"/>
            <a:ext cx="346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Kurtz et al., 1997, MNRAS, </a:t>
            </a:r>
            <a:r>
              <a:rPr lang="en-GB" b="1" dirty="0" smtClean="0">
                <a:solidFill>
                  <a:schemeClr val="accent1"/>
                </a:solidFill>
              </a:rPr>
              <a:t>287</a:t>
            </a:r>
            <a:r>
              <a:rPr lang="en-GB" dirty="0" smtClean="0">
                <a:solidFill>
                  <a:schemeClr val="accent1"/>
                </a:solidFill>
              </a:rPr>
              <a:t>, 69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839200" cy="1653988"/>
          </a:xfrm>
        </p:spPr>
        <p:txBody>
          <a:bodyPr/>
          <a:lstStyle/>
          <a:p>
            <a:r>
              <a:rPr lang="en-US" dirty="0" smtClean="0"/>
              <a:t>HR 3831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3E75-7362-814B-A211-BA048F6DE823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5438" y="822325"/>
            <a:ext cx="84978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lvl="1"/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seven frequencies of the low frequency septuplet are split by a frequency very close to the rotation frequency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 not interpret them as rotational split m modes?</a:t>
            </a:r>
          </a:p>
          <a:p>
            <a:pPr marL="1714500" lvl="3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= 3; m = -3, -2, -1, 0, +1, +2, +3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1200" y="4343400"/>
          <a:ext cx="5230585" cy="1181100"/>
        </p:xfrm>
        <a:graphic>
          <a:graphicData uri="http://schemas.openxmlformats.org/presentationml/2006/ole">
            <p:oleObj spid="_x0000_s157698" name="Equation" r:id="rId3" imgW="1574800" imgH="3556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 3831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3E75-7362-814B-A211-BA048F6DE823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pic>
        <p:nvPicPr>
          <p:cNvPr id="6" name="Picture 4" descr="C:\My Documents\PAPERS\NATO-ASI\talk 3\opm diagra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254750" cy="4464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839200" cy="1653988"/>
          </a:xfrm>
        </p:spPr>
        <p:txBody>
          <a:bodyPr/>
          <a:lstStyle/>
          <a:p>
            <a:r>
              <a:rPr lang="en-US" dirty="0" smtClean="0"/>
              <a:t>HR 3831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3E75-7362-814B-A211-BA048F6DE823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5438" y="822325"/>
            <a:ext cx="8497887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lvl="1"/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rotational period of HR 3831 is known from the mean light variations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ν</a:t>
            </a:r>
            <a:r>
              <a:rPr lang="en-GB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rot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= 4058.256 ± 0.007 nHz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Using the splitting from the freq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uency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analysis and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GB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nl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&lt; 6 x 10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-6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 3σ confidence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oeretically Cnl &gt; 10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-3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ulsation maximum coincides with magnetic maximum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graphicFrame>
        <p:nvGraphicFramePr>
          <p:cNvPr id="161795" name="Object 3"/>
          <p:cNvGraphicFramePr>
            <a:graphicFrameLocks noChangeAspect="1"/>
          </p:cNvGraphicFramePr>
          <p:nvPr/>
        </p:nvGraphicFramePr>
        <p:xfrm>
          <a:off x="2617787" y="3472003"/>
          <a:ext cx="3859213" cy="871397"/>
        </p:xfrm>
        <a:graphic>
          <a:graphicData uri="http://schemas.openxmlformats.org/presentationml/2006/ole">
            <p:oleObj spid="_x0000_s161795" name="Equation" r:id="rId3" imgW="1574800" imgH="3556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839200" cy="1653988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is not a rotationally split multiplet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3E75-7362-814B-A211-BA048F6DE823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pic>
        <p:nvPicPr>
          <p:cNvPr id="7" name="Picture 4" descr="C:\My Documents\PAPERS\NATO-ASI\talk 3\schematic 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9676" y="1371600"/>
            <a:ext cx="6177167" cy="4921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942A-1E7E-1F41-8AE0-E049FDED5476}" type="datetime1">
              <a:rPr lang="en-US" smtClean="0"/>
              <a:pPr/>
              <a:t>11/25/10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23850" y="47625"/>
            <a:ext cx="84963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λ Boo stars</a:t>
            </a:r>
            <a:endParaRPr lang="en-GB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12192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λ Boo stars: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A0 – F0 H line type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A0 Ca K line type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Weak metal lines – metal deficient </a:t>
            </a:r>
            <a:b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particularly Mg II 4481 Å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Lighter elements normal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942A-1E7E-1F41-8AE0-E049FDED5476}" type="datetime1">
              <a:rPr lang="en-US" smtClean="0"/>
              <a:pPr/>
              <a:t>11/25/10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23850" y="-76200"/>
            <a:ext cx="84963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Observed properties of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the Am and Ap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stars</a:t>
            </a:r>
            <a:endParaRPr lang="en-GB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5438" y="9144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Slow rotation vsini &lt; 100 km s</a:t>
            </a:r>
            <a:r>
              <a:rPr lang="en-US" sz="2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Nearly 100% close binary (Am)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Magnetic braking (Ap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) (very few close binaries)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global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agnetic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ields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CP2 Ap stars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CP2 Ap stars show: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magnetic variability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spectrum variability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ight variability (not pulsation)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ll with the same period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CVn stars = upper main sequence spotted magnetic stars, hence rotational variables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A57-39DE-1844-989A-1DC72658230E}" type="datetime1">
              <a:rPr lang="en-US" smtClean="0"/>
              <a:pPr/>
              <a:t>11/25/10</a:t>
            </a:fld>
            <a:endParaRPr lang="en-GB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23850" y="47625"/>
            <a:ext cx="84963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Anomalies in Ap SrCrEu (CP2) stars</a:t>
            </a:r>
            <a:endParaRPr lang="en-GB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76200" y="914400"/>
            <a:ext cx="8497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US" sz="2800" dirty="0" smtClean="0"/>
              <a:t>Rare earth element </a:t>
            </a:r>
            <a:r>
              <a:rPr lang="en-GB" sz="2800" dirty="0" smtClean="0"/>
              <a:t>anomaly: 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/>
              <a:t>1.5 dex between III and II ionisation states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/>
              <a:t>H core-wing anomaly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/>
              <a:t>Cores give, e.g., </a:t>
            </a:r>
            <a:br>
              <a:rPr lang="en-GB" sz="2800" dirty="0" smtClean="0"/>
            </a:br>
            <a:r>
              <a:rPr lang="en-GB" sz="2800" dirty="0" smtClean="0"/>
              <a:t>T</a:t>
            </a:r>
            <a:r>
              <a:rPr lang="en-GB" sz="2800" baseline="-25000" dirty="0" smtClean="0"/>
              <a:t>eff</a:t>
            </a:r>
            <a:r>
              <a:rPr lang="en-GB" sz="2800" dirty="0" smtClean="0"/>
              <a:t> ~ 6500 K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r>
              <a:rPr lang="en-GB" sz="2800" dirty="0" smtClean="0"/>
              <a:t>Wings give, e.g.,</a:t>
            </a:r>
            <a:br>
              <a:rPr lang="en-GB" sz="2800" dirty="0" smtClean="0"/>
            </a:br>
            <a:r>
              <a:rPr lang="en-GB" sz="2800" dirty="0" smtClean="0"/>
              <a:t>T</a:t>
            </a:r>
            <a:r>
              <a:rPr lang="en-GB" sz="2800" baseline="-25000" dirty="0" smtClean="0"/>
              <a:t>eff</a:t>
            </a:r>
            <a:r>
              <a:rPr lang="en-GB" sz="2800" dirty="0" smtClean="0"/>
              <a:t> ~ 7500 K 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 smtClean="0"/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pic>
        <p:nvPicPr>
          <p:cNvPr id="10" name="Picture 4" descr="img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33800" y="1998662"/>
            <a:ext cx="5399088" cy="4402138"/>
          </a:xfrm>
          <a:prstGeom prst="rect">
            <a:avLst/>
          </a:prstGeom>
          <a:noFill/>
          <a:ln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72056" y="5605046"/>
            <a:ext cx="2933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Cowley et al. 2001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A&amp;A, 367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06777" y="2096869"/>
            <a:ext cx="26174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Ryabchikova et al., 2004, </a:t>
            </a:r>
          </a:p>
          <a:p>
            <a:pPr algn="l"/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A&amp;A, 423, 705 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-152400"/>
            <a:ext cx="9064066" cy="1653988"/>
          </a:xfrm>
        </p:spPr>
        <p:txBody>
          <a:bodyPr/>
          <a:lstStyle/>
          <a:p>
            <a:r>
              <a:rPr lang="en-US" sz="3600" dirty="0" smtClean="0"/>
              <a:t>CP2 stars magnetic fields: HD75049 - 30 kG spectrum variability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7229" y="1524000"/>
            <a:ext cx="8986838" cy="5054600"/>
            <a:chOff x="-22" y="729"/>
            <a:chExt cx="5661" cy="3184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-22" y="2242"/>
              <a:ext cx="180" cy="21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>
                  <a:solidFill>
                    <a:schemeClr val="bg2"/>
                  </a:solidFill>
                  <a:latin typeface="Times New Roman" charset="0"/>
                </a:rPr>
                <a:t>1</a:t>
              </a:r>
              <a:endParaRPr lang="en-US" sz="16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-16" y="828"/>
              <a:ext cx="180" cy="21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>
                  <a:solidFill>
                    <a:schemeClr val="bg2"/>
                  </a:solidFill>
                  <a:latin typeface="Times New Roman" charset="0"/>
                </a:rPr>
                <a:t>1</a:t>
              </a:r>
              <a:endParaRPr lang="en-US" sz="1600">
                <a:solidFill>
                  <a:schemeClr val="bg2"/>
                </a:solidFill>
                <a:latin typeface="Times New Roman" charset="0"/>
              </a:endParaRPr>
            </a:p>
          </p:txBody>
        </p:sp>
        <p:pic>
          <p:nvPicPr>
            <p:cNvPr id="8" name="Picture 9" descr="fig1"/>
            <p:cNvPicPr>
              <a:picLocks noChangeAspect="1" noChangeArrowheads="1"/>
            </p:cNvPicPr>
            <p:nvPr/>
          </p:nvPicPr>
          <p:blipFill>
            <a:blip r:embed="rId2">
              <a:lum bright="-36000" contrast="54000"/>
            </a:blip>
            <a:srcRect/>
            <a:stretch>
              <a:fillRect/>
            </a:stretch>
          </p:blipFill>
          <p:spPr bwMode="auto">
            <a:xfrm>
              <a:off x="128" y="729"/>
              <a:ext cx="5511" cy="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cunha1"/>
            <p:cNvPicPr>
              <a:picLocks noChangeAspect="1" noChangeArrowheads="1"/>
            </p:cNvPicPr>
            <p:nvPr/>
          </p:nvPicPr>
          <p:blipFill>
            <a:blip r:embed="rId3">
              <a:lum bright="-42000" contrast="72000"/>
            </a:blip>
            <a:srcRect l="40871" t="93097" r="33702" b="887"/>
            <a:stretch>
              <a:fillRect/>
            </a:stretch>
          </p:blipFill>
          <p:spPr bwMode="auto">
            <a:xfrm>
              <a:off x="2159" y="3789"/>
              <a:ext cx="143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2" y="-152400"/>
            <a:ext cx="7581901" cy="1653988"/>
          </a:xfrm>
        </p:spPr>
        <p:txBody>
          <a:bodyPr/>
          <a:lstStyle/>
          <a:p>
            <a:r>
              <a:rPr lang="en-US" sz="4800" dirty="0" smtClean="0"/>
              <a:t>HD 154708 - 24.5 kG</a:t>
            </a:r>
            <a:br>
              <a:rPr lang="en-US" sz="4800" dirty="0" smtClean="0"/>
            </a:br>
            <a:r>
              <a:rPr lang="en-US" sz="4800" dirty="0" smtClean="0"/>
              <a:t>magnetic variability</a:t>
            </a:r>
            <a:endParaRPr lang="en-US" sz="4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E6FC-B392-5648-9B45-C81D6C7D5896}" type="datetime1">
              <a:rPr lang="en-US" smtClean="0"/>
              <a:pPr/>
              <a:t>11/25/10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 WS 2010 – Lecture 1</a:t>
            </a:r>
            <a:endParaRPr lang="en-US"/>
          </a:p>
        </p:txBody>
      </p:sp>
      <p:pic>
        <p:nvPicPr>
          <p:cNvPr id="10" name="Picture 3" descr="&#10;hd154708I.jpg                                                  0008BA2AMacintosh HD                   C4571A5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49400"/>
            <a:ext cx="4318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phaseplot154.jpg                                               0008BA2AMacintosh HD                   C4571A5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1527175"/>
            <a:ext cx="4318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8851</TotalTime>
  <Words>2285</Words>
  <Application>Microsoft Macintosh PowerPoint</Application>
  <PresentationFormat>On-screen Show (4:3)</PresentationFormat>
  <Paragraphs>431</Paragraphs>
  <Slides>45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Orbit</vt:lpstr>
      <vt:lpstr>Equation</vt:lpstr>
      <vt:lpstr>The chemically peculiar stars of the upper main sequence</vt:lpstr>
      <vt:lpstr>CP star taxonomy</vt:lpstr>
      <vt:lpstr>CP1 CP2 CP3 CP4</vt:lpstr>
      <vt:lpstr>Slide 4</vt:lpstr>
      <vt:lpstr>Slide 5</vt:lpstr>
      <vt:lpstr>Slide 6</vt:lpstr>
      <vt:lpstr>Slide 7</vt:lpstr>
      <vt:lpstr>CP2 stars magnetic fields: HD75049 - 30 kG spectrum variability</vt:lpstr>
      <vt:lpstr>HD 154708 - 24.5 kG magnetic variability</vt:lpstr>
      <vt:lpstr>KIC blah-blah-blah rotational variability - spots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White dwarf taxonomy</vt:lpstr>
      <vt:lpstr>Slide 28</vt:lpstr>
      <vt:lpstr>Slide 29</vt:lpstr>
      <vt:lpstr>Stratification</vt:lpstr>
      <vt:lpstr>He3/He4 in moon rocks</vt:lpstr>
      <vt:lpstr>Atomic diffusion in the CP stars accounts for or is consistent with:</vt:lpstr>
      <vt:lpstr>Atomic diffusion in the CP stars accounts for:</vt:lpstr>
      <vt:lpstr>Przybylski’s star –  a most peculiar star</vt:lpstr>
      <vt:lpstr>1978</vt:lpstr>
      <vt:lpstr>Slide 36</vt:lpstr>
      <vt:lpstr>HR 3831</vt:lpstr>
      <vt:lpstr>HR 3831</vt:lpstr>
      <vt:lpstr>HR 3831</vt:lpstr>
      <vt:lpstr>HR 3831</vt:lpstr>
      <vt:lpstr>HR 3831</vt:lpstr>
      <vt:lpstr>HR 3831</vt:lpstr>
      <vt:lpstr>HR 3831</vt:lpstr>
      <vt:lpstr>HR 3831</vt:lpstr>
      <vt:lpstr>This is not a rotationally split multiplet</vt:lpstr>
    </vt:vector>
  </TitlesOfParts>
  <Company>University of Central Lancashire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Donald Kurtz</dc:creator>
  <cp:lastModifiedBy>Donald Kurtz</cp:lastModifiedBy>
  <cp:revision>156</cp:revision>
  <dcterms:created xsi:type="dcterms:W3CDTF">2010-11-25T14:22:40Z</dcterms:created>
  <dcterms:modified xsi:type="dcterms:W3CDTF">2010-11-25T15:49:51Z</dcterms:modified>
</cp:coreProperties>
</file>