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66" r:id="rId3"/>
    <p:sldId id="282" r:id="rId4"/>
    <p:sldId id="283" r:id="rId5"/>
    <p:sldId id="291" r:id="rId6"/>
    <p:sldId id="284" r:id="rId7"/>
    <p:sldId id="296" r:id="rId8"/>
    <p:sldId id="287" r:id="rId9"/>
    <p:sldId id="288" r:id="rId10"/>
    <p:sldId id="297" r:id="rId11"/>
    <p:sldId id="293" r:id="rId12"/>
    <p:sldId id="303" r:id="rId13"/>
    <p:sldId id="289"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49E1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94639" autoAdjust="0"/>
  </p:normalViewPr>
  <p:slideViewPr>
    <p:cSldViewPr>
      <p:cViewPr>
        <p:scale>
          <a:sx n="60" d="100"/>
          <a:sy n="60" d="100"/>
        </p:scale>
        <p:origin x="-169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8062B-CD67-42B0-AE78-A853F6060A29}"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74622-9445-489D-9724-4368523F07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689EC9-94C7-4180-B661-82E1494282BD}" type="datetimeFigureOut">
              <a:rPr lang="en-US" smtClean="0"/>
              <a:pPr/>
              <a:t>1/19/2017</a:t>
            </a:fld>
            <a:endParaRPr lang="en-US"/>
          </a:p>
        </p:txBody>
      </p:sp>
      <p:sp>
        <p:nvSpPr>
          <p:cNvPr id="16" name="Slide Number Placeholder 15"/>
          <p:cNvSpPr>
            <a:spLocks noGrp="1"/>
          </p:cNvSpPr>
          <p:nvPr>
            <p:ph type="sldNum" sz="quarter" idx="11"/>
          </p:nvPr>
        </p:nvSpPr>
        <p:spPr/>
        <p:txBody>
          <a:bodyPr/>
          <a:lstStyle/>
          <a:p>
            <a:fld id="{6554B41A-D550-4244-B753-BB65A030A8B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89EC9-94C7-4180-B661-82E1494282BD}"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B41A-D550-4244-B753-BB65A030A8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89EC9-94C7-4180-B661-82E1494282BD}"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B41A-D550-4244-B753-BB65A030A8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689EC9-94C7-4180-B661-82E1494282BD}" type="datetimeFigureOut">
              <a:rPr lang="en-US" smtClean="0"/>
              <a:pPr/>
              <a:t>1/19/2017</a:t>
            </a:fld>
            <a:endParaRPr lang="en-US"/>
          </a:p>
        </p:txBody>
      </p:sp>
      <p:sp>
        <p:nvSpPr>
          <p:cNvPr id="15" name="Slide Number Placeholder 14"/>
          <p:cNvSpPr>
            <a:spLocks noGrp="1"/>
          </p:cNvSpPr>
          <p:nvPr>
            <p:ph type="sldNum" sz="quarter" idx="15"/>
          </p:nvPr>
        </p:nvSpPr>
        <p:spPr/>
        <p:txBody>
          <a:bodyPr/>
          <a:lstStyle>
            <a:lvl1pPr algn="ctr">
              <a:defRPr/>
            </a:lvl1pPr>
          </a:lstStyle>
          <a:p>
            <a:fld id="{6554B41A-D550-4244-B753-BB65A030A8B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689EC9-94C7-4180-B661-82E1494282BD}"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4B41A-D550-4244-B753-BB65A030A8B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689EC9-94C7-4180-B661-82E1494282BD}"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4B41A-D550-4244-B753-BB65A030A8B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554B41A-D550-4244-B753-BB65A030A8B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4689EC9-94C7-4180-B661-82E1494282BD}" type="datetimeFigureOut">
              <a:rPr lang="en-US" smtClean="0"/>
              <a:pPr/>
              <a:t>1/19/2017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689EC9-94C7-4180-B661-82E1494282BD}"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4B41A-D550-4244-B753-BB65A030A8B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9EC9-94C7-4180-B661-82E1494282BD}"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4B41A-D550-4244-B753-BB65A030A8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689EC9-94C7-4180-B661-82E1494282BD}" type="datetimeFigureOut">
              <a:rPr lang="en-US" smtClean="0"/>
              <a:pPr/>
              <a:t>1/19/2017</a:t>
            </a:fld>
            <a:endParaRPr lang="en-US"/>
          </a:p>
        </p:txBody>
      </p:sp>
      <p:sp>
        <p:nvSpPr>
          <p:cNvPr id="9" name="Slide Number Placeholder 8"/>
          <p:cNvSpPr>
            <a:spLocks noGrp="1"/>
          </p:cNvSpPr>
          <p:nvPr>
            <p:ph type="sldNum" sz="quarter" idx="15"/>
          </p:nvPr>
        </p:nvSpPr>
        <p:spPr/>
        <p:txBody>
          <a:bodyPr/>
          <a:lstStyle/>
          <a:p>
            <a:fld id="{6554B41A-D550-4244-B753-BB65A030A8B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689EC9-94C7-4180-B661-82E1494282BD}" type="datetimeFigureOut">
              <a:rPr lang="en-US" smtClean="0"/>
              <a:pPr/>
              <a:t>1/19/2017</a:t>
            </a:fld>
            <a:endParaRPr lang="en-US"/>
          </a:p>
        </p:txBody>
      </p:sp>
      <p:sp>
        <p:nvSpPr>
          <p:cNvPr id="9" name="Slide Number Placeholder 8"/>
          <p:cNvSpPr>
            <a:spLocks noGrp="1"/>
          </p:cNvSpPr>
          <p:nvPr>
            <p:ph type="sldNum" sz="quarter" idx="11"/>
          </p:nvPr>
        </p:nvSpPr>
        <p:spPr/>
        <p:txBody>
          <a:bodyPr/>
          <a:lstStyle/>
          <a:p>
            <a:fld id="{6554B41A-D550-4244-B753-BB65A030A8B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689EC9-94C7-4180-B661-82E1494282BD}" type="datetimeFigureOut">
              <a:rPr lang="en-US" smtClean="0"/>
              <a:pPr/>
              <a:t>1/19/2017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554B41A-D550-4244-B753-BB65A030A8B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file:///C:\Users\ZURIKELA\Desktop\axalcixe\WVIMA_304(20-00....23-06).wmv" TargetMode="External"/><Relationship Id="rId1" Type="http://schemas.openxmlformats.org/officeDocument/2006/relationships/video" Target="file:///C:\Users\ZURIKELA\Desktop\axalcixe\171-VIDEO_T19_00_00-T22_00_00.mpg"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286000"/>
            <a:ext cx="7854696" cy="3657600"/>
          </a:xfrm>
        </p:spPr>
        <p:txBody>
          <a:bodyPr>
            <a:normAutofit fontScale="92500" lnSpcReduction="20000"/>
          </a:bodyPr>
          <a:lstStyle/>
          <a:p>
            <a:pPr algn="ctr"/>
            <a:r>
              <a:rPr lang="en-US" dirty="0" err="1" smtClean="0">
                <a:solidFill>
                  <a:srgbClr val="170AC6"/>
                </a:solidFill>
                <a:latin typeface="Sylfaen" pitchFamily="18" charset="0"/>
              </a:rPr>
              <a:t>Zurab</a:t>
            </a:r>
            <a:r>
              <a:rPr lang="en-US" dirty="0" smtClean="0">
                <a:solidFill>
                  <a:srgbClr val="170AC6"/>
                </a:solidFill>
                <a:latin typeface="Sylfaen" pitchFamily="18" charset="0"/>
              </a:rPr>
              <a:t> </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(1)</a:t>
            </a:r>
            <a:endParaRPr lang="ka-GE" dirty="0" smtClean="0">
              <a:latin typeface="Sylfaen" pitchFamily="18" charset="0"/>
            </a:endParaRPr>
          </a:p>
          <a:p>
            <a:pPr algn="ctr"/>
            <a:r>
              <a:rPr lang="en-US" sz="2400" dirty="0" smtClean="0">
                <a:solidFill>
                  <a:schemeClr val="tx1"/>
                </a:solidFill>
                <a:latin typeface="Sylfaen" pitchFamily="18" charset="0"/>
              </a:rPr>
              <a:t>In collaboration with</a:t>
            </a:r>
          </a:p>
          <a:p>
            <a:pPr algn="ctr"/>
            <a:r>
              <a:rPr lang="en-US" sz="2400" dirty="0" smtClean="0">
                <a:solidFill>
                  <a:srgbClr val="170AC6"/>
                </a:solidFill>
                <a:latin typeface="Times New Roman" pitchFamily="18" charset="0"/>
                <a:cs typeface="Times New Roman" pitchFamily="18" charset="0"/>
              </a:rPr>
              <a:t>T.V. </a:t>
            </a:r>
            <a:r>
              <a:rPr lang="en-US" sz="2400" dirty="0" err="1" smtClean="0">
                <a:solidFill>
                  <a:srgbClr val="170AC6"/>
                </a:solidFill>
                <a:latin typeface="Times New Roman" pitchFamily="18" charset="0"/>
                <a:cs typeface="Times New Roman" pitchFamily="18" charset="0"/>
              </a:rPr>
              <a:t>Zaqarashvili</a:t>
            </a:r>
            <a:r>
              <a:rPr lang="en-US" sz="2400" dirty="0" smtClean="0">
                <a:solidFill>
                  <a:srgbClr val="170AC6"/>
                </a:solidFill>
                <a:latin typeface="Times New Roman" pitchFamily="18" charset="0"/>
                <a:cs typeface="Times New Roman" pitchFamily="18" charset="0"/>
              </a:rPr>
              <a:t> (2,1,3)</a:t>
            </a:r>
            <a:r>
              <a:rPr lang="ka-GE" sz="2400" dirty="0" smtClean="0">
                <a:solidFill>
                  <a:srgbClr val="170AC6"/>
                </a:solidFill>
                <a:latin typeface="Sylfaen" pitchFamily="18" charset="0"/>
              </a:rPr>
              <a:t>, </a:t>
            </a:r>
            <a:r>
              <a:rPr lang="en-US" sz="2400" dirty="0" err="1" smtClean="0">
                <a:solidFill>
                  <a:srgbClr val="170AC6"/>
                </a:solidFill>
                <a:latin typeface="Sylfaen" pitchFamily="18" charset="0"/>
              </a:rPr>
              <a:t>V.Kukhianidze</a:t>
            </a:r>
            <a:r>
              <a:rPr lang="en-US" sz="2400" dirty="0" smtClean="0">
                <a:solidFill>
                  <a:srgbClr val="170AC6"/>
                </a:solidFill>
                <a:latin typeface="Sylfaen" pitchFamily="18" charset="0"/>
              </a:rPr>
              <a:t>(1), R. Oliver (4), B. </a:t>
            </a:r>
            <a:r>
              <a:rPr lang="en-US" sz="2400" dirty="0" err="1" smtClean="0">
                <a:solidFill>
                  <a:srgbClr val="170AC6"/>
                </a:solidFill>
                <a:latin typeface="Sylfaen" pitchFamily="18" charset="0"/>
              </a:rPr>
              <a:t>Shergelashvili</a:t>
            </a:r>
            <a:r>
              <a:rPr lang="en-US" sz="2400" dirty="0" smtClean="0">
                <a:solidFill>
                  <a:srgbClr val="170AC6"/>
                </a:solidFill>
                <a:latin typeface="Sylfaen" pitchFamily="18" charset="0"/>
              </a:rPr>
              <a:t>(3,1,5), G. </a:t>
            </a:r>
            <a:r>
              <a:rPr lang="en-US" sz="2400" dirty="0" err="1" smtClean="0">
                <a:solidFill>
                  <a:srgbClr val="170AC6"/>
                </a:solidFill>
                <a:latin typeface="Sylfaen" pitchFamily="18" charset="0"/>
              </a:rPr>
              <a:t>Ramishvili</a:t>
            </a:r>
            <a:r>
              <a:rPr lang="en-US" sz="2400" dirty="0" smtClean="0">
                <a:solidFill>
                  <a:srgbClr val="170AC6"/>
                </a:solidFill>
                <a:latin typeface="Sylfaen" pitchFamily="18" charset="0"/>
              </a:rPr>
              <a:t>(1), S. </a:t>
            </a:r>
            <a:r>
              <a:rPr lang="en-US" sz="2400" dirty="0" err="1" smtClean="0">
                <a:solidFill>
                  <a:srgbClr val="170AC6"/>
                </a:solidFill>
                <a:latin typeface="Sylfaen" pitchFamily="18" charset="0"/>
              </a:rPr>
              <a:t>Poedts</a:t>
            </a:r>
            <a:r>
              <a:rPr lang="en-US" sz="2400" dirty="0" smtClean="0">
                <a:solidFill>
                  <a:srgbClr val="170AC6"/>
                </a:solidFill>
                <a:latin typeface="Sylfaen" pitchFamily="18" charset="0"/>
              </a:rPr>
              <a:t> (5), P. De </a:t>
            </a:r>
            <a:r>
              <a:rPr lang="en-US" sz="2400" dirty="0" err="1" smtClean="0">
                <a:solidFill>
                  <a:srgbClr val="170AC6"/>
                </a:solidFill>
                <a:latin typeface="Sylfaen" pitchFamily="18" charset="0"/>
              </a:rPr>
              <a:t>Causmaecker</a:t>
            </a:r>
            <a:r>
              <a:rPr lang="en-US" sz="2400" dirty="0" smtClean="0">
                <a:solidFill>
                  <a:srgbClr val="170AC6"/>
                </a:solidFill>
                <a:latin typeface="Sylfaen" pitchFamily="18" charset="0"/>
              </a:rPr>
              <a:t> (5)</a:t>
            </a:r>
          </a:p>
          <a:p>
            <a:r>
              <a:rPr lang="en-US" sz="2400" dirty="0" smtClean="0">
                <a:solidFill>
                  <a:schemeClr val="tx2">
                    <a:lumMod val="50000"/>
                  </a:schemeClr>
                </a:solidFill>
                <a:latin typeface="Sylfaen" pitchFamily="18" charset="0"/>
                <a:cs typeface="Times New Roman" pitchFamily="18" charset="0"/>
              </a:rPr>
              <a:t>1. </a:t>
            </a:r>
            <a:r>
              <a:rPr lang="en-US" sz="2400" dirty="0" err="1" smtClean="0">
                <a:solidFill>
                  <a:schemeClr val="tx2">
                    <a:lumMod val="50000"/>
                  </a:schemeClr>
                </a:solidFill>
                <a:latin typeface="Sylfaen" pitchFamily="18" charset="0"/>
              </a:rPr>
              <a:t>Abastumani</a:t>
            </a:r>
            <a:r>
              <a:rPr lang="en-US" sz="2400" dirty="0" smtClean="0">
                <a:solidFill>
                  <a:schemeClr val="tx2">
                    <a:lumMod val="50000"/>
                  </a:schemeClr>
                </a:solidFill>
                <a:latin typeface="Sylfaen" pitchFamily="18" charset="0"/>
              </a:rPr>
              <a:t> Astrophysical Observatory</a:t>
            </a:r>
            <a:r>
              <a:rPr lang="ka-GE" sz="2400" dirty="0" smtClean="0">
                <a:solidFill>
                  <a:schemeClr val="tx2">
                    <a:lumMod val="50000"/>
                  </a:schemeClr>
                </a:solidFill>
                <a:latin typeface="Sylfaen" pitchFamily="18" charset="0"/>
              </a:rPr>
              <a:t> </a:t>
            </a:r>
            <a:r>
              <a:rPr lang="en-US" sz="2400" dirty="0" smtClean="0">
                <a:solidFill>
                  <a:schemeClr val="tx2">
                    <a:lumMod val="50000"/>
                  </a:schemeClr>
                </a:solidFill>
                <a:latin typeface="Sylfaen" pitchFamily="18" charset="0"/>
              </a:rPr>
              <a:t>at </a:t>
            </a:r>
            <a:r>
              <a:rPr lang="en-US" sz="2400" dirty="0" err="1" smtClean="0">
                <a:solidFill>
                  <a:schemeClr val="tx2">
                    <a:lumMod val="50000"/>
                  </a:schemeClr>
                </a:solidFill>
                <a:latin typeface="Sylfaen" pitchFamily="18" charset="0"/>
              </a:rPr>
              <a:t>Ilia</a:t>
            </a:r>
            <a:r>
              <a:rPr lang="en-US" sz="2400" dirty="0" smtClean="0">
                <a:solidFill>
                  <a:schemeClr val="tx2">
                    <a:lumMod val="50000"/>
                  </a:schemeClr>
                </a:solidFill>
                <a:latin typeface="Sylfaen" pitchFamily="18" charset="0"/>
              </a:rPr>
              <a:t> State University, Georgia</a:t>
            </a:r>
            <a:endParaRPr lang="ka-GE" sz="2400" dirty="0" smtClean="0">
              <a:solidFill>
                <a:schemeClr val="tx2">
                  <a:lumMod val="50000"/>
                </a:schemeClr>
              </a:solidFill>
              <a:latin typeface="Sylfaen" pitchFamily="18" charset="0"/>
              <a:cs typeface="Times New Roman" pitchFamily="18" charset="0"/>
            </a:endParaRPr>
          </a:p>
          <a:p>
            <a:r>
              <a:rPr lang="ka-GE" sz="2400" dirty="0" smtClean="0">
                <a:solidFill>
                  <a:schemeClr val="tx2">
                    <a:lumMod val="50000"/>
                  </a:schemeClr>
                </a:solidFill>
                <a:latin typeface="Sylfaen" pitchFamily="18" charset="0"/>
              </a:rPr>
              <a:t>2. </a:t>
            </a:r>
            <a:r>
              <a:rPr lang="en-US" sz="2400" dirty="0" smtClean="0">
                <a:solidFill>
                  <a:schemeClr val="tx2">
                    <a:lumMod val="50000"/>
                  </a:schemeClr>
                </a:solidFill>
                <a:latin typeface="Sylfaen" pitchFamily="18" charset="0"/>
              </a:rPr>
              <a:t>University of Graz, Austria</a:t>
            </a:r>
          </a:p>
          <a:p>
            <a:r>
              <a:rPr lang="en-US" sz="2400" dirty="0" smtClean="0">
                <a:solidFill>
                  <a:schemeClr val="tx2">
                    <a:lumMod val="50000"/>
                  </a:schemeClr>
                </a:solidFill>
                <a:latin typeface="Sylfaen" pitchFamily="18" charset="0"/>
              </a:rPr>
              <a:t>3.</a:t>
            </a:r>
            <a:r>
              <a:rPr lang="en-US" sz="2400" dirty="0" smtClean="0">
                <a:solidFill>
                  <a:schemeClr val="tx2">
                    <a:lumMod val="50000"/>
                  </a:schemeClr>
                </a:solidFill>
                <a:latin typeface="Sylfaen" pitchFamily="18" charset="0"/>
                <a:cs typeface="Times New Roman" pitchFamily="18" charset="0"/>
              </a:rPr>
              <a:t> Space Research Institute, Austria</a:t>
            </a:r>
          </a:p>
          <a:p>
            <a:pPr algn="ctr"/>
            <a:r>
              <a:rPr lang="en-US" sz="2400" dirty="0" smtClean="0">
                <a:solidFill>
                  <a:schemeClr val="tx2">
                    <a:lumMod val="50000"/>
                  </a:schemeClr>
                </a:solidFill>
                <a:latin typeface="Sylfaen" pitchFamily="18" charset="0"/>
              </a:rPr>
              <a:t>4</a:t>
            </a:r>
            <a:r>
              <a:rPr lang="fr-FR" sz="2400" dirty="0" smtClean="0">
                <a:solidFill>
                  <a:schemeClr val="tx2">
                    <a:lumMod val="50000"/>
                  </a:schemeClr>
                </a:solidFill>
                <a:latin typeface="Sylfaen" pitchFamily="18" charset="0"/>
              </a:rPr>
              <a:t>. Univers tat de les </a:t>
            </a:r>
            <a:r>
              <a:rPr lang="fr-FR" sz="2400" dirty="0" err="1" smtClean="0">
                <a:solidFill>
                  <a:schemeClr val="tx2">
                    <a:lumMod val="50000"/>
                  </a:schemeClr>
                </a:solidFill>
                <a:latin typeface="Sylfaen" pitchFamily="18" charset="0"/>
              </a:rPr>
              <a:t>Illes</a:t>
            </a:r>
            <a:r>
              <a:rPr lang="fr-FR" sz="2400" dirty="0" smtClean="0">
                <a:solidFill>
                  <a:schemeClr val="tx2">
                    <a:lumMod val="50000"/>
                  </a:schemeClr>
                </a:solidFill>
                <a:latin typeface="Sylfaen" pitchFamily="18" charset="0"/>
              </a:rPr>
              <a:t> Baléares, Spain</a:t>
            </a:r>
            <a:endParaRPr lang="ka-GE" sz="2400" dirty="0" smtClean="0">
              <a:solidFill>
                <a:schemeClr val="tx2">
                  <a:lumMod val="50000"/>
                </a:schemeClr>
              </a:solidFill>
              <a:latin typeface="Sylfaen" pitchFamily="18" charset="0"/>
            </a:endParaRPr>
          </a:p>
          <a:p>
            <a:pPr algn="ctr"/>
            <a:r>
              <a:rPr lang="en-US" sz="2400" dirty="0" smtClean="0">
                <a:solidFill>
                  <a:schemeClr val="tx2">
                    <a:lumMod val="50000"/>
                  </a:schemeClr>
                </a:solidFill>
                <a:latin typeface="Sylfaen" pitchFamily="18" charset="0"/>
              </a:rPr>
              <a:t>5.</a:t>
            </a:r>
            <a:r>
              <a:rPr lang="ka-GE" sz="2400" dirty="0" smtClean="0">
                <a:solidFill>
                  <a:schemeClr val="tx2">
                    <a:lumMod val="50000"/>
                  </a:schemeClr>
                </a:solidFill>
                <a:latin typeface="Sylfaen" pitchFamily="18" charset="0"/>
              </a:rPr>
              <a:t> </a:t>
            </a:r>
            <a:r>
              <a:rPr lang="en-US" sz="2400" dirty="0" smtClean="0">
                <a:solidFill>
                  <a:schemeClr val="tx2">
                    <a:lumMod val="50000"/>
                  </a:schemeClr>
                </a:solidFill>
                <a:latin typeface="Sylfaen" pitchFamily="18" charset="0"/>
              </a:rPr>
              <a:t>KU Leuven, Belgium</a:t>
            </a:r>
          </a:p>
          <a:p>
            <a:pPr algn="ctr"/>
            <a:endParaRPr lang="en-US" sz="2400" dirty="0" smtClean="0">
              <a:solidFill>
                <a:schemeClr val="accent5">
                  <a:lumMod val="50000"/>
                </a:schemeClr>
              </a:solidFill>
              <a:latin typeface="Sylfaen" pitchFamily="18" charset="0"/>
            </a:endParaRPr>
          </a:p>
          <a:p>
            <a:pPr algn="ctr"/>
            <a:endParaRPr lang="en-US" dirty="0">
              <a:latin typeface="Sylfaen" pitchFamily="18" charset="0"/>
            </a:endParaRPr>
          </a:p>
        </p:txBody>
      </p:sp>
      <p:sp>
        <p:nvSpPr>
          <p:cNvPr id="2" name="Title 1"/>
          <p:cNvSpPr>
            <a:spLocks noGrp="1"/>
          </p:cNvSpPr>
          <p:nvPr>
            <p:ph type="ctrTitle"/>
          </p:nvPr>
        </p:nvSpPr>
        <p:spPr>
          <a:xfrm>
            <a:off x="152400" y="1219200"/>
            <a:ext cx="8839200" cy="990600"/>
          </a:xfrm>
        </p:spPr>
        <p:txBody>
          <a:bodyPr>
            <a:normAutofit fontScale="90000"/>
          </a:bodyPr>
          <a:lstStyle/>
          <a:p>
            <a:pPr algn="ctr"/>
            <a:r>
              <a:rPr lang="en-US" sz="3200" b="1" dirty="0" smtClean="0"/>
              <a:t>Formation and evolution of coronal rain observed by SDO/AIA </a:t>
            </a:r>
            <a:r>
              <a:rPr lang="en-US" sz="2800" b="1" dirty="0" smtClean="0"/>
              <a:t>on February 22, 2012</a:t>
            </a:r>
            <a:endParaRPr lang="en-US" sz="3200" dirty="0">
              <a:solidFill>
                <a:schemeClr val="accent1"/>
              </a:solidFill>
              <a:latin typeface="Sylfaen" pitchFamily="18" charset="0"/>
            </a:endParaRPr>
          </a:p>
        </p:txBody>
      </p:sp>
      <p:pic>
        <p:nvPicPr>
          <p:cNvPr id="8" name="Picture 7" descr="Solspanet_baner.jpg"/>
          <p:cNvPicPr>
            <a:picLocks noChangeAspect="1"/>
          </p:cNvPicPr>
          <p:nvPr/>
        </p:nvPicPr>
        <p:blipFill>
          <a:blip r:embed="rId2" cstate="print"/>
          <a:stretch>
            <a:fillRect/>
          </a:stretch>
        </p:blipFill>
        <p:spPr>
          <a:xfrm>
            <a:off x="5765435" y="76200"/>
            <a:ext cx="3302365" cy="914400"/>
          </a:xfrm>
          <a:prstGeom prst="rect">
            <a:avLst/>
          </a:prstGeom>
        </p:spPr>
      </p:pic>
      <p:pic>
        <p:nvPicPr>
          <p:cNvPr id="9" name="Picture 8"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0"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5"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sp>
        <p:nvSpPr>
          <p:cNvPr id="17" name="Rectangle 16"/>
          <p:cNvSpPr/>
          <p:nvPr/>
        </p:nvSpPr>
        <p:spPr>
          <a:xfrm>
            <a:off x="2438400" y="6019800"/>
            <a:ext cx="4800600" cy="369332"/>
          </a:xfrm>
          <a:prstGeom prst="rect">
            <a:avLst/>
          </a:prstGeom>
        </p:spPr>
        <p:txBody>
          <a:bodyPr wrap="square">
            <a:spAutoFit/>
          </a:bodyPr>
          <a:lstStyle/>
          <a:p>
            <a:r>
              <a:rPr lang="en-US" dirty="0" smtClean="0"/>
              <a:t>Astronomy and Astrophysics, 577, A136, 2015</a:t>
            </a:r>
            <a:endParaRPr lang="en-US" dirty="0"/>
          </a:p>
        </p:txBody>
      </p:sp>
      <p:pic>
        <p:nvPicPr>
          <p:cNvPr id="11" name="Picture 10" descr="slider2.jpg"/>
          <p:cNvPicPr>
            <a:picLocks noChangeAspect="1"/>
          </p:cNvPicPr>
          <p:nvPr/>
        </p:nvPicPr>
        <p:blipFill>
          <a:blip r:embed="rId6" cstate="print"/>
          <a:stretch>
            <a:fillRect/>
          </a:stretch>
        </p:blipFill>
        <p:spPr>
          <a:xfrm>
            <a:off x="1905000" y="76200"/>
            <a:ext cx="3175000" cy="99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924800" cy="5562600"/>
          </a:xfrm>
        </p:spPr>
        <p:txBody>
          <a:bodyPr>
            <a:normAutofit/>
          </a:bodyPr>
          <a:lstStyle/>
          <a:p>
            <a:pPr algn="just">
              <a:buFont typeface="Wingdings" pitchFamily="2" charset="2"/>
              <a:buChar char="Ø"/>
            </a:pPr>
            <a:r>
              <a:rPr lang="en-US" sz="1800" dirty="0" smtClean="0">
                <a:latin typeface="Sylfaen" pitchFamily="18" charset="0"/>
              </a:rPr>
              <a:t>However, the acceleration of the second blob in the first set is almost zero. For understanding the different behavior of the two blobs falling along the same magnetic flux tube, we have done a few numerical simulations based on the work of Oliver et al. (2014).</a:t>
            </a:r>
            <a:endParaRPr lang="en-US" sz="1800" dirty="0">
              <a:latin typeface="Sylfaen" pitchFamily="18" charset="0"/>
            </a:endParaRPr>
          </a:p>
        </p:txBody>
      </p:sp>
      <p:pic>
        <p:nvPicPr>
          <p:cNvPr id="8" name="Picture 7" descr="oliver.jpg"/>
          <p:cNvPicPr>
            <a:picLocks noChangeAspect="1"/>
          </p:cNvPicPr>
          <p:nvPr/>
        </p:nvPicPr>
        <p:blipFill>
          <a:blip r:embed="rId2" cstate="print"/>
          <a:stretch>
            <a:fillRect/>
          </a:stretch>
        </p:blipFill>
        <p:spPr>
          <a:xfrm>
            <a:off x="2362199" y="2286000"/>
            <a:ext cx="5270269" cy="4082603"/>
          </a:xfrm>
          <a:prstGeom prst="rect">
            <a:avLst/>
          </a:prstGeom>
        </p:spPr>
      </p:pic>
      <p:pic>
        <p:nvPicPr>
          <p:cNvPr id="13" name="Picture 12" descr="Solspanet_baner.jpg"/>
          <p:cNvPicPr>
            <a:picLocks noChangeAspect="1"/>
          </p:cNvPicPr>
          <p:nvPr/>
        </p:nvPicPr>
        <p:blipFill>
          <a:blip r:embed="rId3" cstate="print"/>
          <a:stretch>
            <a:fillRect/>
          </a:stretch>
        </p:blipFill>
        <p:spPr>
          <a:xfrm>
            <a:off x="5765435" y="76200"/>
            <a:ext cx="3302365" cy="914400"/>
          </a:xfrm>
          <a:prstGeom prst="rect">
            <a:avLst/>
          </a:prstGeom>
        </p:spPr>
      </p:pic>
      <p:pic>
        <p:nvPicPr>
          <p:cNvPr id="14" name="Picture 13" descr="logos.png"/>
          <p:cNvPicPr>
            <a:picLocks noChangeAspect="1"/>
          </p:cNvPicPr>
          <p:nvPr/>
        </p:nvPicPr>
        <p:blipFill>
          <a:blip r:embed="rId4" cstate="print"/>
          <a:stretch>
            <a:fillRect/>
          </a:stretch>
        </p:blipFill>
        <p:spPr>
          <a:xfrm>
            <a:off x="76200" y="6067472"/>
            <a:ext cx="2133600" cy="714328"/>
          </a:xfrm>
          <a:prstGeom prst="rect">
            <a:avLst/>
          </a:prstGeom>
        </p:spPr>
      </p:pic>
      <p:pic>
        <p:nvPicPr>
          <p:cNvPr id="15" name="Content Placeholder 7" descr="Untitled-21.png"/>
          <p:cNvPicPr>
            <a:picLocks noChangeAspect="1"/>
          </p:cNvPicPr>
          <p:nvPr/>
        </p:nvPicPr>
        <p:blipFill>
          <a:blip r:embed="rId5" cstate="print"/>
          <a:stretch>
            <a:fillRect/>
          </a:stretch>
        </p:blipFill>
        <p:spPr>
          <a:xfrm>
            <a:off x="7696200" y="5410200"/>
            <a:ext cx="1752600" cy="1752600"/>
          </a:xfrm>
          <a:prstGeom prst="rect">
            <a:avLst/>
          </a:prstGeom>
        </p:spPr>
      </p:pic>
      <p:pic>
        <p:nvPicPr>
          <p:cNvPr id="16" name="Content Placeholder 3"/>
          <p:cNvPicPr>
            <a:picLocks noGrp="1"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pic>
        <p:nvPicPr>
          <p:cNvPr id="9" name="Picture 8" descr="slider2.jpg"/>
          <p:cNvPicPr>
            <a:picLocks noChangeAspect="1"/>
          </p:cNvPicPr>
          <p:nvPr/>
        </p:nvPicPr>
        <p:blipFill>
          <a:blip r:embed="rId7" cstate="print"/>
          <a:stretch>
            <a:fillRect/>
          </a:stretch>
        </p:blipFill>
        <p:spPr>
          <a:xfrm>
            <a:off x="2057400" y="76200"/>
            <a:ext cx="2686538" cy="83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696200" cy="5105400"/>
          </a:xfrm>
        </p:spPr>
        <p:txBody>
          <a:bodyPr>
            <a:normAutofit/>
          </a:bodyPr>
          <a:lstStyle/>
          <a:p>
            <a:pPr algn="just">
              <a:buNone/>
            </a:pPr>
            <a:endParaRPr lang="en-US" sz="1800" dirty="0" smtClean="0">
              <a:latin typeface="Sylfaen" pitchFamily="18" charset="0"/>
            </a:endParaRPr>
          </a:p>
          <a:p>
            <a:pPr algn="just">
              <a:buFont typeface="Wingdings" pitchFamily="2" charset="2"/>
              <a:buChar char="Ø"/>
            </a:pPr>
            <a:r>
              <a:rPr lang="en-US" sz="1800" dirty="0" smtClean="0">
                <a:latin typeface="Sylfaen" pitchFamily="18" charset="0"/>
              </a:rPr>
              <a:t>It is clear that in this numerical simulation the second blob very rapidly achieves a roughly constant speed, as observed. This phenomenon can be explained as follows: the first drop in magnetic tube leads to the appearance of the pressure gradient, which is in opposite of gravity force, so the second drop moves with less acceleration.</a:t>
            </a: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r>
              <a:rPr lang="en-US" sz="1800" dirty="0" smtClean="0">
                <a:latin typeface="Sylfaen" pitchFamily="18" charset="0"/>
              </a:rPr>
              <a:t>We detected the rapid cooling of a coronal cloud </a:t>
            </a:r>
            <a:r>
              <a:rPr lang="en-US" sz="1800" dirty="0" smtClean="0">
                <a:solidFill>
                  <a:srgbClr val="FF0000"/>
                </a:solidFill>
                <a:latin typeface="Sylfaen" pitchFamily="18" charset="0"/>
              </a:rPr>
              <a:t>from 1 MK to 0.05 MK</a:t>
            </a:r>
            <a:r>
              <a:rPr lang="en-US" sz="1800" dirty="0" smtClean="0">
                <a:latin typeface="Sylfaen" pitchFamily="18" charset="0"/>
              </a:rPr>
              <a:t> on February 22, 2012. So we estimated the energy balance during the cooling.</a:t>
            </a:r>
          </a:p>
          <a:p>
            <a:pPr algn="just">
              <a:buFont typeface="Wingdings" pitchFamily="2" charset="2"/>
              <a:buChar char="Ø"/>
            </a:pPr>
            <a:endParaRPr lang="en-US" sz="1800" dirty="0" smtClean="0"/>
          </a:p>
          <a:p>
            <a:pPr algn="just">
              <a:buNone/>
            </a:pPr>
            <a:endParaRPr lang="en-US" sz="1800" dirty="0" smtClean="0">
              <a:latin typeface="Sylfae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36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200" b="0" i="0" u="none" strike="noStrike" cap="none" normalizeH="0" baseline="0" smtClean="0">
                <a:ln>
                  <a:noFill/>
                </a:ln>
                <a:solidFill>
                  <a:schemeClr val="tx1"/>
                </a:solidFill>
                <a:effectLst/>
                <a:latin typeface="Sylfaen" pitchFamily="18"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Solspanet_baner.jpg"/>
          <p:cNvPicPr>
            <a:picLocks noChangeAspect="1"/>
          </p:cNvPicPr>
          <p:nvPr/>
        </p:nvPicPr>
        <p:blipFill>
          <a:blip r:embed="rId2" cstate="print"/>
          <a:stretch>
            <a:fillRect/>
          </a:stretch>
        </p:blipFill>
        <p:spPr>
          <a:xfrm>
            <a:off x="5765435" y="76200"/>
            <a:ext cx="3302365" cy="914400"/>
          </a:xfrm>
          <a:prstGeom prst="rect">
            <a:avLst/>
          </a:prstGeom>
        </p:spPr>
      </p:pic>
      <p:pic>
        <p:nvPicPr>
          <p:cNvPr id="19" name="Picture 18"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20"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23"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pic>
        <p:nvPicPr>
          <p:cNvPr id="1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0" y="4267200"/>
            <a:ext cx="3253619" cy="762000"/>
          </a:xfrm>
          <a:prstGeom prst="rect">
            <a:avLst/>
          </a:prstGeom>
          <a:noFill/>
        </p:spPr>
      </p:pic>
      <p:pic>
        <p:nvPicPr>
          <p:cNvPr id="17" name="Picture 16" descr="slider2.jpg"/>
          <p:cNvPicPr>
            <a:picLocks noChangeAspect="1"/>
          </p:cNvPicPr>
          <p:nvPr/>
        </p:nvPicPr>
        <p:blipFill>
          <a:blip r:embed="rId7" cstate="print"/>
          <a:stretch>
            <a:fillRect/>
          </a:stretch>
        </p:blipFill>
        <p:spPr>
          <a:xfrm>
            <a:off x="2057400" y="76200"/>
            <a:ext cx="2686538" cy="838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543800" cy="6400800"/>
          </a:xfrm>
        </p:spPr>
        <p:txBody>
          <a:bodyPr>
            <a:normAutofit/>
          </a:bodyPr>
          <a:lstStyle/>
          <a:p>
            <a:pPr algn="just">
              <a:buFont typeface="Wingdings" pitchFamily="2" charset="2"/>
              <a:buChar char="Ø"/>
            </a:pPr>
            <a:endParaRPr lang="en-US" sz="2000" dirty="0" smtClean="0"/>
          </a:p>
          <a:p>
            <a:pPr>
              <a:buFont typeface="Wingdings" pitchFamily="2" charset="2"/>
              <a:buChar char="Ø"/>
            </a:pPr>
            <a:r>
              <a:rPr lang="en-US" sz="2000" dirty="0" smtClean="0">
                <a:latin typeface="Sylfaen" pitchFamily="18" charset="0"/>
              </a:rPr>
              <a:t>For a typical loop electron number density of </a:t>
            </a:r>
            <a:r>
              <a:rPr lang="en-US" sz="2000" dirty="0" smtClean="0">
                <a:solidFill>
                  <a:srgbClr val="FF0000"/>
                </a:solidFill>
                <a:latin typeface="Sylfaen" pitchFamily="18" charset="0"/>
              </a:rPr>
              <a:t>10</a:t>
            </a:r>
            <a:r>
              <a:rPr lang="en-US" sz="2000" baseline="30000" dirty="0" smtClean="0">
                <a:solidFill>
                  <a:srgbClr val="FF0000"/>
                </a:solidFill>
                <a:latin typeface="Sylfaen" pitchFamily="18" charset="0"/>
              </a:rPr>
              <a:t>9</a:t>
            </a:r>
            <a:r>
              <a:rPr lang="en-US" sz="2000" dirty="0" smtClean="0">
                <a:latin typeface="Sylfaen" pitchFamily="18" charset="0"/>
              </a:rPr>
              <a:t> </a:t>
            </a:r>
            <a:r>
              <a:rPr lang="en-US" sz="2000" dirty="0" smtClean="0">
                <a:solidFill>
                  <a:srgbClr val="FF0000"/>
                </a:solidFill>
                <a:latin typeface="Sylfaen" pitchFamily="18" charset="0"/>
              </a:rPr>
              <a:t>cm</a:t>
            </a:r>
            <a:r>
              <a:rPr lang="en-US" sz="2000" baseline="30000" dirty="0" smtClean="0">
                <a:solidFill>
                  <a:srgbClr val="FF0000"/>
                </a:solidFill>
                <a:latin typeface="Sylfaen" pitchFamily="18" charset="0"/>
              </a:rPr>
              <a:t>-3</a:t>
            </a:r>
            <a:r>
              <a:rPr lang="en-US" sz="2000" dirty="0" smtClean="0">
                <a:latin typeface="Sylfaen" pitchFamily="18" charset="0"/>
              </a:rPr>
              <a:t> and a </a:t>
            </a:r>
            <a:r>
              <a:rPr lang="en-US" sz="2000" dirty="0" err="1" smtClean="0">
                <a:latin typeface="Sylfaen" pitchFamily="18" charset="0"/>
              </a:rPr>
              <a:t>radiative</a:t>
            </a:r>
            <a:r>
              <a:rPr lang="en-US" sz="2000" dirty="0" smtClean="0">
                <a:latin typeface="Sylfaen" pitchFamily="18" charset="0"/>
              </a:rPr>
              <a:t> loss function                                              corresponding to 1 MK (</a:t>
            </a:r>
            <a:r>
              <a:rPr lang="en-US" sz="2000" dirty="0" err="1" smtClean="0">
                <a:latin typeface="Sylfaen" pitchFamily="18" charset="0"/>
              </a:rPr>
              <a:t>Rosner</a:t>
            </a:r>
            <a:r>
              <a:rPr lang="en-US" sz="2000" dirty="0" smtClean="0">
                <a:latin typeface="Sylfaen" pitchFamily="18" charset="0"/>
              </a:rPr>
              <a:t> et al. 1978), the </a:t>
            </a:r>
            <a:r>
              <a:rPr lang="en-US" sz="2000" dirty="0" err="1" smtClean="0">
                <a:latin typeface="Sylfaen" pitchFamily="18" charset="0"/>
              </a:rPr>
              <a:t>radiative</a:t>
            </a:r>
            <a:r>
              <a:rPr lang="en-US" sz="2000" dirty="0" smtClean="0">
                <a:latin typeface="Sylfaen" pitchFamily="18" charset="0"/>
              </a:rPr>
              <a:t> loss rate is </a:t>
            </a:r>
            <a:r>
              <a:rPr lang="en-US" sz="2000" dirty="0" smtClean="0"/>
              <a:t>(</a:t>
            </a:r>
            <a:r>
              <a:rPr lang="en-US" sz="2000" dirty="0" err="1" smtClean="0"/>
              <a:t>Aschwanden</a:t>
            </a:r>
            <a:r>
              <a:rPr lang="en-US" sz="2000" dirty="0" smtClean="0"/>
              <a:t> 2004).</a:t>
            </a:r>
            <a:endParaRPr lang="en-US" sz="2000" dirty="0" smtClean="0">
              <a:latin typeface="Sylfaen" pitchFamily="18" charset="0"/>
            </a:endParaRPr>
          </a:p>
          <a:p>
            <a:pPr algn="just">
              <a:buNone/>
            </a:pPr>
            <a:r>
              <a:rPr lang="en-US" sz="2000" dirty="0" smtClean="0">
                <a:solidFill>
                  <a:srgbClr val="FF0000"/>
                </a:solidFill>
                <a:latin typeface="Sylfaen" pitchFamily="18" charset="0"/>
              </a:rPr>
              <a:t>                                                                   </a:t>
            </a:r>
            <a:endParaRPr lang="en-US" sz="2000" dirty="0" smtClean="0">
              <a:latin typeface="Sylfaen" pitchFamily="18" charset="0"/>
            </a:endParaRPr>
          </a:p>
          <a:p>
            <a:pPr algn="just">
              <a:buFont typeface="Wingdings" pitchFamily="2" charset="2"/>
              <a:buChar char="Ø"/>
            </a:pPr>
            <a:r>
              <a:rPr lang="en-US" sz="1800" dirty="0" smtClean="0">
                <a:latin typeface="Sylfaen" pitchFamily="18" charset="0"/>
              </a:rPr>
              <a:t>The conductive flux for the loop half-length of  110 Mm is                                                                   </a:t>
            </a:r>
          </a:p>
          <a:p>
            <a:pPr algn="just">
              <a:buNone/>
            </a:pPr>
            <a:r>
              <a:rPr lang="en-US" sz="2000" dirty="0" smtClean="0">
                <a:solidFill>
                  <a:srgbClr val="FF0000"/>
                </a:solidFill>
                <a:latin typeface="Sylfaen" pitchFamily="18" charset="0"/>
              </a:rPr>
              <a:t>                                                                       </a:t>
            </a:r>
            <a:endParaRPr lang="en-US" sz="2000" baseline="30000" dirty="0" smtClean="0">
              <a:solidFill>
                <a:srgbClr val="FF0000"/>
              </a:solidFill>
              <a:latin typeface="Sylfaen" pitchFamily="18" charset="0"/>
            </a:endParaRPr>
          </a:p>
          <a:p>
            <a:pPr algn="just">
              <a:buNone/>
            </a:pPr>
            <a:endParaRPr lang="en-US" sz="2000" baseline="30000" dirty="0" smtClean="0">
              <a:solidFill>
                <a:srgbClr val="FF0000"/>
              </a:solidFill>
              <a:latin typeface="Sylfaen" pitchFamily="18" charset="0"/>
            </a:endParaRPr>
          </a:p>
          <a:p>
            <a:pPr algn="just">
              <a:buFont typeface="Wingdings" pitchFamily="2" charset="2"/>
              <a:buChar char="Ø"/>
            </a:pPr>
            <a:endParaRPr lang="en-US" sz="2000" dirty="0" smtClean="0">
              <a:latin typeface="Sylfaen" pitchFamily="18" charset="0"/>
            </a:endParaRPr>
          </a:p>
          <a:p>
            <a:pPr algn="just">
              <a:buFont typeface="Wingdings" pitchFamily="2" charset="2"/>
              <a:buChar char="Ø"/>
            </a:pPr>
            <a:r>
              <a:rPr lang="en-US" sz="2000" dirty="0" smtClean="0">
                <a:latin typeface="Sylfaen" pitchFamily="18" charset="0"/>
              </a:rPr>
              <a:t>Estimated heating function for this loop is (</a:t>
            </a:r>
            <a:r>
              <a:rPr lang="en-US" sz="2000" dirty="0" err="1" smtClean="0"/>
              <a:t>Rosner</a:t>
            </a:r>
            <a:r>
              <a:rPr lang="en-US" sz="2000" dirty="0" smtClean="0"/>
              <a:t> et al. 1978</a:t>
            </a:r>
            <a:r>
              <a:rPr lang="en-US" sz="2000" dirty="0" smtClean="0">
                <a:latin typeface="Sylfaen" pitchFamily="18" charset="0"/>
              </a:rPr>
              <a:t>)</a:t>
            </a:r>
          </a:p>
          <a:p>
            <a:pPr algn="just">
              <a:buFont typeface="Wingdings" pitchFamily="2" charset="2"/>
              <a:buChar char="Ø"/>
            </a:pPr>
            <a:endParaRPr lang="en-US" sz="2000" dirty="0" smtClean="0">
              <a:latin typeface="Sylfaen" pitchFamily="18" charset="0"/>
            </a:endParaRPr>
          </a:p>
          <a:p>
            <a:pPr algn="just">
              <a:buFont typeface="Wingdings" pitchFamily="2" charset="2"/>
              <a:buChar char="Ø"/>
            </a:pPr>
            <a:endParaRPr lang="en-US" sz="2000" dirty="0" smtClean="0">
              <a:latin typeface="Sylfaen" pitchFamily="18" charset="0"/>
            </a:endParaRPr>
          </a:p>
          <a:p>
            <a:pPr algn="just">
              <a:buFont typeface="Wingdings" pitchFamily="2" charset="2"/>
              <a:buChar char="Ø"/>
            </a:pPr>
            <a:r>
              <a:rPr lang="en-US" sz="2000" dirty="0" smtClean="0">
                <a:latin typeface="Sylfaen" pitchFamily="18" charset="0"/>
              </a:rPr>
              <a:t>Thus, the energy balance is violated as the </a:t>
            </a:r>
            <a:r>
              <a:rPr lang="en-US" sz="2000" dirty="0" err="1" smtClean="0">
                <a:latin typeface="Sylfaen" pitchFamily="18" charset="0"/>
              </a:rPr>
              <a:t>radiative</a:t>
            </a:r>
            <a:r>
              <a:rPr lang="en-US" sz="2000" dirty="0" smtClean="0">
                <a:latin typeface="Sylfaen" pitchFamily="18" charset="0"/>
              </a:rPr>
              <a:t> losses overcome the heat input. Consequently this may lead to a ”</a:t>
            </a:r>
            <a:r>
              <a:rPr lang="en-US" sz="2000" dirty="0" smtClean="0">
                <a:solidFill>
                  <a:srgbClr val="170AC6"/>
                </a:solidFill>
                <a:latin typeface="Sylfaen" pitchFamily="18" charset="0"/>
              </a:rPr>
              <a:t>catastrophic cooling</a:t>
            </a:r>
            <a:r>
              <a:rPr lang="en-US" sz="2000" dirty="0" smtClean="0">
                <a:latin typeface="Sylfaen" pitchFamily="18" charset="0"/>
              </a:rPr>
              <a:t>” process.                                                </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36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200" b="0" i="0" u="none" strike="noStrike" cap="none" normalizeH="0" baseline="0" smtClean="0">
                <a:ln>
                  <a:noFill/>
                </a:ln>
                <a:solidFill>
                  <a:schemeClr val="tx1"/>
                </a:solidFill>
                <a:effectLst/>
                <a:latin typeface="Sylfaen" pitchFamily="18"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990600"/>
            <a:ext cx="2743200" cy="323306"/>
          </a:xfrm>
          <a:prstGeom prst="rect">
            <a:avLst/>
          </a:prstGeom>
          <a:noFill/>
        </p:spPr>
      </p:pic>
      <p:sp>
        <p:nvSpPr>
          <p:cNvPr id="15363"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1905000"/>
            <a:ext cx="4934816" cy="381000"/>
          </a:xfrm>
          <a:prstGeom prst="rect">
            <a:avLst/>
          </a:prstGeom>
          <a:noFill/>
        </p:spPr>
      </p:pic>
      <p:sp>
        <p:nvSpPr>
          <p:cNvPr id="153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8"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4600" y="2743200"/>
            <a:ext cx="5118287" cy="800100"/>
          </a:xfrm>
          <a:prstGeom prst="rect">
            <a:avLst/>
          </a:prstGeom>
          <a:noFill/>
        </p:spPr>
      </p:pic>
      <p:sp>
        <p:nvSpPr>
          <p:cNvPr id="1537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4600" y="4267200"/>
            <a:ext cx="4477905" cy="4589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543800" cy="4038600"/>
          </a:xfrm>
        </p:spPr>
        <p:txBody>
          <a:bodyPr>
            <a:normAutofit/>
          </a:bodyPr>
          <a:lstStyle/>
          <a:p>
            <a:pPr algn="just">
              <a:buNone/>
            </a:pPr>
            <a:endParaRPr lang="en-US" sz="2000" dirty="0" smtClean="0">
              <a:latin typeface="Sylfaen" pitchFamily="18" charset="0"/>
            </a:endParaRPr>
          </a:p>
          <a:p>
            <a:pPr algn="just">
              <a:buFont typeface="Wingdings" pitchFamily="2" charset="2"/>
              <a:buChar char="Ø"/>
            </a:pPr>
            <a:r>
              <a:rPr lang="en-US" sz="2000" dirty="0" smtClean="0"/>
              <a:t>Time-series of the 171 Å and 304 Å spectral lines obtained by AIA/SDO show the rapid cooling of a coronal loop from 1 MK to 0.05 MK over one hour. </a:t>
            </a:r>
          </a:p>
          <a:p>
            <a:pPr algn="just"/>
            <a:endParaRPr lang="en-US" sz="2000" dirty="0" smtClean="0"/>
          </a:p>
          <a:p>
            <a:pPr algn="just">
              <a:buFont typeface="Wingdings" pitchFamily="2" charset="2"/>
              <a:buChar char="Ø"/>
            </a:pPr>
            <a:r>
              <a:rPr lang="en-US" sz="2000" dirty="0" smtClean="0"/>
              <a:t>The cooling was accompanied by the appearance of coronal rain in the 304 Å line. </a:t>
            </a:r>
          </a:p>
          <a:p>
            <a:pPr algn="just">
              <a:buFont typeface="Wingdings" pitchFamily="2" charset="2"/>
              <a:buChar char="Ø"/>
            </a:pPr>
            <a:endParaRPr lang="en-US" sz="2000" dirty="0" smtClean="0"/>
          </a:p>
          <a:p>
            <a:pPr algn="just">
              <a:buFont typeface="Wingdings" pitchFamily="2" charset="2"/>
              <a:buChar char="Ø"/>
            </a:pPr>
            <a:r>
              <a:rPr lang="en-US" sz="2000" dirty="0" smtClean="0"/>
              <a:t>An energy estimation showed that catastrophic cooling is responsible for the formation of the coronal rain.</a:t>
            </a:r>
            <a:endParaRPr lang="en-US" sz="2000" dirty="0" smtClean="0">
              <a:latin typeface="Sylfaen" pitchFamily="18" charset="0"/>
            </a:endParaRPr>
          </a:p>
          <a:p>
            <a:pPr algn="just">
              <a:buFont typeface="Wingdings" pitchFamily="2" charset="2"/>
              <a:buChar char="Ø"/>
            </a:pPr>
            <a:endParaRPr lang="ka-GE" sz="2000" dirty="0" smtClean="0">
              <a:latin typeface="Sylfaen" pitchFamily="18" charset="0"/>
            </a:endParaRPr>
          </a:p>
        </p:txBody>
      </p:sp>
      <p:sp>
        <p:nvSpPr>
          <p:cNvPr id="2" name="Title 1"/>
          <p:cNvSpPr>
            <a:spLocks noGrp="1"/>
          </p:cNvSpPr>
          <p:nvPr>
            <p:ph type="title"/>
          </p:nvPr>
        </p:nvSpPr>
        <p:spPr>
          <a:xfrm>
            <a:off x="1066800" y="381000"/>
            <a:ext cx="7162800" cy="914400"/>
          </a:xfrm>
        </p:spPr>
        <p:txBody>
          <a:bodyPr>
            <a:normAutofit/>
          </a:bodyPr>
          <a:lstStyle/>
          <a:p>
            <a:r>
              <a:rPr lang="ka-GE" sz="3200" dirty="0" smtClean="0"/>
              <a:t>                     </a:t>
            </a:r>
            <a:r>
              <a:rPr lang="en-US" sz="3200" dirty="0" smtClean="0">
                <a:solidFill>
                  <a:srgbClr val="170AC6"/>
                </a:solidFill>
                <a:latin typeface="Sylfaen" pitchFamily="18" charset="0"/>
              </a:rPr>
              <a:t>Conclusion</a:t>
            </a:r>
            <a:endParaRPr lang="en-US" sz="3200" dirty="0">
              <a:solidFill>
                <a:srgbClr val="170AC6"/>
              </a:solidFill>
            </a:endParaRPr>
          </a:p>
        </p:txBody>
      </p:sp>
      <p:pic>
        <p:nvPicPr>
          <p:cNvPr id="12" name="Picture 11" descr="Solspanet_baner.jpg"/>
          <p:cNvPicPr>
            <a:picLocks noChangeAspect="1"/>
          </p:cNvPicPr>
          <p:nvPr/>
        </p:nvPicPr>
        <p:blipFill>
          <a:blip r:embed="rId2" cstate="print"/>
          <a:stretch>
            <a:fillRect/>
          </a:stretch>
        </p:blipFill>
        <p:spPr>
          <a:xfrm>
            <a:off x="5765435" y="76200"/>
            <a:ext cx="3302365" cy="914400"/>
          </a:xfrm>
          <a:prstGeom prst="rect">
            <a:avLst/>
          </a:prstGeom>
        </p:spPr>
      </p:pic>
      <p:pic>
        <p:nvPicPr>
          <p:cNvPr id="13" name="Picture 12"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4"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5"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pic>
        <p:nvPicPr>
          <p:cNvPr id="8" name="Picture 7" descr="slider2.jpg"/>
          <p:cNvPicPr>
            <a:picLocks noChangeAspect="1"/>
          </p:cNvPicPr>
          <p:nvPr/>
        </p:nvPicPr>
        <p:blipFill>
          <a:blip r:embed="rId6" cstate="print"/>
          <a:stretch>
            <a:fillRect/>
          </a:stretch>
        </p:blipFill>
        <p:spPr>
          <a:xfrm>
            <a:off x="3352800" y="5943600"/>
            <a:ext cx="2686538" cy="83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09800"/>
            <a:ext cx="7498080" cy="1143000"/>
          </a:xfrm>
        </p:spPr>
        <p:txBody>
          <a:bodyPr>
            <a:normAutofit fontScale="90000"/>
          </a:bodyPr>
          <a:lstStyle/>
          <a:p>
            <a:pPr algn="ctr"/>
            <a:r>
              <a:rPr lang="en-US" sz="4400" dirty="0" smtClean="0">
                <a:solidFill>
                  <a:srgbClr val="170AC6"/>
                </a:solidFill>
              </a:rPr>
              <a:t>Thank you for your attention</a:t>
            </a:r>
            <a:r>
              <a:rPr lang="ka-GE" dirty="0" smtClean="0"/>
              <a:t/>
            </a:r>
            <a:br>
              <a:rPr lang="ka-GE" dirty="0" smtClean="0"/>
            </a:br>
            <a:endParaRPr lang="en-US" dirty="0"/>
          </a:p>
        </p:txBody>
      </p:sp>
      <p:pic>
        <p:nvPicPr>
          <p:cNvPr id="11" name="Picture 10" descr="Solspanet_baner.jpg"/>
          <p:cNvPicPr>
            <a:picLocks noChangeAspect="1"/>
          </p:cNvPicPr>
          <p:nvPr/>
        </p:nvPicPr>
        <p:blipFill>
          <a:blip r:embed="rId2" cstate="print"/>
          <a:stretch>
            <a:fillRect/>
          </a:stretch>
        </p:blipFill>
        <p:spPr>
          <a:xfrm>
            <a:off x="5765435" y="76200"/>
            <a:ext cx="3302365" cy="914400"/>
          </a:xfrm>
          <a:prstGeom prst="rect">
            <a:avLst/>
          </a:prstGeom>
        </p:spPr>
      </p:pic>
      <p:pic>
        <p:nvPicPr>
          <p:cNvPr id="12" name="Picture 11"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3"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4"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pic>
        <p:nvPicPr>
          <p:cNvPr id="8" name="Picture 7" descr="slider2.jpg"/>
          <p:cNvPicPr>
            <a:picLocks noChangeAspect="1"/>
          </p:cNvPicPr>
          <p:nvPr/>
        </p:nvPicPr>
        <p:blipFill>
          <a:blip r:embed="rId6" cstate="print"/>
          <a:stretch>
            <a:fillRect/>
          </a:stretch>
        </p:blipFill>
        <p:spPr>
          <a:xfrm>
            <a:off x="3352800" y="5943600"/>
            <a:ext cx="2686538" cy="838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924800" cy="4267200"/>
          </a:xfrm>
        </p:spPr>
        <p:txBody>
          <a:bodyPr>
            <a:normAutofit/>
          </a:bodyPr>
          <a:lstStyle/>
          <a:p>
            <a:pPr algn="just">
              <a:buFont typeface="Wingdings" pitchFamily="2" charset="2"/>
              <a:buChar char="Ø"/>
            </a:pPr>
            <a:r>
              <a:rPr lang="en-US" sz="1900" dirty="0" smtClean="0">
                <a:latin typeface="Sylfaen" pitchFamily="18" charset="0"/>
              </a:rPr>
              <a:t>Observations off limb prominences and active regions often show </a:t>
            </a:r>
            <a:r>
              <a:rPr lang="en-US" sz="1900" dirty="0" smtClean="0">
                <a:solidFill>
                  <a:srgbClr val="170AC6"/>
                </a:solidFill>
                <a:latin typeface="Sylfaen" pitchFamily="18" charset="0"/>
              </a:rPr>
              <a:t>dense blobs </a:t>
            </a:r>
            <a:r>
              <a:rPr lang="en-US" sz="1900" dirty="0" smtClean="0">
                <a:latin typeface="Sylfaen" pitchFamily="18" charset="0"/>
              </a:rPr>
              <a:t>descending with an acceleration smaller than free fall </a:t>
            </a:r>
            <a:r>
              <a:rPr lang="ka-GE" sz="1800" dirty="0" smtClean="0">
                <a:latin typeface="Sylfaen" pitchFamily="18" charset="0"/>
              </a:rPr>
              <a:t>(</a:t>
            </a:r>
            <a:r>
              <a:rPr lang="en-US" sz="1800" dirty="0" err="1" smtClean="0">
                <a:latin typeface="Sylfaen" pitchFamily="18" charset="0"/>
              </a:rPr>
              <a:t>Schrijver</a:t>
            </a:r>
            <a:r>
              <a:rPr lang="ka-GE" sz="1800" dirty="0" smtClean="0">
                <a:latin typeface="Sylfaen" pitchFamily="18" charset="0"/>
              </a:rPr>
              <a:t>, 2001, </a:t>
            </a:r>
            <a:r>
              <a:rPr lang="en-US" sz="1800" dirty="0" smtClean="0">
                <a:latin typeface="Sylfaen" pitchFamily="18" charset="0"/>
              </a:rPr>
              <a:t>De </a:t>
            </a:r>
            <a:r>
              <a:rPr lang="en-US" sz="1800" dirty="0" err="1" smtClean="0">
                <a:latin typeface="Sylfaen" pitchFamily="18" charset="0"/>
              </a:rPr>
              <a:t>Groof</a:t>
            </a:r>
            <a:r>
              <a:rPr lang="en-US" sz="1800" dirty="0" smtClean="0">
                <a:latin typeface="Sylfaen" pitchFamily="18" charset="0"/>
              </a:rPr>
              <a:t> et al.</a:t>
            </a:r>
            <a:r>
              <a:rPr lang="ka-GE" sz="1800" dirty="0" smtClean="0">
                <a:latin typeface="Sylfaen" pitchFamily="18" charset="0"/>
              </a:rPr>
              <a:t> 2004, 2005, </a:t>
            </a:r>
            <a:r>
              <a:rPr lang="en-US" sz="1800" dirty="0" err="1" smtClean="0">
                <a:latin typeface="Sylfaen" pitchFamily="18" charset="0"/>
              </a:rPr>
              <a:t>Antolin</a:t>
            </a:r>
            <a:r>
              <a:rPr lang="en-US" sz="1800" dirty="0" smtClean="0">
                <a:latin typeface="Sylfaen" pitchFamily="18" charset="0"/>
              </a:rPr>
              <a:t> et al.</a:t>
            </a:r>
            <a:r>
              <a:rPr lang="ka-GE" sz="1800" dirty="0" smtClean="0">
                <a:latin typeface="Sylfaen" pitchFamily="18" charset="0"/>
              </a:rPr>
              <a:t> 2010). </a:t>
            </a:r>
            <a:endParaRPr lang="en-US" sz="2200" dirty="0" smtClean="0">
              <a:latin typeface="Sylfaen" pitchFamily="18" charset="0"/>
            </a:endParaRPr>
          </a:p>
          <a:p>
            <a:pPr algn="just">
              <a:buFont typeface="Wingdings" pitchFamily="2" charset="2"/>
              <a:buChar char="Ø"/>
            </a:pPr>
            <a:endParaRPr lang="en-US" sz="2200" dirty="0" smtClean="0">
              <a:latin typeface="Sylfaen" pitchFamily="18" charset="0"/>
            </a:endParaRPr>
          </a:p>
          <a:p>
            <a:pPr algn="just">
              <a:buNone/>
            </a:pPr>
            <a:endParaRPr lang="en-US" sz="1900" dirty="0" smtClean="0">
              <a:latin typeface="Sylfaen" pitchFamily="18" charset="0"/>
            </a:endParaRPr>
          </a:p>
          <a:p>
            <a:pPr algn="just">
              <a:buFont typeface="Wingdings" pitchFamily="2" charset="2"/>
              <a:buChar char="Ø"/>
            </a:pPr>
            <a:r>
              <a:rPr lang="en-US" sz="1800" dirty="0" smtClean="0">
                <a:latin typeface="Sylfaen" pitchFamily="18" charset="0"/>
              </a:rPr>
              <a:t>Coronal rain is probably connected to coronal heating and plasma condensation, therefore it is important to answer two major questions:</a:t>
            </a:r>
          </a:p>
          <a:p>
            <a:pPr algn="just">
              <a:buFont typeface="Wingdings" pitchFamily="2" charset="2"/>
              <a:buChar char="Ø"/>
            </a:pPr>
            <a:endParaRPr lang="ka-GE" sz="1900" dirty="0" smtClean="0">
              <a:latin typeface="Sylfaen" pitchFamily="18" charset="0"/>
            </a:endParaRPr>
          </a:p>
          <a:p>
            <a:pPr algn="just">
              <a:buFont typeface="Wingdings" pitchFamily="2" charset="2"/>
              <a:buChar char="v"/>
            </a:pPr>
            <a:r>
              <a:rPr lang="ka-GE" sz="1800" dirty="0" smtClean="0">
                <a:latin typeface="Sylfaen" pitchFamily="18" charset="0"/>
              </a:rPr>
              <a:t>1. </a:t>
            </a:r>
            <a:r>
              <a:rPr lang="en-US" sz="1800" dirty="0" smtClean="0">
                <a:latin typeface="Sylfaen" pitchFamily="18" charset="0"/>
              </a:rPr>
              <a:t>How does the coronal rain form</a:t>
            </a:r>
            <a:r>
              <a:rPr lang="ka-GE" sz="1800" dirty="0" smtClean="0">
                <a:latin typeface="Sylfaen" pitchFamily="18" charset="0"/>
              </a:rPr>
              <a:t>?</a:t>
            </a:r>
            <a:endParaRPr lang="en-US" sz="1800" dirty="0" smtClean="0">
              <a:latin typeface="Sylfaen" pitchFamily="18" charset="0"/>
            </a:endParaRPr>
          </a:p>
          <a:p>
            <a:pPr algn="just">
              <a:buFont typeface="Wingdings" pitchFamily="2" charset="2"/>
              <a:buChar char="v"/>
            </a:pPr>
            <a:endParaRPr lang="ka-GE" sz="1800" dirty="0" smtClean="0">
              <a:latin typeface="Sylfaen" pitchFamily="18" charset="0"/>
            </a:endParaRPr>
          </a:p>
          <a:p>
            <a:pPr>
              <a:buFont typeface="Wingdings" pitchFamily="2" charset="2"/>
              <a:buChar char="v"/>
            </a:pPr>
            <a:r>
              <a:rPr lang="ka-GE" sz="1800" dirty="0" smtClean="0">
                <a:latin typeface="Sylfaen" pitchFamily="18" charset="0"/>
              </a:rPr>
              <a:t>2. </a:t>
            </a:r>
            <a:r>
              <a:rPr lang="en-US" sz="1800" dirty="0" smtClean="0">
                <a:latin typeface="Sylfaen" pitchFamily="18" charset="0"/>
              </a:rPr>
              <a:t>Why is its acceleration less than gravitational free fall</a:t>
            </a:r>
            <a:r>
              <a:rPr lang="ka-GE" sz="1800" dirty="0" smtClean="0">
                <a:latin typeface="Sylfaen" pitchFamily="18" charset="0"/>
              </a:rPr>
              <a:t>?</a:t>
            </a:r>
            <a:endParaRPr lang="en-US" sz="1800" dirty="0" smtClean="0">
              <a:latin typeface="Sylfaen" pitchFamily="18" charset="0"/>
            </a:endParaRPr>
          </a:p>
          <a:p>
            <a:pPr algn="just">
              <a:buFont typeface="Wingdings" pitchFamily="2" charset="2"/>
              <a:buChar char="Ø"/>
            </a:pPr>
            <a:endParaRPr lang="ka-GE" sz="2000" b="1" dirty="0" smtClean="0">
              <a:latin typeface="Sylfaen" pitchFamily="18" charset="0"/>
            </a:endParaRPr>
          </a:p>
        </p:txBody>
      </p:sp>
      <p:sp>
        <p:nvSpPr>
          <p:cNvPr id="2" name="Title 1"/>
          <p:cNvSpPr>
            <a:spLocks noGrp="1"/>
          </p:cNvSpPr>
          <p:nvPr>
            <p:ph type="title"/>
          </p:nvPr>
        </p:nvSpPr>
        <p:spPr>
          <a:xfrm>
            <a:off x="990600" y="304800"/>
            <a:ext cx="7162800" cy="1219200"/>
          </a:xfrm>
        </p:spPr>
        <p:txBody>
          <a:bodyPr>
            <a:normAutofit/>
          </a:bodyPr>
          <a:lstStyle/>
          <a:p>
            <a:pPr algn="just"/>
            <a:r>
              <a:rPr lang="ka-GE" sz="2400" dirty="0" smtClean="0">
                <a:latin typeface="Sylfaen" pitchFamily="18" charset="0"/>
              </a:rPr>
              <a:t>       </a:t>
            </a:r>
            <a:r>
              <a:rPr lang="en-US" sz="2400" dirty="0" smtClean="0">
                <a:latin typeface="Sylfaen" pitchFamily="18" charset="0"/>
              </a:rPr>
              <a:t>               </a:t>
            </a:r>
            <a:r>
              <a:rPr lang="ka-GE" sz="2800" dirty="0" smtClean="0">
                <a:solidFill>
                  <a:srgbClr val="170AC6"/>
                </a:solidFill>
                <a:latin typeface="Sylfaen" pitchFamily="18" charset="0"/>
              </a:rPr>
              <a:t> </a:t>
            </a:r>
            <a:r>
              <a:rPr lang="en-US" sz="2400" dirty="0" smtClean="0">
                <a:solidFill>
                  <a:srgbClr val="170AC6"/>
                </a:solidFill>
                <a:latin typeface="Sylfaen" pitchFamily="18" charset="0"/>
              </a:rPr>
              <a:t>Formation and Dynamics of Coronal Rain</a:t>
            </a:r>
            <a:endParaRPr lang="en-US" sz="2400" dirty="0">
              <a:solidFill>
                <a:srgbClr val="170AC6"/>
              </a:solidFill>
              <a:latin typeface="Sylfaen" pitchFamily="18" charset="0"/>
            </a:endParaRPr>
          </a:p>
        </p:txBody>
      </p:sp>
      <p:pic>
        <p:nvPicPr>
          <p:cNvPr id="12" name="Picture 11" descr="Solspanet_baner.jpg"/>
          <p:cNvPicPr>
            <a:picLocks noChangeAspect="1"/>
          </p:cNvPicPr>
          <p:nvPr/>
        </p:nvPicPr>
        <p:blipFill>
          <a:blip r:embed="rId2" cstate="print"/>
          <a:stretch>
            <a:fillRect/>
          </a:stretch>
        </p:blipFill>
        <p:spPr>
          <a:xfrm>
            <a:off x="5791200" y="152400"/>
            <a:ext cx="3302365" cy="914400"/>
          </a:xfrm>
          <a:prstGeom prst="rect">
            <a:avLst/>
          </a:prstGeom>
        </p:spPr>
      </p:pic>
      <p:pic>
        <p:nvPicPr>
          <p:cNvPr id="13" name="Picture 12"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4"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5"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pic>
        <p:nvPicPr>
          <p:cNvPr id="8" name="Picture 7" descr="slider2.jpg"/>
          <p:cNvPicPr>
            <a:picLocks noChangeAspect="1"/>
          </p:cNvPicPr>
          <p:nvPr/>
        </p:nvPicPr>
        <p:blipFill>
          <a:blip r:embed="rId6" cstate="print"/>
          <a:stretch>
            <a:fillRect/>
          </a:stretch>
        </p:blipFill>
        <p:spPr>
          <a:xfrm>
            <a:off x="3276600" y="5791200"/>
            <a:ext cx="3175000" cy="990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924800" cy="5486400"/>
          </a:xfrm>
        </p:spPr>
        <p:txBody>
          <a:bodyPr>
            <a:normAutofit/>
          </a:bodyPr>
          <a:lstStyle/>
          <a:p>
            <a:pPr algn="just">
              <a:buFont typeface="Wingdings" pitchFamily="2" charset="2"/>
              <a:buChar char="Ø"/>
            </a:pPr>
            <a:r>
              <a:rPr lang="en-US" sz="1600" dirty="0" smtClean="0">
                <a:latin typeface="Sylfaen" pitchFamily="18" charset="0"/>
              </a:rPr>
              <a:t>Coronal rain was observed in the </a:t>
            </a:r>
            <a:r>
              <a:rPr lang="en-US" sz="1600" dirty="0" smtClean="0">
                <a:solidFill>
                  <a:srgbClr val="170AC6"/>
                </a:solidFill>
                <a:latin typeface="Sylfaen" pitchFamily="18" charset="0"/>
              </a:rPr>
              <a:t>171</a:t>
            </a:r>
            <a:r>
              <a:rPr lang="en-US" sz="1600" dirty="0" smtClean="0">
                <a:latin typeface="Sylfaen" pitchFamily="18" charset="0"/>
              </a:rPr>
              <a:t> </a:t>
            </a:r>
            <a:r>
              <a:rPr lang="en-US" sz="1600" dirty="0" smtClean="0">
                <a:solidFill>
                  <a:srgbClr val="170AC6"/>
                </a:solidFill>
                <a:latin typeface="Sylfaen" pitchFamily="18" charset="0"/>
              </a:rPr>
              <a:t>Å</a:t>
            </a:r>
            <a:r>
              <a:rPr lang="en-US" sz="1600" dirty="0" smtClean="0">
                <a:latin typeface="Sylfaen" pitchFamily="18" charset="0"/>
              </a:rPr>
              <a:t> and </a:t>
            </a:r>
            <a:r>
              <a:rPr lang="en-US" sz="1600" dirty="0" smtClean="0">
                <a:solidFill>
                  <a:srgbClr val="170AC6"/>
                </a:solidFill>
                <a:latin typeface="Sylfaen" pitchFamily="18" charset="0"/>
              </a:rPr>
              <a:t>304 Å </a:t>
            </a:r>
            <a:r>
              <a:rPr lang="en-US" sz="1600" dirty="0" smtClean="0">
                <a:latin typeface="Sylfaen" pitchFamily="18" charset="0"/>
              </a:rPr>
              <a:t>line above active region AR 11420 on 22</a:t>
            </a:r>
            <a:r>
              <a:rPr lang="en-US" sz="1600" baseline="30000" dirty="0" smtClean="0">
                <a:latin typeface="Sylfaen" pitchFamily="18" charset="0"/>
              </a:rPr>
              <a:t>nd</a:t>
            </a:r>
            <a:r>
              <a:rPr lang="en-US" sz="1600" dirty="0" smtClean="0">
                <a:latin typeface="Sylfaen" pitchFamily="18" charset="0"/>
              </a:rPr>
              <a:t> February 2012. Event started at </a:t>
            </a:r>
            <a:r>
              <a:rPr lang="ka-GE" sz="1600" dirty="0" smtClean="0">
                <a:latin typeface="Sylfaen" pitchFamily="18" charset="0"/>
              </a:rPr>
              <a:t>19:16</a:t>
            </a:r>
            <a:r>
              <a:rPr lang="en-US" sz="1600" dirty="0" smtClean="0">
                <a:latin typeface="Sylfaen" pitchFamily="18" charset="0"/>
              </a:rPr>
              <a:t> </a:t>
            </a:r>
            <a:r>
              <a:rPr lang="ka-GE" sz="1600" dirty="0" smtClean="0">
                <a:latin typeface="Sylfaen" pitchFamily="18" charset="0"/>
              </a:rPr>
              <a:t>UT </a:t>
            </a:r>
            <a:r>
              <a:rPr lang="en-US" sz="1600" dirty="0" smtClean="0">
                <a:latin typeface="Sylfaen" pitchFamily="18" charset="0"/>
              </a:rPr>
              <a:t>and lasted until</a:t>
            </a:r>
            <a:r>
              <a:rPr lang="ka-GE" sz="1600" dirty="0" smtClean="0">
                <a:latin typeface="Sylfaen" pitchFamily="18" charset="0"/>
              </a:rPr>
              <a:t> 24:0</a:t>
            </a:r>
            <a:r>
              <a:rPr lang="en-US" sz="1600" dirty="0" smtClean="0">
                <a:latin typeface="Sylfaen" pitchFamily="18" charset="0"/>
              </a:rPr>
              <a:t>0 </a:t>
            </a:r>
            <a:r>
              <a:rPr lang="ka-GE" sz="1600" dirty="0" smtClean="0">
                <a:latin typeface="Sylfaen" pitchFamily="18" charset="0"/>
              </a:rPr>
              <a:t>UT </a:t>
            </a:r>
            <a:r>
              <a:rPr lang="en-US" sz="1600" dirty="0" smtClean="0">
                <a:latin typeface="Sylfaen" pitchFamily="18" charset="0"/>
              </a:rPr>
              <a:t>.</a:t>
            </a: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r>
              <a:rPr lang="en-US" sz="1800" dirty="0" smtClean="0">
                <a:latin typeface="Sylfaen" pitchFamily="18" charset="0"/>
              </a:rPr>
              <a:t>                                      </a:t>
            </a:r>
            <a:r>
              <a:rPr lang="en-US" sz="1800" dirty="0" smtClean="0">
                <a:solidFill>
                  <a:srgbClr val="002060"/>
                </a:solidFill>
                <a:latin typeface="Sylfaen" pitchFamily="18" charset="0"/>
              </a:rPr>
              <a:t>(</a:t>
            </a:r>
            <a:r>
              <a:rPr lang="en-US" sz="1800" dirty="0" err="1" smtClean="0">
                <a:solidFill>
                  <a:srgbClr val="170AC6"/>
                </a:solidFill>
                <a:latin typeface="Sylfaen" pitchFamily="18" charset="0"/>
              </a:rPr>
              <a:t>Vashalomidze</a:t>
            </a:r>
            <a:r>
              <a:rPr lang="en-US" sz="1800" dirty="0" smtClean="0">
                <a:solidFill>
                  <a:srgbClr val="170AC6"/>
                </a:solidFill>
                <a:latin typeface="Sylfaen" pitchFamily="18" charset="0"/>
              </a:rPr>
              <a:t> at al. 2015)</a:t>
            </a:r>
            <a:endParaRPr lang="ka-GE" sz="1800" dirty="0" smtClean="0">
              <a:latin typeface="Sylfaen" pitchFamily="18" charset="0"/>
            </a:endParaRPr>
          </a:p>
          <a:p>
            <a:pPr algn="just">
              <a:buFont typeface="Wingdings" pitchFamily="2" charset="2"/>
              <a:buChar char="Ø"/>
            </a:pPr>
            <a:endParaRPr lang="en-US" sz="2000" dirty="0">
              <a:latin typeface="Sylfaen" pitchFamily="18" charset="0"/>
            </a:endParaRPr>
          </a:p>
        </p:txBody>
      </p:sp>
      <p:pic>
        <p:nvPicPr>
          <p:cNvPr id="12" name="Picture 11" descr="Solspanet_baner.jpg"/>
          <p:cNvPicPr>
            <a:picLocks noChangeAspect="1"/>
          </p:cNvPicPr>
          <p:nvPr/>
        </p:nvPicPr>
        <p:blipFill>
          <a:blip r:embed="rId2" cstate="print"/>
          <a:stretch>
            <a:fillRect/>
          </a:stretch>
        </p:blipFill>
        <p:spPr>
          <a:xfrm>
            <a:off x="6096000" y="0"/>
            <a:ext cx="3048000" cy="843968"/>
          </a:xfrm>
          <a:prstGeom prst="rect">
            <a:avLst/>
          </a:prstGeom>
        </p:spPr>
      </p:pic>
      <p:pic>
        <p:nvPicPr>
          <p:cNvPr id="13" name="Picture 12"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4" name="Content Placeholder 7" descr="Untitled-21.png"/>
          <p:cNvPicPr>
            <a:picLocks noChangeAspect="1"/>
          </p:cNvPicPr>
          <p:nvPr/>
        </p:nvPicPr>
        <p:blipFill>
          <a:blip r:embed="rId4" cstate="print"/>
          <a:stretch>
            <a:fillRect/>
          </a:stretch>
        </p:blipFill>
        <p:spPr>
          <a:xfrm>
            <a:off x="7772400" y="5486400"/>
            <a:ext cx="1752600" cy="1752600"/>
          </a:xfrm>
          <a:prstGeom prst="rect">
            <a:avLst/>
          </a:prstGeom>
        </p:spPr>
      </p:pic>
      <p:pic>
        <p:nvPicPr>
          <p:cNvPr id="15"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pic>
        <p:nvPicPr>
          <p:cNvPr id="1027" name="Picture 3"/>
          <p:cNvPicPr>
            <a:picLocks noChangeAspect="1" noChangeArrowheads="1"/>
          </p:cNvPicPr>
          <p:nvPr/>
        </p:nvPicPr>
        <p:blipFill>
          <a:blip r:embed="rId6" cstate="print"/>
          <a:srcRect/>
          <a:stretch>
            <a:fillRect/>
          </a:stretch>
        </p:blipFill>
        <p:spPr bwMode="auto">
          <a:xfrm>
            <a:off x="381000" y="1533272"/>
            <a:ext cx="8459956" cy="4181728"/>
          </a:xfrm>
          <a:prstGeom prst="rect">
            <a:avLst/>
          </a:prstGeom>
          <a:noFill/>
          <a:ln w="9525">
            <a:noFill/>
            <a:miter lim="800000"/>
            <a:headEnd/>
            <a:tailEnd/>
          </a:ln>
        </p:spPr>
      </p:pic>
      <p:pic>
        <p:nvPicPr>
          <p:cNvPr id="8" name="Picture 7" descr="slider2.jpg"/>
          <p:cNvPicPr>
            <a:picLocks noChangeAspect="1"/>
          </p:cNvPicPr>
          <p:nvPr/>
        </p:nvPicPr>
        <p:blipFill>
          <a:blip r:embed="rId7" cstate="print"/>
          <a:stretch>
            <a:fillRect/>
          </a:stretch>
        </p:blipFill>
        <p:spPr>
          <a:xfrm>
            <a:off x="2057400" y="0"/>
            <a:ext cx="2686538" cy="83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5715000"/>
          </a:xfrm>
        </p:spPr>
        <p:txBody>
          <a:bodyPr>
            <a:normAutofit/>
          </a:bodyPr>
          <a:lstStyle/>
          <a:p>
            <a:pPr algn="just">
              <a:buFont typeface="Wingdings" pitchFamily="2" charset="2"/>
              <a:buChar char="Ø"/>
            </a:pPr>
            <a:r>
              <a:rPr lang="en-US" sz="1800" dirty="0" smtClean="0">
                <a:latin typeface="Sylfaen" pitchFamily="18" charset="0"/>
              </a:rPr>
              <a:t>However, during the next 1-2 hours the loop has permanently disappeared in </a:t>
            </a:r>
            <a:r>
              <a:rPr lang="en-US" sz="1800" dirty="0" smtClean="0">
                <a:solidFill>
                  <a:srgbClr val="170AC6"/>
                </a:solidFill>
                <a:latin typeface="Sylfaen" pitchFamily="18" charset="0"/>
              </a:rPr>
              <a:t>171 Å </a:t>
            </a:r>
            <a:r>
              <a:rPr lang="en-US" sz="1800" dirty="0" smtClean="0">
                <a:latin typeface="Sylfaen" pitchFamily="18" charset="0"/>
              </a:rPr>
              <a:t>and appeared in the </a:t>
            </a:r>
            <a:r>
              <a:rPr lang="en-US" sz="1800" dirty="0" smtClean="0">
                <a:solidFill>
                  <a:srgbClr val="170AC6"/>
                </a:solidFill>
                <a:latin typeface="Sylfaen" pitchFamily="18" charset="0"/>
              </a:rPr>
              <a:t>304 Å </a:t>
            </a:r>
            <a:r>
              <a:rPr lang="en-US" sz="1800" dirty="0" smtClean="0">
                <a:latin typeface="Sylfaen" pitchFamily="18" charset="0"/>
              </a:rPr>
              <a:t>line.</a:t>
            </a: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buFont typeface="Wingdings" pitchFamily="2" charset="2"/>
              <a:buChar char="Ø"/>
            </a:pPr>
            <a:endParaRPr lang="en-US" sz="1800" dirty="0" smtClean="0">
              <a:latin typeface="Sylfaen" pitchFamily="18" charset="0"/>
            </a:endParaRPr>
          </a:p>
          <a:p>
            <a:endParaRPr lang="en-US" sz="1800" dirty="0" smtClean="0">
              <a:latin typeface="Sylfaen" pitchFamily="18" charset="0"/>
            </a:endParaRPr>
          </a:p>
          <a:p>
            <a:r>
              <a:rPr lang="en-US" sz="1800" dirty="0" smtClean="0">
                <a:latin typeface="Sylfaen" pitchFamily="18" charset="0"/>
              </a:rPr>
              <a:t>It is evident that the loop has cooled down from </a:t>
            </a:r>
            <a:r>
              <a:rPr lang="en-US" sz="1800" dirty="0" smtClean="0">
                <a:solidFill>
                  <a:srgbClr val="FF0000"/>
                </a:solidFill>
                <a:latin typeface="Sylfaen" pitchFamily="18" charset="0"/>
              </a:rPr>
              <a:t>∼ 10</a:t>
            </a:r>
            <a:r>
              <a:rPr lang="en-US" sz="1800" baseline="30000" dirty="0" smtClean="0">
                <a:solidFill>
                  <a:srgbClr val="FF0000"/>
                </a:solidFill>
                <a:latin typeface="Sylfaen" pitchFamily="18" charset="0"/>
              </a:rPr>
              <a:t>5.8</a:t>
            </a:r>
            <a:r>
              <a:rPr lang="en-US" sz="1800" dirty="0" smtClean="0">
                <a:solidFill>
                  <a:srgbClr val="FF0000"/>
                </a:solidFill>
                <a:latin typeface="Sylfaen" pitchFamily="18" charset="0"/>
              </a:rPr>
              <a:t> to ∼ 10</a:t>
            </a:r>
            <a:r>
              <a:rPr lang="en-US" sz="1800" baseline="30000" dirty="0" smtClean="0">
                <a:solidFill>
                  <a:srgbClr val="FF0000"/>
                </a:solidFill>
                <a:latin typeface="Sylfaen" pitchFamily="18" charset="0"/>
              </a:rPr>
              <a:t>4.7</a:t>
            </a:r>
            <a:r>
              <a:rPr lang="en-US" sz="1800" dirty="0" smtClean="0">
                <a:solidFill>
                  <a:srgbClr val="FF0000"/>
                </a:solidFill>
                <a:latin typeface="Sylfaen" pitchFamily="18" charset="0"/>
              </a:rPr>
              <a:t> K</a:t>
            </a:r>
            <a:r>
              <a:rPr lang="en-US" sz="1800" dirty="0" smtClean="0">
                <a:latin typeface="Sylfaen" pitchFamily="18" charset="0"/>
              </a:rPr>
              <a:t>.</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200" b="0" i="0" u="none" strike="noStrike" cap="none" normalizeH="0" baseline="0" smtClean="0">
                <a:ln>
                  <a:noFill/>
                </a:ln>
                <a:solidFill>
                  <a:schemeClr val="tx1"/>
                </a:solidFill>
                <a:effectLst/>
                <a:latin typeface="Sylfaen" pitchFamily="18"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5" descr="Solspanet_baner.jpg"/>
          <p:cNvPicPr>
            <a:picLocks noChangeAspect="1"/>
          </p:cNvPicPr>
          <p:nvPr/>
        </p:nvPicPr>
        <p:blipFill>
          <a:blip r:embed="rId2" cstate="print"/>
          <a:stretch>
            <a:fillRect/>
          </a:stretch>
        </p:blipFill>
        <p:spPr>
          <a:xfrm>
            <a:off x="5765435" y="0"/>
            <a:ext cx="3302365" cy="914400"/>
          </a:xfrm>
          <a:prstGeom prst="rect">
            <a:avLst/>
          </a:prstGeom>
        </p:spPr>
      </p:pic>
      <p:pic>
        <p:nvPicPr>
          <p:cNvPr id="17" name="Picture 16"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8"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9"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0"/>
            <a:ext cx="1066800" cy="1050902"/>
          </a:xfrm>
          <a:prstGeom prst="rect">
            <a:avLst/>
          </a:prstGeom>
        </p:spPr>
      </p:pic>
      <p:sp>
        <p:nvSpPr>
          <p:cNvPr id="11" name="Rectangle 10"/>
          <p:cNvSpPr/>
          <p:nvPr/>
        </p:nvSpPr>
        <p:spPr>
          <a:xfrm>
            <a:off x="3200400" y="6019800"/>
            <a:ext cx="2730235" cy="369332"/>
          </a:xfrm>
          <a:prstGeom prst="rect">
            <a:avLst/>
          </a:prstGeom>
        </p:spPr>
        <p:txBody>
          <a:bodyPr wrap="none">
            <a:spAutoFit/>
          </a:bodyPr>
          <a:lstStyle/>
          <a:p>
            <a:r>
              <a:rPr lang="en-US" dirty="0" smtClean="0">
                <a:solidFill>
                  <a:srgbClr val="002060"/>
                </a:solidFill>
                <a:latin typeface="Sylfaen" pitchFamily="18" charset="0"/>
              </a:rPr>
              <a:t>(</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at al. 2015)</a:t>
            </a:r>
            <a:endParaRPr lang="en-US" dirty="0"/>
          </a:p>
        </p:txBody>
      </p:sp>
      <p:pic>
        <p:nvPicPr>
          <p:cNvPr id="2050" name="Picture 2"/>
          <p:cNvPicPr>
            <a:picLocks noChangeAspect="1" noChangeArrowheads="1"/>
          </p:cNvPicPr>
          <p:nvPr/>
        </p:nvPicPr>
        <p:blipFill>
          <a:blip r:embed="rId6" cstate="print"/>
          <a:srcRect/>
          <a:stretch>
            <a:fillRect/>
          </a:stretch>
        </p:blipFill>
        <p:spPr bwMode="auto">
          <a:xfrm>
            <a:off x="282523" y="1523999"/>
            <a:ext cx="8632877" cy="4267201"/>
          </a:xfrm>
          <a:prstGeom prst="rect">
            <a:avLst/>
          </a:prstGeom>
          <a:noFill/>
          <a:ln w="9525">
            <a:noFill/>
            <a:miter lim="800000"/>
            <a:headEnd/>
            <a:tailEnd/>
          </a:ln>
        </p:spPr>
      </p:pic>
      <p:pic>
        <p:nvPicPr>
          <p:cNvPr id="12" name="Picture 11" descr="slider2.jpg"/>
          <p:cNvPicPr>
            <a:picLocks noChangeAspect="1"/>
          </p:cNvPicPr>
          <p:nvPr/>
        </p:nvPicPr>
        <p:blipFill>
          <a:blip r:embed="rId7" cstate="print"/>
          <a:stretch>
            <a:fillRect/>
          </a:stretch>
        </p:blipFill>
        <p:spPr>
          <a:xfrm>
            <a:off x="2057400" y="0"/>
            <a:ext cx="2686538" cy="83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24800" cy="5867400"/>
          </a:xfrm>
        </p:spPr>
        <p:txBody>
          <a:bodyPr>
            <a:normAutofit/>
          </a:bodyPr>
          <a:lstStyle/>
          <a:p>
            <a:pPr>
              <a:buFont typeface="Wingdings" pitchFamily="2" charset="2"/>
              <a:buChar char="Ø"/>
            </a:pPr>
            <a:r>
              <a:rPr lang="en-US" sz="2000" dirty="0" smtClean="0">
                <a:solidFill>
                  <a:srgbClr val="170AC6"/>
                </a:solidFill>
                <a:latin typeface="Sylfaen" pitchFamily="18" charset="0"/>
              </a:rPr>
              <a:t>Coronal Rain in </a:t>
            </a:r>
            <a:r>
              <a:rPr lang="ka-GE" sz="2000" dirty="0" smtClean="0">
                <a:solidFill>
                  <a:srgbClr val="170AC6"/>
                </a:solidFill>
                <a:latin typeface="Sylfaen" pitchFamily="18" charset="0"/>
              </a:rPr>
              <a:t>171 </a:t>
            </a:r>
            <a:r>
              <a:rPr lang="en-US" sz="2000" dirty="0" smtClean="0">
                <a:solidFill>
                  <a:srgbClr val="170AC6"/>
                </a:solidFill>
                <a:latin typeface="Sylfaen" pitchFamily="18" charset="0"/>
              </a:rPr>
              <a:t>Å</a:t>
            </a:r>
            <a:r>
              <a:rPr lang="ka-GE" sz="2000" dirty="0" smtClean="0">
                <a:solidFill>
                  <a:srgbClr val="170AC6"/>
                </a:solidFill>
                <a:latin typeface="Sylfaen" pitchFamily="18" charset="0"/>
              </a:rPr>
              <a:t> </a:t>
            </a:r>
            <a:r>
              <a:rPr lang="en-US" sz="2000" dirty="0" smtClean="0">
                <a:solidFill>
                  <a:srgbClr val="170AC6"/>
                </a:solidFill>
                <a:latin typeface="Sylfaen" pitchFamily="18" charset="0"/>
              </a:rPr>
              <a:t>wavelength</a:t>
            </a:r>
            <a:r>
              <a:rPr lang="ka-GE" sz="2000" dirty="0" smtClean="0">
                <a:latin typeface="Sylfaen" pitchFamily="18" charset="0"/>
              </a:rPr>
              <a:t>.</a:t>
            </a:r>
            <a:endParaRPr lang="en-US" sz="2000" dirty="0" smtClean="0">
              <a:latin typeface="Sylfaen" pitchFamily="18" charset="0"/>
            </a:endParaRPr>
          </a:p>
          <a:p>
            <a:pPr>
              <a:buFont typeface="Wingdings" pitchFamily="2" charset="2"/>
              <a:buChar char="Ø"/>
            </a:pPr>
            <a:r>
              <a:rPr lang="en-US" sz="2000" dirty="0" smtClean="0">
                <a:solidFill>
                  <a:srgbClr val="170AC6"/>
                </a:solidFill>
                <a:latin typeface="Sylfaen" pitchFamily="18" charset="0"/>
              </a:rPr>
              <a:t>After 1</a:t>
            </a:r>
            <a:r>
              <a:rPr lang="en-US" sz="2000" dirty="0" smtClean="0">
                <a:latin typeface="Sylfaen" pitchFamily="18" charset="0"/>
              </a:rPr>
              <a:t> </a:t>
            </a:r>
            <a:r>
              <a:rPr lang="en-US" sz="2000" dirty="0" smtClean="0">
                <a:solidFill>
                  <a:srgbClr val="170AC6"/>
                </a:solidFill>
                <a:latin typeface="Sylfaen" pitchFamily="18" charset="0"/>
              </a:rPr>
              <a:t>∼ 2 hour Coronal Rain in 304</a:t>
            </a:r>
            <a:r>
              <a:rPr lang="ka-GE" sz="2000" dirty="0" smtClean="0">
                <a:solidFill>
                  <a:srgbClr val="170AC6"/>
                </a:solidFill>
                <a:latin typeface="Sylfaen" pitchFamily="18" charset="0"/>
              </a:rPr>
              <a:t> </a:t>
            </a:r>
            <a:r>
              <a:rPr lang="en-US" sz="2000" dirty="0" smtClean="0">
                <a:solidFill>
                  <a:srgbClr val="170AC6"/>
                </a:solidFill>
                <a:latin typeface="Sylfaen" pitchFamily="18" charset="0"/>
              </a:rPr>
              <a:t>Å</a:t>
            </a:r>
            <a:r>
              <a:rPr lang="ka-GE" sz="2000" dirty="0" smtClean="0">
                <a:solidFill>
                  <a:srgbClr val="170AC6"/>
                </a:solidFill>
                <a:latin typeface="Sylfaen" pitchFamily="18" charset="0"/>
              </a:rPr>
              <a:t> </a:t>
            </a:r>
            <a:r>
              <a:rPr lang="en-US" sz="2000" dirty="0" smtClean="0">
                <a:solidFill>
                  <a:srgbClr val="170AC6"/>
                </a:solidFill>
                <a:latin typeface="Sylfaen" pitchFamily="18" charset="0"/>
              </a:rPr>
              <a:t>wavelength.</a:t>
            </a:r>
            <a:endParaRPr lang="en-US" sz="2000" dirty="0" smtClean="0"/>
          </a:p>
          <a:p>
            <a:pPr>
              <a:buFont typeface="Wingdings" pitchFamily="2" charset="2"/>
              <a:buChar char="Ø"/>
            </a:pPr>
            <a:endParaRPr lang="en-US" sz="2000" dirty="0">
              <a:latin typeface="Sylfaen" pitchFamily="18" charset="0"/>
            </a:endParaRPr>
          </a:p>
        </p:txBody>
      </p:sp>
      <p:pic>
        <p:nvPicPr>
          <p:cNvPr id="10" name="171-VIDEO_T19_00_00-T22_00_00.mpg">
            <a:hlinkClick r:id="" action="ppaction://media"/>
          </p:cNvPr>
          <p:cNvPicPr>
            <a:picLocks noRot="1" noChangeAspect="1"/>
          </p:cNvPicPr>
          <p:nvPr>
            <a:videoFile r:link="rId1"/>
          </p:nvPr>
        </p:nvPicPr>
        <p:blipFill>
          <a:blip r:embed="rId4" cstate="print"/>
          <a:stretch>
            <a:fillRect/>
          </a:stretch>
        </p:blipFill>
        <p:spPr>
          <a:xfrm>
            <a:off x="228600" y="1371600"/>
            <a:ext cx="4419600" cy="4419600"/>
          </a:xfrm>
          <a:prstGeom prst="rect">
            <a:avLst/>
          </a:prstGeom>
        </p:spPr>
      </p:pic>
      <p:pic>
        <p:nvPicPr>
          <p:cNvPr id="13" name="Picture 12" descr="Solspanet_baner.jpg"/>
          <p:cNvPicPr>
            <a:picLocks noChangeAspect="1"/>
          </p:cNvPicPr>
          <p:nvPr/>
        </p:nvPicPr>
        <p:blipFill>
          <a:blip r:embed="rId5" cstate="print"/>
          <a:stretch>
            <a:fillRect/>
          </a:stretch>
        </p:blipFill>
        <p:spPr>
          <a:xfrm>
            <a:off x="6019800" y="76200"/>
            <a:ext cx="3048000" cy="843968"/>
          </a:xfrm>
          <a:prstGeom prst="rect">
            <a:avLst/>
          </a:prstGeom>
        </p:spPr>
      </p:pic>
      <p:pic>
        <p:nvPicPr>
          <p:cNvPr id="14" name="Picture 13" descr="logos.png"/>
          <p:cNvPicPr>
            <a:picLocks noChangeAspect="1"/>
          </p:cNvPicPr>
          <p:nvPr/>
        </p:nvPicPr>
        <p:blipFill>
          <a:blip r:embed="rId6" cstate="print"/>
          <a:stretch>
            <a:fillRect/>
          </a:stretch>
        </p:blipFill>
        <p:spPr>
          <a:xfrm>
            <a:off x="76200" y="6067472"/>
            <a:ext cx="2133600" cy="714328"/>
          </a:xfrm>
          <a:prstGeom prst="rect">
            <a:avLst/>
          </a:prstGeom>
        </p:spPr>
      </p:pic>
      <p:pic>
        <p:nvPicPr>
          <p:cNvPr id="15" name="Content Placeholder 7" descr="Untitled-21.png"/>
          <p:cNvPicPr>
            <a:picLocks noChangeAspect="1"/>
          </p:cNvPicPr>
          <p:nvPr/>
        </p:nvPicPr>
        <p:blipFill>
          <a:blip r:embed="rId7" cstate="print"/>
          <a:stretch>
            <a:fillRect/>
          </a:stretch>
        </p:blipFill>
        <p:spPr>
          <a:xfrm>
            <a:off x="7696200" y="5410200"/>
            <a:ext cx="1752600" cy="1752600"/>
          </a:xfrm>
          <a:prstGeom prst="rect">
            <a:avLst/>
          </a:prstGeom>
        </p:spPr>
      </p:pic>
      <p:pic>
        <p:nvPicPr>
          <p:cNvPr id="16" name="Content Placeholder 3"/>
          <p:cNvPicPr>
            <a:picLocks noGrp="1"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pic>
        <p:nvPicPr>
          <p:cNvPr id="8" name="WVIMA_304(20-00....23-06).wmv">
            <a:hlinkClick r:id="" action="ppaction://media"/>
          </p:cNvPr>
          <p:cNvPicPr>
            <a:picLocks noRot="1" noChangeAspect="1"/>
          </p:cNvPicPr>
          <p:nvPr>
            <a:videoFile r:link="rId2"/>
          </p:nvPr>
        </p:nvPicPr>
        <p:blipFill>
          <a:blip r:embed="rId9" cstate="print"/>
          <a:stretch>
            <a:fillRect/>
          </a:stretch>
        </p:blipFill>
        <p:spPr>
          <a:xfrm>
            <a:off x="4800600" y="1447800"/>
            <a:ext cx="4267200" cy="4267200"/>
          </a:xfrm>
          <a:prstGeom prst="rect">
            <a:avLst/>
          </a:prstGeom>
        </p:spPr>
      </p:pic>
      <p:sp>
        <p:nvSpPr>
          <p:cNvPr id="9" name="Rectangle 8"/>
          <p:cNvSpPr/>
          <p:nvPr/>
        </p:nvSpPr>
        <p:spPr>
          <a:xfrm>
            <a:off x="3276600" y="6172200"/>
            <a:ext cx="2730235" cy="369332"/>
          </a:xfrm>
          <a:prstGeom prst="rect">
            <a:avLst/>
          </a:prstGeom>
        </p:spPr>
        <p:txBody>
          <a:bodyPr wrap="none">
            <a:spAutoFit/>
          </a:bodyPr>
          <a:lstStyle/>
          <a:p>
            <a:r>
              <a:rPr lang="en-US" dirty="0" smtClean="0">
                <a:solidFill>
                  <a:srgbClr val="002060"/>
                </a:solidFill>
                <a:latin typeface="Sylfaen" pitchFamily="18" charset="0"/>
              </a:rPr>
              <a:t>(</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at al. 2015)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01" fill="hold"/>
                                        <p:tgtEl>
                                          <p:spTgt spid="10"/>
                                        </p:tgtEl>
                                      </p:cBhvr>
                                    </p:cmd>
                                  </p:childTnLst>
                                </p:cTn>
                              </p:par>
                            </p:childTnLst>
                          </p:cTn>
                        </p:par>
                        <p:par>
                          <p:cTn id="7" fill="hold">
                            <p:stCondLst>
                              <p:cond delay="19201"/>
                            </p:stCondLst>
                            <p:childTnLst>
                              <p:par>
                                <p:cTn id="8" presetID="1" presetClass="mediacall" presetSubtype="0" fill="hold" nodeType="afterEffect">
                                  <p:stCondLst>
                                    <p:cond delay="0"/>
                                  </p:stCondLst>
                                  <p:childTnLst>
                                    <p:cmd type="call" cmd="playFrom(0.0)">
                                      <p:cBhvr>
                                        <p:cTn id="9" dur="420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0"/>
                </p:tgtEl>
              </p:cMediaNode>
            </p:video>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0"/>
                                        </p:tgtEl>
                                      </p:cBhvr>
                                    </p:cmd>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p:cTn id="21"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848600" cy="5334000"/>
          </a:xfrm>
        </p:spPr>
        <p:txBody>
          <a:bodyPr>
            <a:normAutofit/>
          </a:bodyPr>
          <a:lstStyle/>
          <a:p>
            <a:pPr algn="just">
              <a:buFont typeface="Wingdings" pitchFamily="2" charset="2"/>
              <a:buChar char="Ø"/>
            </a:pPr>
            <a:r>
              <a:rPr lang="en-US" sz="1800" dirty="0" smtClean="0">
                <a:latin typeface="Sylfaen" pitchFamily="18" charset="0"/>
              </a:rPr>
              <a:t>When the coronal loop cools down, bright blobs start to form below the loop visible in the </a:t>
            </a:r>
            <a:r>
              <a:rPr lang="en-US" sz="1800" dirty="0" smtClean="0">
                <a:solidFill>
                  <a:srgbClr val="170AC6"/>
                </a:solidFill>
                <a:latin typeface="Sylfaen" pitchFamily="18" charset="0"/>
              </a:rPr>
              <a:t>304 Å </a:t>
            </a:r>
            <a:r>
              <a:rPr lang="en-US" sz="1800" dirty="0" smtClean="0">
                <a:latin typeface="Sylfaen" pitchFamily="18" charset="0"/>
              </a:rPr>
              <a:t>line. The first blob of the first sequence appears at UT 21:37 at a height of ∼ </a:t>
            </a:r>
            <a:r>
              <a:rPr lang="en-US" sz="1800" dirty="0" smtClean="0">
                <a:solidFill>
                  <a:srgbClr val="FF0000"/>
                </a:solidFill>
                <a:latin typeface="Sylfaen" pitchFamily="18" charset="0"/>
              </a:rPr>
              <a:t>4×10</a:t>
            </a:r>
            <a:r>
              <a:rPr lang="en-US" sz="1800" baseline="30000" dirty="0" smtClean="0">
                <a:solidFill>
                  <a:srgbClr val="FF0000"/>
                </a:solidFill>
                <a:latin typeface="Sylfaen" pitchFamily="18" charset="0"/>
              </a:rPr>
              <a:t>4</a:t>
            </a:r>
            <a:r>
              <a:rPr lang="en-US" sz="1800" dirty="0" smtClean="0">
                <a:latin typeface="Sylfaen" pitchFamily="18" charset="0"/>
              </a:rPr>
              <a:t> </a:t>
            </a:r>
            <a:r>
              <a:rPr lang="en-US" sz="1800" dirty="0" smtClean="0">
                <a:solidFill>
                  <a:srgbClr val="FF0000"/>
                </a:solidFill>
                <a:latin typeface="Sylfaen" pitchFamily="18" charset="0"/>
              </a:rPr>
              <a:t>km</a:t>
            </a:r>
            <a:r>
              <a:rPr lang="en-US" sz="1800" dirty="0" smtClean="0">
                <a:latin typeface="Sylfaen" pitchFamily="18" charset="0"/>
              </a:rPr>
              <a:t>.</a:t>
            </a:r>
            <a:endParaRPr lang="en-US" sz="1800" dirty="0">
              <a:latin typeface="Sylfae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066800" y="1782420"/>
            <a:ext cx="7164945" cy="4161180"/>
          </a:xfrm>
          <a:prstGeom prst="rect">
            <a:avLst/>
          </a:prstGeom>
          <a:noFill/>
          <a:ln w="9525">
            <a:noFill/>
            <a:miter lim="800000"/>
            <a:headEnd/>
            <a:tailEnd/>
          </a:ln>
          <a:effectLst/>
        </p:spPr>
      </p:pic>
      <p:pic>
        <p:nvPicPr>
          <p:cNvPr id="12" name="Picture 11" descr="Solspanet_baner.jpg"/>
          <p:cNvPicPr>
            <a:picLocks noChangeAspect="1"/>
          </p:cNvPicPr>
          <p:nvPr/>
        </p:nvPicPr>
        <p:blipFill>
          <a:blip r:embed="rId3" cstate="print"/>
          <a:stretch>
            <a:fillRect/>
          </a:stretch>
        </p:blipFill>
        <p:spPr>
          <a:xfrm>
            <a:off x="6096000" y="0"/>
            <a:ext cx="3048000" cy="843968"/>
          </a:xfrm>
          <a:prstGeom prst="rect">
            <a:avLst/>
          </a:prstGeom>
        </p:spPr>
      </p:pic>
      <p:pic>
        <p:nvPicPr>
          <p:cNvPr id="14" name="Picture 13" descr="logos.png"/>
          <p:cNvPicPr>
            <a:picLocks noChangeAspect="1"/>
          </p:cNvPicPr>
          <p:nvPr/>
        </p:nvPicPr>
        <p:blipFill>
          <a:blip r:embed="rId4" cstate="print"/>
          <a:stretch>
            <a:fillRect/>
          </a:stretch>
        </p:blipFill>
        <p:spPr>
          <a:xfrm>
            <a:off x="76200" y="6067472"/>
            <a:ext cx="2133600" cy="714328"/>
          </a:xfrm>
          <a:prstGeom prst="rect">
            <a:avLst/>
          </a:prstGeom>
        </p:spPr>
      </p:pic>
      <p:pic>
        <p:nvPicPr>
          <p:cNvPr id="15" name="Content Placeholder 7" descr="Untitled-21.png"/>
          <p:cNvPicPr>
            <a:picLocks noChangeAspect="1"/>
          </p:cNvPicPr>
          <p:nvPr/>
        </p:nvPicPr>
        <p:blipFill>
          <a:blip r:embed="rId5" cstate="print"/>
          <a:stretch>
            <a:fillRect/>
          </a:stretch>
        </p:blipFill>
        <p:spPr>
          <a:xfrm>
            <a:off x="7696200" y="5410200"/>
            <a:ext cx="1752600" cy="1752600"/>
          </a:xfrm>
          <a:prstGeom prst="rect">
            <a:avLst/>
          </a:prstGeom>
        </p:spPr>
      </p:pic>
      <p:pic>
        <p:nvPicPr>
          <p:cNvPr id="16" name="Content Placeholder 3"/>
          <p:cNvPicPr>
            <a:picLocks noGrp="1"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sp>
        <p:nvSpPr>
          <p:cNvPr id="8" name="Rectangle 7"/>
          <p:cNvSpPr/>
          <p:nvPr/>
        </p:nvSpPr>
        <p:spPr>
          <a:xfrm>
            <a:off x="3124200" y="6172200"/>
            <a:ext cx="2730235" cy="369332"/>
          </a:xfrm>
          <a:prstGeom prst="rect">
            <a:avLst/>
          </a:prstGeom>
        </p:spPr>
        <p:txBody>
          <a:bodyPr wrap="none">
            <a:spAutoFit/>
          </a:bodyPr>
          <a:lstStyle/>
          <a:p>
            <a:r>
              <a:rPr lang="en-US" dirty="0" smtClean="0">
                <a:solidFill>
                  <a:srgbClr val="002060"/>
                </a:solidFill>
                <a:latin typeface="Sylfaen" pitchFamily="18" charset="0"/>
              </a:rPr>
              <a:t>(</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at al. 2015)</a:t>
            </a:r>
            <a:endParaRPr lang="en-US" dirty="0"/>
          </a:p>
        </p:txBody>
      </p:sp>
      <p:pic>
        <p:nvPicPr>
          <p:cNvPr id="9" name="Picture 8" descr="slider2.jpg"/>
          <p:cNvPicPr>
            <a:picLocks noChangeAspect="1"/>
          </p:cNvPicPr>
          <p:nvPr/>
        </p:nvPicPr>
        <p:blipFill>
          <a:blip r:embed="rId7" cstate="print"/>
          <a:stretch>
            <a:fillRect/>
          </a:stretch>
        </p:blipFill>
        <p:spPr>
          <a:xfrm>
            <a:off x="2057400" y="0"/>
            <a:ext cx="2686538" cy="838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924800" cy="5334000"/>
          </a:xfrm>
        </p:spPr>
        <p:txBody>
          <a:bodyPr>
            <a:normAutofit/>
          </a:bodyPr>
          <a:lstStyle/>
          <a:p>
            <a:pPr marL="539496" indent="-457200" algn="just">
              <a:buFont typeface="Wingdings" pitchFamily="2" charset="2"/>
              <a:buChar char="q"/>
            </a:pPr>
            <a:r>
              <a:rPr lang="en-US" sz="1800" dirty="0" smtClean="0">
                <a:latin typeface="Sylfaen" pitchFamily="18" charset="0"/>
              </a:rPr>
              <a:t>First set of blobs</a:t>
            </a:r>
          </a:p>
          <a:p>
            <a:pPr algn="just">
              <a:buFont typeface="Wingdings" pitchFamily="2" charset="2"/>
              <a:buChar char="Ø"/>
            </a:pPr>
            <a:r>
              <a:rPr lang="en-US" sz="1800" dirty="0" smtClean="0">
                <a:latin typeface="Sylfaen" pitchFamily="18" charset="0"/>
              </a:rPr>
              <a:t>The </a:t>
            </a:r>
            <a:r>
              <a:rPr lang="en-US" sz="1800" dirty="0" smtClean="0">
                <a:solidFill>
                  <a:srgbClr val="170AC6"/>
                </a:solidFill>
                <a:latin typeface="Sylfaen" pitchFamily="18" charset="0"/>
              </a:rPr>
              <a:t>First blob </a:t>
            </a:r>
            <a:r>
              <a:rPr lang="en-US" sz="1800" dirty="0" smtClean="0">
                <a:latin typeface="Sylfaen" pitchFamily="18" charset="0"/>
              </a:rPr>
              <a:t>at its first appearance is ∼ 1400 km wide and ∼ 3600 km length,  respectively.  It reached the surface in ∼ </a:t>
            </a:r>
            <a:r>
              <a:rPr lang="en-US" sz="1800" dirty="0" smtClean="0">
                <a:solidFill>
                  <a:srgbClr val="FF0000"/>
                </a:solidFill>
                <a:latin typeface="Sylfaen" pitchFamily="18" charset="0"/>
              </a:rPr>
              <a:t>13 min </a:t>
            </a:r>
            <a:r>
              <a:rPr lang="en-US" sz="1800" dirty="0" smtClean="0">
                <a:latin typeface="Sylfaen" pitchFamily="18" charset="0"/>
              </a:rPr>
              <a:t>with a mean speed of </a:t>
            </a:r>
            <a:r>
              <a:rPr lang="en-US" sz="1800" dirty="0" smtClean="0">
                <a:solidFill>
                  <a:srgbClr val="FF0000"/>
                </a:solidFill>
                <a:latin typeface="Sylfaen" pitchFamily="18" charset="0"/>
              </a:rPr>
              <a:t>∼ 50 km s</a:t>
            </a:r>
            <a:r>
              <a:rPr lang="en-US" sz="1800" baseline="30000" dirty="0" smtClean="0">
                <a:solidFill>
                  <a:srgbClr val="FF0000"/>
                </a:solidFill>
                <a:latin typeface="Sylfaen" pitchFamily="18" charset="0"/>
              </a:rPr>
              <a:t>-1</a:t>
            </a:r>
            <a:r>
              <a:rPr lang="en-US" sz="1800" dirty="0" smtClean="0">
                <a:latin typeface="Sylfaen" pitchFamily="18" charset="0"/>
              </a:rPr>
              <a:t>.</a:t>
            </a:r>
          </a:p>
          <a:p>
            <a:pPr algn="just">
              <a:buFont typeface="Wingdings" pitchFamily="2" charset="2"/>
              <a:buChar char="Ø"/>
            </a:pPr>
            <a:r>
              <a:rPr lang="en-US" sz="1800" dirty="0" smtClean="0">
                <a:latin typeface="Sylfaen" pitchFamily="18" charset="0"/>
              </a:rPr>
              <a:t>The </a:t>
            </a:r>
            <a:r>
              <a:rPr lang="en-US" sz="1800" dirty="0" smtClean="0">
                <a:solidFill>
                  <a:srgbClr val="170AC6"/>
                </a:solidFill>
                <a:latin typeface="Sylfaen" pitchFamily="18" charset="0"/>
              </a:rPr>
              <a:t>second blob </a:t>
            </a:r>
            <a:r>
              <a:rPr lang="en-US" sz="1800" dirty="0" smtClean="0">
                <a:latin typeface="Sylfaen" pitchFamily="18" charset="0"/>
              </a:rPr>
              <a:t>appeared at UT 21:50 at a height of </a:t>
            </a:r>
            <a:r>
              <a:rPr lang="en-US" sz="1800" dirty="0" smtClean="0">
                <a:solidFill>
                  <a:srgbClr val="FF0000"/>
                </a:solidFill>
                <a:latin typeface="Sylfaen" pitchFamily="18" charset="0"/>
              </a:rPr>
              <a:t>∼ 6×10</a:t>
            </a:r>
            <a:r>
              <a:rPr lang="en-US" sz="1800" baseline="30000" dirty="0" smtClean="0">
                <a:solidFill>
                  <a:srgbClr val="FF0000"/>
                </a:solidFill>
                <a:latin typeface="Sylfaen" pitchFamily="18" charset="0"/>
              </a:rPr>
              <a:t>4</a:t>
            </a:r>
            <a:r>
              <a:rPr lang="en-US" sz="1800" dirty="0" smtClean="0">
                <a:solidFill>
                  <a:srgbClr val="FF0000"/>
                </a:solidFill>
                <a:latin typeface="Sylfaen" pitchFamily="18" charset="0"/>
              </a:rPr>
              <a:t> km</a:t>
            </a:r>
            <a:r>
              <a:rPr lang="en-US" sz="1800" dirty="0" smtClean="0">
                <a:latin typeface="Sylfaen" pitchFamily="18" charset="0"/>
              </a:rPr>
              <a:t>. It follows the same path as the first blob and reached the surface in </a:t>
            </a:r>
            <a:r>
              <a:rPr lang="en-US" sz="1800" dirty="0" smtClean="0">
                <a:solidFill>
                  <a:srgbClr val="FF0000"/>
                </a:solidFill>
                <a:latin typeface="Sylfaen" pitchFamily="18" charset="0"/>
              </a:rPr>
              <a:t>∼ 16 min </a:t>
            </a:r>
            <a:r>
              <a:rPr lang="en-US" sz="1800" dirty="0" smtClean="0">
                <a:latin typeface="Sylfaen" pitchFamily="18" charset="0"/>
              </a:rPr>
              <a:t>with a mean speed of </a:t>
            </a:r>
            <a:r>
              <a:rPr lang="en-US" sz="1800" dirty="0" smtClean="0">
                <a:solidFill>
                  <a:srgbClr val="FF0000"/>
                </a:solidFill>
                <a:latin typeface="Sylfaen" pitchFamily="18" charset="0"/>
              </a:rPr>
              <a:t>∼ 60 km s</a:t>
            </a:r>
            <a:r>
              <a:rPr lang="en-US" sz="1800" baseline="30000" dirty="0" smtClean="0">
                <a:solidFill>
                  <a:srgbClr val="FF0000"/>
                </a:solidFill>
                <a:latin typeface="Sylfaen" pitchFamily="18" charset="0"/>
              </a:rPr>
              <a:t>-1</a:t>
            </a:r>
            <a:endParaRPr lang="en-US" sz="1800" dirty="0" smtClean="0">
              <a:latin typeface="Sylfaen" pitchFamily="18" charset="0"/>
            </a:endParaRPr>
          </a:p>
          <a:p>
            <a:pPr algn="just">
              <a:buFont typeface="Wingdings" pitchFamily="2" charset="2"/>
              <a:buChar char="Ø"/>
            </a:pPr>
            <a:r>
              <a:rPr lang="en-US" sz="1800" dirty="0" smtClean="0">
                <a:latin typeface="Sylfaen" pitchFamily="18" charset="0"/>
              </a:rPr>
              <a:t>The </a:t>
            </a:r>
            <a:r>
              <a:rPr lang="en-US" sz="1800" dirty="0" smtClean="0">
                <a:solidFill>
                  <a:srgbClr val="170AC6"/>
                </a:solidFill>
                <a:latin typeface="Sylfaen" pitchFamily="18" charset="0"/>
              </a:rPr>
              <a:t>third blob </a:t>
            </a:r>
            <a:r>
              <a:rPr lang="en-US" sz="1800" dirty="0" smtClean="0">
                <a:latin typeface="Sylfaen" pitchFamily="18" charset="0"/>
              </a:rPr>
              <a:t>reached the surface in </a:t>
            </a:r>
            <a:r>
              <a:rPr lang="en-US" sz="1800" dirty="0" smtClean="0">
                <a:solidFill>
                  <a:srgbClr val="FF0000"/>
                </a:solidFill>
                <a:latin typeface="Sylfaen" pitchFamily="18" charset="0"/>
              </a:rPr>
              <a:t>∼ 12 min </a:t>
            </a:r>
            <a:r>
              <a:rPr lang="en-US" sz="1800" dirty="0" smtClean="0">
                <a:latin typeface="Sylfaen" pitchFamily="18" charset="0"/>
              </a:rPr>
              <a:t>with a mean speed of </a:t>
            </a:r>
            <a:r>
              <a:rPr lang="en-US" sz="1800" dirty="0" smtClean="0">
                <a:solidFill>
                  <a:srgbClr val="FF0000"/>
                </a:solidFill>
                <a:latin typeface="Sylfaen" pitchFamily="18" charset="0"/>
              </a:rPr>
              <a:t>∼ 40 km s</a:t>
            </a:r>
            <a:r>
              <a:rPr lang="en-US" sz="1800" baseline="30000" dirty="0" smtClean="0">
                <a:solidFill>
                  <a:srgbClr val="FF0000"/>
                </a:solidFill>
                <a:latin typeface="Sylfaen" pitchFamily="18" charset="0"/>
              </a:rPr>
              <a:t>-1</a:t>
            </a:r>
            <a:r>
              <a:rPr lang="en-US" sz="1800" dirty="0" smtClean="0">
                <a:solidFill>
                  <a:srgbClr val="FF0000"/>
                </a:solidFill>
                <a:latin typeface="Sylfaen" pitchFamily="18" charset="0"/>
              </a:rPr>
              <a:t> </a:t>
            </a:r>
            <a:r>
              <a:rPr lang="en-US" sz="1800" dirty="0" smtClean="0">
                <a:latin typeface="Sylfaen" pitchFamily="18" charset="0"/>
              </a:rPr>
              <a:t>but moves along a different path.</a:t>
            </a:r>
          </a:p>
          <a:p>
            <a:pPr algn="just">
              <a:buFont typeface="Wingdings" pitchFamily="2" charset="2"/>
              <a:buChar char="Ø"/>
            </a:pPr>
            <a:endParaRPr lang="en-US" sz="1800" dirty="0" smtClean="0">
              <a:latin typeface="Sylfaen" pitchFamily="18" charset="0"/>
            </a:endParaRPr>
          </a:p>
          <a:p>
            <a:pPr marL="539496" indent="-457200" algn="just">
              <a:buFont typeface="Wingdings" pitchFamily="2" charset="2"/>
              <a:buChar char="q"/>
            </a:pPr>
            <a:r>
              <a:rPr lang="en-US" sz="1800" dirty="0" smtClean="0">
                <a:latin typeface="Sylfaen" pitchFamily="18" charset="0"/>
              </a:rPr>
              <a:t>Second set of blobs</a:t>
            </a:r>
          </a:p>
          <a:p>
            <a:pPr>
              <a:buFont typeface="Wingdings" pitchFamily="2" charset="2"/>
              <a:buChar char="Ø"/>
            </a:pPr>
            <a:r>
              <a:rPr lang="en-US" sz="1800" dirty="0" smtClean="0">
                <a:latin typeface="Sylfaen" pitchFamily="18" charset="0"/>
              </a:rPr>
              <a:t>The first blob appeared at UT 21:41 at </a:t>
            </a:r>
            <a:r>
              <a:rPr lang="en-US" sz="1800" dirty="0" err="1" smtClean="0">
                <a:latin typeface="Sylfaen" pitchFamily="18" charset="0"/>
              </a:rPr>
              <a:t>aheight</a:t>
            </a:r>
            <a:r>
              <a:rPr lang="en-US" sz="1800" dirty="0" smtClean="0">
                <a:latin typeface="Sylfaen" pitchFamily="18" charset="0"/>
              </a:rPr>
              <a:t> of </a:t>
            </a:r>
            <a:r>
              <a:rPr lang="en-US" sz="1800" dirty="0" smtClean="0"/>
              <a:t>∼ </a:t>
            </a:r>
            <a:r>
              <a:rPr lang="en-US" sz="1800" dirty="0" smtClean="0">
                <a:solidFill>
                  <a:srgbClr val="FF0000"/>
                </a:solidFill>
                <a:latin typeface="Sylfaen" pitchFamily="18" charset="0"/>
              </a:rPr>
              <a:t>9.5×10</a:t>
            </a:r>
            <a:r>
              <a:rPr lang="en-US" sz="1800" baseline="30000" dirty="0" smtClean="0">
                <a:solidFill>
                  <a:srgbClr val="FF0000"/>
                </a:solidFill>
                <a:latin typeface="Sylfaen" pitchFamily="18" charset="0"/>
              </a:rPr>
              <a:t>4  </a:t>
            </a:r>
            <a:r>
              <a:rPr lang="en-US" sz="1800" dirty="0" smtClean="0"/>
              <a:t>km. </a:t>
            </a:r>
            <a:r>
              <a:rPr lang="en-US" sz="1800" dirty="0" smtClean="0">
                <a:latin typeface="Sylfaen" pitchFamily="18" charset="0"/>
              </a:rPr>
              <a:t>It reached the surface in ∼ </a:t>
            </a:r>
            <a:r>
              <a:rPr lang="en-US" sz="1800" dirty="0" smtClean="0">
                <a:solidFill>
                  <a:srgbClr val="FF0000"/>
                </a:solidFill>
                <a:latin typeface="Sylfaen" pitchFamily="18" charset="0"/>
              </a:rPr>
              <a:t>15 min </a:t>
            </a:r>
            <a:r>
              <a:rPr lang="en-US" sz="1800" dirty="0" smtClean="0">
                <a:latin typeface="Sylfaen" pitchFamily="18" charset="0"/>
              </a:rPr>
              <a:t>with a mean speed of </a:t>
            </a:r>
            <a:r>
              <a:rPr lang="en-US" sz="1800" dirty="0" smtClean="0">
                <a:solidFill>
                  <a:srgbClr val="FF0000"/>
                </a:solidFill>
                <a:latin typeface="Sylfaen" pitchFamily="18" charset="0"/>
              </a:rPr>
              <a:t>∼ 100 km s</a:t>
            </a:r>
            <a:r>
              <a:rPr lang="en-US" sz="1800" baseline="30000" dirty="0" smtClean="0">
                <a:solidFill>
                  <a:srgbClr val="FF0000"/>
                </a:solidFill>
                <a:latin typeface="Sylfaen" pitchFamily="18" charset="0"/>
              </a:rPr>
              <a:t>-1</a:t>
            </a:r>
            <a:r>
              <a:rPr lang="en-US" sz="1800" dirty="0" smtClean="0">
                <a:latin typeface="Sylfaen" pitchFamily="18" charset="0"/>
              </a:rPr>
              <a:t>.</a:t>
            </a:r>
          </a:p>
          <a:p>
            <a:pPr algn="just">
              <a:buFont typeface="Wingdings" pitchFamily="2" charset="2"/>
              <a:buChar char="Ø"/>
            </a:pPr>
            <a:r>
              <a:rPr lang="en-US" sz="1800" dirty="0" smtClean="0">
                <a:latin typeface="Sylfaen" pitchFamily="18" charset="0"/>
              </a:rPr>
              <a:t>The blob follows the same trajectory as the first blob and reached the surface in ∼ </a:t>
            </a:r>
            <a:r>
              <a:rPr lang="en-US" sz="1800" dirty="0" smtClean="0">
                <a:solidFill>
                  <a:srgbClr val="FF0000"/>
                </a:solidFill>
                <a:latin typeface="Sylfaen" pitchFamily="18" charset="0"/>
              </a:rPr>
              <a:t>15 min </a:t>
            </a:r>
            <a:r>
              <a:rPr lang="en-US" sz="1800" dirty="0" smtClean="0">
                <a:latin typeface="Sylfaen" pitchFamily="18" charset="0"/>
              </a:rPr>
              <a:t>with a mean speed of ∼ </a:t>
            </a:r>
            <a:r>
              <a:rPr lang="en-US" sz="1800" dirty="0" smtClean="0">
                <a:solidFill>
                  <a:srgbClr val="FF0000"/>
                </a:solidFill>
                <a:latin typeface="Sylfaen" pitchFamily="18" charset="0"/>
              </a:rPr>
              <a:t>90 km s</a:t>
            </a:r>
            <a:r>
              <a:rPr lang="en-US" sz="1800" baseline="30000" dirty="0" smtClean="0">
                <a:solidFill>
                  <a:srgbClr val="FF0000"/>
                </a:solidFill>
                <a:latin typeface="Sylfaen" pitchFamily="18" charset="0"/>
              </a:rPr>
              <a:t>-1</a:t>
            </a:r>
            <a:r>
              <a:rPr lang="en-US" sz="1800" dirty="0" smtClean="0">
                <a:latin typeface="Sylfaen" pitchFamily="18" charset="0"/>
              </a:rPr>
              <a:t>.</a:t>
            </a:r>
          </a:p>
          <a:p>
            <a:pPr marL="539496" indent="-457200" algn="just">
              <a:buNone/>
            </a:pPr>
            <a:endParaRPr lang="en-US" sz="2000" dirty="0">
              <a:latin typeface="Sylfaen" pitchFamily="18" charset="0"/>
            </a:endParaRPr>
          </a:p>
        </p:txBody>
      </p:sp>
      <p:pic>
        <p:nvPicPr>
          <p:cNvPr id="11" name="Picture 10" descr="Solspanet_baner.jpg"/>
          <p:cNvPicPr>
            <a:picLocks noChangeAspect="1"/>
          </p:cNvPicPr>
          <p:nvPr/>
        </p:nvPicPr>
        <p:blipFill>
          <a:blip r:embed="rId2" cstate="print"/>
          <a:stretch>
            <a:fillRect/>
          </a:stretch>
        </p:blipFill>
        <p:spPr>
          <a:xfrm>
            <a:off x="6019800" y="76200"/>
            <a:ext cx="3048000" cy="843968"/>
          </a:xfrm>
          <a:prstGeom prst="rect">
            <a:avLst/>
          </a:prstGeom>
        </p:spPr>
      </p:pic>
      <p:pic>
        <p:nvPicPr>
          <p:cNvPr id="12" name="Picture 11" descr="logos.png"/>
          <p:cNvPicPr>
            <a:picLocks noChangeAspect="1"/>
          </p:cNvPicPr>
          <p:nvPr/>
        </p:nvPicPr>
        <p:blipFill>
          <a:blip r:embed="rId3" cstate="print"/>
          <a:stretch>
            <a:fillRect/>
          </a:stretch>
        </p:blipFill>
        <p:spPr>
          <a:xfrm>
            <a:off x="76200" y="6067472"/>
            <a:ext cx="2133600" cy="714328"/>
          </a:xfrm>
          <a:prstGeom prst="rect">
            <a:avLst/>
          </a:prstGeom>
        </p:spPr>
      </p:pic>
      <p:pic>
        <p:nvPicPr>
          <p:cNvPr id="13" name="Content Placeholder 7" descr="Untitled-21.png"/>
          <p:cNvPicPr>
            <a:picLocks noChangeAspect="1"/>
          </p:cNvPicPr>
          <p:nvPr/>
        </p:nvPicPr>
        <p:blipFill>
          <a:blip r:embed="rId4" cstate="print"/>
          <a:stretch>
            <a:fillRect/>
          </a:stretch>
        </p:blipFill>
        <p:spPr>
          <a:xfrm>
            <a:off x="7696200" y="5410200"/>
            <a:ext cx="1752600" cy="1752600"/>
          </a:xfrm>
          <a:prstGeom prst="rect">
            <a:avLst/>
          </a:prstGeom>
        </p:spPr>
      </p:pic>
      <p:pic>
        <p:nvPicPr>
          <p:cNvPr id="14" name="Content Placeholder 3"/>
          <p:cNvPicPr>
            <a:picLocks noGrp="1"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pic>
        <p:nvPicPr>
          <p:cNvPr id="7" name="Picture 6" descr="slider2.jpg"/>
          <p:cNvPicPr>
            <a:picLocks noChangeAspect="1"/>
          </p:cNvPicPr>
          <p:nvPr/>
        </p:nvPicPr>
        <p:blipFill>
          <a:blip r:embed="rId6" cstate="print"/>
          <a:stretch>
            <a:fillRect/>
          </a:stretch>
        </p:blipFill>
        <p:spPr>
          <a:xfrm>
            <a:off x="2057400" y="76200"/>
            <a:ext cx="2686538" cy="83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620000" cy="5867400"/>
          </a:xfrm>
        </p:spPr>
        <p:txBody>
          <a:bodyPr>
            <a:normAutofit/>
          </a:bodyPr>
          <a:lstStyle/>
          <a:p>
            <a:pPr algn="just">
              <a:buFont typeface="Wingdings" pitchFamily="2" charset="2"/>
              <a:buChar char="Ø"/>
            </a:pPr>
            <a:r>
              <a:rPr lang="en-US" sz="1800" dirty="0" smtClean="0">
                <a:latin typeface="Sylfaen" pitchFamily="18" charset="0"/>
              </a:rPr>
              <a:t>We made the </a:t>
            </a:r>
            <a:r>
              <a:rPr lang="en-US" sz="1800" i="1" dirty="0" smtClean="0">
                <a:solidFill>
                  <a:srgbClr val="170AC6"/>
                </a:solidFill>
                <a:latin typeface="Sylfaen" pitchFamily="18" charset="0"/>
              </a:rPr>
              <a:t>x-t cuts (to calculate variation of height in time) </a:t>
            </a:r>
            <a:r>
              <a:rPr lang="en-US" sz="1800" dirty="0" smtClean="0">
                <a:latin typeface="Sylfaen" pitchFamily="18" charset="0"/>
              </a:rPr>
              <a:t>during the time interval </a:t>
            </a:r>
            <a:r>
              <a:rPr lang="en-US" sz="1800" dirty="0" smtClean="0">
                <a:solidFill>
                  <a:srgbClr val="FF0000"/>
                </a:solidFill>
                <a:latin typeface="Sylfaen" pitchFamily="18" charset="0"/>
              </a:rPr>
              <a:t>UT 21:30-22:15 </a:t>
            </a:r>
            <a:r>
              <a:rPr lang="en-US" sz="1800" dirty="0" smtClean="0">
                <a:latin typeface="Sylfaen" pitchFamily="18" charset="0"/>
              </a:rPr>
              <a:t>in the </a:t>
            </a:r>
            <a:r>
              <a:rPr lang="en-US" sz="1800" dirty="0" smtClean="0">
                <a:solidFill>
                  <a:srgbClr val="170AC6"/>
                </a:solidFill>
                <a:latin typeface="Sylfaen" pitchFamily="18" charset="0"/>
              </a:rPr>
              <a:t>304 Å </a:t>
            </a:r>
            <a:r>
              <a:rPr lang="en-US" sz="1800" dirty="0" smtClean="0">
                <a:latin typeface="Sylfaen" pitchFamily="18" charset="0"/>
              </a:rPr>
              <a:t>line. The width of each cut is 1 pixel equivalent to </a:t>
            </a:r>
            <a:r>
              <a:rPr lang="en-US" sz="1800" dirty="0" smtClean="0">
                <a:solidFill>
                  <a:srgbClr val="FF0000"/>
                </a:solidFill>
                <a:latin typeface="Sylfaen" pitchFamily="18" charset="0"/>
              </a:rPr>
              <a:t>0.6 arc sec </a:t>
            </a:r>
            <a:r>
              <a:rPr lang="en-US" sz="1800" dirty="0" smtClean="0">
                <a:latin typeface="Sylfaen" pitchFamily="18" charset="0"/>
              </a:rPr>
              <a:t>(and situated at a given point of the limb).</a:t>
            </a:r>
            <a:endParaRPr lang="ka-GE" sz="1800" dirty="0" smtClean="0">
              <a:latin typeface="Sylfaen" pitchFamily="18" charset="0"/>
            </a:endParaRPr>
          </a:p>
          <a:p>
            <a:pPr>
              <a:buFont typeface="Wingdings" pitchFamily="2" charset="2"/>
              <a:buChar char="Ø"/>
            </a:pPr>
            <a:endParaRPr lang="ka-GE" sz="1800" dirty="0" smtClean="0"/>
          </a:p>
          <a:p>
            <a:pPr>
              <a:buFont typeface="Wingdings" pitchFamily="2" charset="2"/>
              <a:buChar char="Ø"/>
            </a:pPr>
            <a:endParaRPr lang="en-US"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buFont typeface="Wingdings" pitchFamily="2" charset="2"/>
              <a:buChar char="Ø"/>
            </a:pPr>
            <a:endParaRPr lang="ka-GE" sz="1800" dirty="0" smtClean="0"/>
          </a:p>
          <a:p>
            <a:pPr algn="just">
              <a:buFont typeface="Wingdings" pitchFamily="2" charset="2"/>
              <a:buChar char="Ø"/>
            </a:pPr>
            <a:r>
              <a:rPr lang="en-US" sz="1800" dirty="0" smtClean="0">
                <a:latin typeface="Sylfaen" pitchFamily="18" charset="0"/>
              </a:rPr>
              <a:t>Then we made plots of height </a:t>
            </a:r>
            <a:r>
              <a:rPr lang="en-US" sz="1800" dirty="0" err="1" smtClean="0">
                <a:latin typeface="Sylfaen" pitchFamily="18" charset="0"/>
              </a:rPr>
              <a:t>vs</a:t>
            </a:r>
            <a:r>
              <a:rPr lang="en-US" sz="1800" dirty="0" smtClean="0">
                <a:latin typeface="Sylfaen" pitchFamily="18" charset="0"/>
              </a:rPr>
              <a:t> time for the first and third blobs and we estimated velocity and acceleration.</a:t>
            </a:r>
          </a:p>
        </p:txBody>
      </p:sp>
      <p:pic>
        <p:nvPicPr>
          <p:cNvPr id="6" name="Picture 5" descr="წვეთების ტრაექტორია.jpg"/>
          <p:cNvPicPr>
            <a:picLocks noChangeAspect="1"/>
          </p:cNvPicPr>
          <p:nvPr/>
        </p:nvPicPr>
        <p:blipFill>
          <a:blip r:embed="rId2" cstate="print"/>
          <a:stretch>
            <a:fillRect/>
          </a:stretch>
        </p:blipFill>
        <p:spPr>
          <a:xfrm>
            <a:off x="914400" y="1905000"/>
            <a:ext cx="7423784" cy="3061355"/>
          </a:xfrm>
          <a:prstGeom prst="rect">
            <a:avLst/>
          </a:prstGeom>
        </p:spPr>
      </p:pic>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Solspanet_baner.jpg"/>
          <p:cNvPicPr>
            <a:picLocks noChangeAspect="1"/>
          </p:cNvPicPr>
          <p:nvPr/>
        </p:nvPicPr>
        <p:blipFill>
          <a:blip r:embed="rId3" cstate="print"/>
          <a:stretch>
            <a:fillRect/>
          </a:stretch>
        </p:blipFill>
        <p:spPr>
          <a:xfrm>
            <a:off x="6019800" y="76200"/>
            <a:ext cx="3048000" cy="843968"/>
          </a:xfrm>
          <a:prstGeom prst="rect">
            <a:avLst/>
          </a:prstGeom>
        </p:spPr>
      </p:pic>
      <p:pic>
        <p:nvPicPr>
          <p:cNvPr id="16" name="Picture 15" descr="logos.png"/>
          <p:cNvPicPr>
            <a:picLocks noChangeAspect="1"/>
          </p:cNvPicPr>
          <p:nvPr/>
        </p:nvPicPr>
        <p:blipFill>
          <a:blip r:embed="rId4" cstate="print"/>
          <a:stretch>
            <a:fillRect/>
          </a:stretch>
        </p:blipFill>
        <p:spPr>
          <a:xfrm>
            <a:off x="76200" y="6067472"/>
            <a:ext cx="2133600" cy="714328"/>
          </a:xfrm>
          <a:prstGeom prst="rect">
            <a:avLst/>
          </a:prstGeom>
        </p:spPr>
      </p:pic>
      <p:pic>
        <p:nvPicPr>
          <p:cNvPr id="17" name="Content Placeholder 7" descr="Untitled-21.png"/>
          <p:cNvPicPr>
            <a:picLocks noChangeAspect="1"/>
          </p:cNvPicPr>
          <p:nvPr/>
        </p:nvPicPr>
        <p:blipFill>
          <a:blip r:embed="rId5" cstate="print"/>
          <a:stretch>
            <a:fillRect/>
          </a:stretch>
        </p:blipFill>
        <p:spPr>
          <a:xfrm>
            <a:off x="7696200" y="5410200"/>
            <a:ext cx="1752600" cy="1752600"/>
          </a:xfrm>
          <a:prstGeom prst="rect">
            <a:avLst/>
          </a:prstGeom>
        </p:spPr>
      </p:pic>
      <p:pic>
        <p:nvPicPr>
          <p:cNvPr id="18" name="Content Placeholder 3"/>
          <p:cNvPicPr>
            <a:picLocks noGrp="1"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3"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3352800" y="5867400"/>
            <a:ext cx="2730235" cy="369332"/>
          </a:xfrm>
          <a:prstGeom prst="rect">
            <a:avLst/>
          </a:prstGeom>
        </p:spPr>
        <p:txBody>
          <a:bodyPr wrap="none">
            <a:spAutoFit/>
          </a:bodyPr>
          <a:lstStyle/>
          <a:p>
            <a:r>
              <a:rPr lang="en-US" dirty="0" smtClean="0">
                <a:solidFill>
                  <a:srgbClr val="002060"/>
                </a:solidFill>
                <a:latin typeface="Sylfaen" pitchFamily="18" charset="0"/>
              </a:rPr>
              <a:t>(</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at al. 2015)</a:t>
            </a:r>
            <a:endParaRPr lang="en-US" dirty="0"/>
          </a:p>
        </p:txBody>
      </p:sp>
      <p:pic>
        <p:nvPicPr>
          <p:cNvPr id="20" name="Picture 19" descr="slider2.jpg"/>
          <p:cNvPicPr>
            <a:picLocks noChangeAspect="1"/>
          </p:cNvPicPr>
          <p:nvPr/>
        </p:nvPicPr>
        <p:blipFill>
          <a:blip r:embed="rId7" cstate="print"/>
          <a:stretch>
            <a:fillRect/>
          </a:stretch>
        </p:blipFill>
        <p:spPr>
          <a:xfrm>
            <a:off x="2057400" y="76200"/>
            <a:ext cx="2686538"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924800" cy="5410200"/>
          </a:xfrm>
        </p:spPr>
        <p:txBody>
          <a:bodyPr>
            <a:normAutofit/>
          </a:bodyPr>
          <a:lstStyle/>
          <a:p>
            <a:pPr algn="just">
              <a:buFont typeface="Wingdings" pitchFamily="2" charset="2"/>
              <a:buChar char="Ø"/>
            </a:pPr>
            <a:r>
              <a:rPr lang="en-US" sz="1800" dirty="0" smtClean="0">
                <a:latin typeface="Sylfaen" pitchFamily="18" charset="0"/>
              </a:rPr>
              <a:t>The results of these fittings show two cases: one with finite initial velocity and without it.</a:t>
            </a: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en-US"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None/>
            </a:pPr>
            <a:endParaRPr lang="en-US" sz="1800" dirty="0" smtClean="0">
              <a:latin typeface="Sylfaen" pitchFamily="18" charset="0"/>
            </a:endParaRPr>
          </a:p>
          <a:p>
            <a:pPr algn="just">
              <a:buNone/>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Font typeface="Wingdings" pitchFamily="2" charset="2"/>
              <a:buChar char="Ø"/>
            </a:pPr>
            <a:endParaRPr lang="ka-GE" sz="1800" dirty="0" smtClean="0">
              <a:latin typeface="Sylfaen" pitchFamily="18" charset="0"/>
            </a:endParaRPr>
          </a:p>
          <a:p>
            <a:pPr algn="just">
              <a:buNone/>
            </a:pPr>
            <a:endParaRPr lang="en-US" sz="1800" dirty="0" smtClean="0">
              <a:latin typeface="Sylfaen" pitchFamily="18" charset="0"/>
            </a:endParaRPr>
          </a:p>
          <a:p>
            <a:pPr algn="just">
              <a:buFont typeface="Wingdings" pitchFamily="2" charset="2"/>
              <a:buChar char="Ø"/>
            </a:pPr>
            <a:r>
              <a:rPr lang="en-US" sz="1800" dirty="0" smtClean="0">
                <a:latin typeface="Sylfaen" pitchFamily="18" charset="0"/>
              </a:rPr>
              <a:t>The estimated acceleration without initial velocity </a:t>
            </a:r>
            <a:r>
              <a:rPr lang="en-US" sz="1800" dirty="0" smtClean="0">
                <a:solidFill>
                  <a:srgbClr val="170AC6"/>
                </a:solidFill>
                <a:latin typeface="Sylfaen" pitchFamily="18" charset="0"/>
              </a:rPr>
              <a:t>(</a:t>
            </a:r>
            <a:r>
              <a:rPr lang="en-US" sz="1800" i="1" dirty="0" smtClean="0">
                <a:solidFill>
                  <a:srgbClr val="170AC6"/>
                </a:solidFill>
                <a:latin typeface="Sylfaen" pitchFamily="18" charset="0"/>
              </a:rPr>
              <a:t>V</a:t>
            </a:r>
            <a:r>
              <a:rPr lang="en-US" sz="1200" i="1" dirty="0" smtClean="0">
                <a:solidFill>
                  <a:srgbClr val="170AC6"/>
                </a:solidFill>
                <a:latin typeface="Sylfaen" pitchFamily="18" charset="0"/>
              </a:rPr>
              <a:t>0 </a:t>
            </a:r>
            <a:r>
              <a:rPr lang="en-US" sz="1800" i="1" dirty="0" smtClean="0">
                <a:solidFill>
                  <a:srgbClr val="170AC6"/>
                </a:solidFill>
                <a:latin typeface="Sylfaen" pitchFamily="18" charset="0"/>
              </a:rPr>
              <a:t>= 0) </a:t>
            </a:r>
            <a:r>
              <a:rPr lang="en-US" sz="1800" dirty="0" smtClean="0">
                <a:latin typeface="Sylfaen" pitchFamily="18" charset="0"/>
              </a:rPr>
              <a:t>is </a:t>
            </a:r>
            <a:r>
              <a:rPr lang="en-US" sz="1800" dirty="0" smtClean="0">
                <a:solidFill>
                  <a:srgbClr val="170AC6"/>
                </a:solidFill>
                <a:latin typeface="Sylfaen" pitchFamily="18" charset="0"/>
              </a:rPr>
              <a:t>120 m s</a:t>
            </a:r>
            <a:r>
              <a:rPr lang="en-US" sz="1800" baseline="30000" dirty="0" smtClean="0">
                <a:solidFill>
                  <a:srgbClr val="170AC6"/>
                </a:solidFill>
                <a:latin typeface="Sylfaen" pitchFamily="18" charset="0"/>
              </a:rPr>
              <a:t>-2</a:t>
            </a:r>
            <a:r>
              <a:rPr lang="en-US" sz="1800" dirty="0" smtClean="0">
                <a:solidFill>
                  <a:srgbClr val="170AC6"/>
                </a:solidFill>
                <a:latin typeface="Sylfaen" pitchFamily="18" charset="0"/>
              </a:rPr>
              <a:t> </a:t>
            </a:r>
            <a:r>
              <a:rPr lang="en-US" sz="1800" dirty="0" smtClean="0">
                <a:latin typeface="Sylfaen" pitchFamily="18" charset="0"/>
              </a:rPr>
              <a:t>for the first blob and </a:t>
            </a:r>
            <a:r>
              <a:rPr lang="en-US" sz="1800" dirty="0" smtClean="0">
                <a:solidFill>
                  <a:srgbClr val="170AC6"/>
                </a:solidFill>
                <a:latin typeface="Sylfaen" pitchFamily="18" charset="0"/>
              </a:rPr>
              <a:t>136 m s</a:t>
            </a:r>
            <a:r>
              <a:rPr lang="en-US" sz="1800" baseline="30000" dirty="0" smtClean="0">
                <a:solidFill>
                  <a:srgbClr val="170AC6"/>
                </a:solidFill>
                <a:latin typeface="Sylfaen" pitchFamily="18" charset="0"/>
              </a:rPr>
              <a:t>-2</a:t>
            </a:r>
            <a:r>
              <a:rPr lang="en-US" sz="1800" dirty="0" smtClean="0">
                <a:solidFill>
                  <a:srgbClr val="170AC6"/>
                </a:solidFill>
                <a:latin typeface="Sylfaen" pitchFamily="18" charset="0"/>
              </a:rPr>
              <a:t> </a:t>
            </a:r>
            <a:r>
              <a:rPr lang="en-US" sz="1800" dirty="0" smtClean="0">
                <a:latin typeface="Sylfaen" pitchFamily="18" charset="0"/>
              </a:rPr>
              <a:t>for the second blob. On the other hand </a:t>
            </a:r>
            <a:r>
              <a:rPr lang="en-US" sz="1800" i="1" dirty="0" smtClean="0">
                <a:solidFill>
                  <a:srgbClr val="170AC6"/>
                </a:solidFill>
                <a:latin typeface="Sylfaen" pitchFamily="18" charset="0"/>
              </a:rPr>
              <a:t>V</a:t>
            </a:r>
            <a:r>
              <a:rPr lang="en-US" sz="1200" i="1" dirty="0" smtClean="0">
                <a:solidFill>
                  <a:srgbClr val="170AC6"/>
                </a:solidFill>
                <a:latin typeface="Sylfaen" pitchFamily="18" charset="0"/>
              </a:rPr>
              <a:t>0</a:t>
            </a:r>
            <a:r>
              <a:rPr lang="en-US" sz="1800" i="1" dirty="0" smtClean="0">
                <a:solidFill>
                  <a:srgbClr val="170AC6"/>
                </a:solidFill>
                <a:latin typeface="Sylfaen" pitchFamily="18" charset="0"/>
              </a:rPr>
              <a:t>=12  </a:t>
            </a:r>
            <a:r>
              <a:rPr lang="en-US" sz="1800" dirty="0" smtClean="0">
                <a:solidFill>
                  <a:srgbClr val="170AC6"/>
                </a:solidFill>
                <a:latin typeface="Sylfaen" pitchFamily="18" charset="0"/>
              </a:rPr>
              <a:t>km s</a:t>
            </a:r>
            <a:r>
              <a:rPr lang="en-US" sz="1800" baseline="30000" dirty="0" smtClean="0">
                <a:solidFill>
                  <a:srgbClr val="170AC6"/>
                </a:solidFill>
                <a:latin typeface="Sylfaen" pitchFamily="18" charset="0"/>
              </a:rPr>
              <a:t>-1</a:t>
            </a:r>
            <a:r>
              <a:rPr lang="en-US" sz="1800" dirty="0" smtClean="0">
                <a:solidFill>
                  <a:srgbClr val="170AC6"/>
                </a:solidFill>
                <a:latin typeface="Sylfaen" pitchFamily="18" charset="0"/>
              </a:rPr>
              <a:t> </a:t>
            </a:r>
            <a:r>
              <a:rPr lang="en-US" sz="1800" dirty="0" smtClean="0">
                <a:latin typeface="Sylfaen" pitchFamily="18" charset="0"/>
              </a:rPr>
              <a:t>and </a:t>
            </a:r>
            <a:r>
              <a:rPr lang="en-US" sz="1800" i="1" dirty="0" smtClean="0">
                <a:solidFill>
                  <a:srgbClr val="170AC6"/>
                </a:solidFill>
                <a:latin typeface="Sylfaen" pitchFamily="18" charset="0"/>
              </a:rPr>
              <a:t>a=92 </a:t>
            </a:r>
            <a:r>
              <a:rPr lang="en-US" sz="1800" dirty="0" smtClean="0">
                <a:solidFill>
                  <a:srgbClr val="170AC6"/>
                </a:solidFill>
                <a:latin typeface="Sylfaen" pitchFamily="18" charset="0"/>
              </a:rPr>
              <a:t>m s</a:t>
            </a:r>
            <a:r>
              <a:rPr lang="en-US" sz="1800" baseline="30000" dirty="0" smtClean="0">
                <a:solidFill>
                  <a:srgbClr val="170AC6"/>
                </a:solidFill>
                <a:latin typeface="Sylfaen" pitchFamily="18" charset="0"/>
              </a:rPr>
              <a:t>-2</a:t>
            </a:r>
            <a:r>
              <a:rPr lang="en-US" sz="1800" dirty="0" smtClean="0">
                <a:solidFill>
                  <a:srgbClr val="170AC6"/>
                </a:solidFill>
                <a:latin typeface="Sylfaen" pitchFamily="18" charset="0"/>
              </a:rPr>
              <a:t> </a:t>
            </a:r>
            <a:r>
              <a:rPr lang="en-US" sz="1800" dirty="0" smtClean="0">
                <a:latin typeface="Sylfaen" pitchFamily="18" charset="0"/>
              </a:rPr>
              <a:t>for the first blob and </a:t>
            </a:r>
            <a:r>
              <a:rPr lang="en-US" sz="1800" i="1" dirty="0" smtClean="0">
                <a:solidFill>
                  <a:srgbClr val="170AC6"/>
                </a:solidFill>
                <a:latin typeface="Sylfaen" pitchFamily="18" charset="0"/>
              </a:rPr>
              <a:t>V</a:t>
            </a:r>
            <a:r>
              <a:rPr lang="en-US" sz="1200" i="1" dirty="0" smtClean="0">
                <a:solidFill>
                  <a:srgbClr val="170AC6"/>
                </a:solidFill>
                <a:latin typeface="Sylfaen" pitchFamily="18" charset="0"/>
              </a:rPr>
              <a:t>0</a:t>
            </a:r>
            <a:r>
              <a:rPr lang="en-US" sz="1800" i="1" dirty="0" smtClean="0">
                <a:solidFill>
                  <a:srgbClr val="170AC6"/>
                </a:solidFill>
                <a:latin typeface="Sylfaen" pitchFamily="18" charset="0"/>
              </a:rPr>
              <a:t>=22 </a:t>
            </a:r>
            <a:r>
              <a:rPr lang="en-US" sz="1800" dirty="0" smtClean="0">
                <a:solidFill>
                  <a:srgbClr val="170AC6"/>
                </a:solidFill>
                <a:latin typeface="Sylfaen" pitchFamily="18" charset="0"/>
              </a:rPr>
              <a:t>km s</a:t>
            </a:r>
            <a:r>
              <a:rPr lang="en-US" sz="1800" baseline="30000" dirty="0" smtClean="0">
                <a:solidFill>
                  <a:srgbClr val="170AC6"/>
                </a:solidFill>
                <a:latin typeface="Sylfaen" pitchFamily="18" charset="0"/>
              </a:rPr>
              <a:t>-1</a:t>
            </a:r>
            <a:r>
              <a:rPr lang="en-US" sz="1800" dirty="0" smtClean="0">
                <a:solidFill>
                  <a:srgbClr val="170AC6"/>
                </a:solidFill>
                <a:latin typeface="Sylfaen" pitchFamily="18" charset="0"/>
              </a:rPr>
              <a:t> </a:t>
            </a:r>
            <a:r>
              <a:rPr lang="en-US" sz="1800" dirty="0" smtClean="0">
                <a:latin typeface="Sylfaen" pitchFamily="18" charset="0"/>
              </a:rPr>
              <a:t>and </a:t>
            </a:r>
            <a:r>
              <a:rPr lang="en-US" sz="1800" i="1" dirty="0" smtClean="0">
                <a:solidFill>
                  <a:srgbClr val="170AC6"/>
                </a:solidFill>
                <a:latin typeface="Sylfaen" pitchFamily="18" charset="0"/>
              </a:rPr>
              <a:t>a=74 </a:t>
            </a:r>
            <a:r>
              <a:rPr lang="en-US" sz="1800" dirty="0" smtClean="0">
                <a:solidFill>
                  <a:srgbClr val="170AC6"/>
                </a:solidFill>
                <a:latin typeface="Sylfaen" pitchFamily="18" charset="0"/>
              </a:rPr>
              <a:t>m s</a:t>
            </a:r>
            <a:r>
              <a:rPr lang="en-US" sz="1800" baseline="30000" dirty="0" smtClean="0">
                <a:solidFill>
                  <a:srgbClr val="170AC6"/>
                </a:solidFill>
                <a:latin typeface="Sylfaen" pitchFamily="18" charset="0"/>
              </a:rPr>
              <a:t>-2</a:t>
            </a:r>
            <a:r>
              <a:rPr lang="en-US" sz="1800" dirty="0" smtClean="0">
                <a:solidFill>
                  <a:srgbClr val="170AC6"/>
                </a:solidFill>
                <a:latin typeface="Sylfaen" pitchFamily="18" charset="0"/>
              </a:rPr>
              <a:t> </a:t>
            </a:r>
            <a:r>
              <a:rPr lang="en-US" sz="1800" dirty="0" smtClean="0">
                <a:latin typeface="Sylfaen" pitchFamily="18" charset="0"/>
              </a:rPr>
              <a:t>for the third blob.</a:t>
            </a:r>
            <a:endParaRPr lang="ka-GE" sz="1800" dirty="0" smtClean="0">
              <a:latin typeface="Sylfae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09600" y="1571384"/>
            <a:ext cx="3886200" cy="315139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724400" y="1569156"/>
            <a:ext cx="3962400" cy="3155244"/>
          </a:xfrm>
          <a:prstGeom prst="rect">
            <a:avLst/>
          </a:prstGeom>
          <a:noFill/>
          <a:ln w="9525">
            <a:noFill/>
            <a:miter lim="800000"/>
            <a:headEnd/>
            <a:tailEnd/>
          </a:ln>
        </p:spPr>
      </p:pic>
      <p:pic>
        <p:nvPicPr>
          <p:cNvPr id="13" name="Picture 12" descr="Solspanet_baner.jpg"/>
          <p:cNvPicPr>
            <a:picLocks noChangeAspect="1"/>
          </p:cNvPicPr>
          <p:nvPr/>
        </p:nvPicPr>
        <p:blipFill>
          <a:blip r:embed="rId4" cstate="print"/>
          <a:stretch>
            <a:fillRect/>
          </a:stretch>
        </p:blipFill>
        <p:spPr>
          <a:xfrm>
            <a:off x="6019800" y="76200"/>
            <a:ext cx="3048000" cy="843968"/>
          </a:xfrm>
          <a:prstGeom prst="rect">
            <a:avLst/>
          </a:prstGeom>
        </p:spPr>
      </p:pic>
      <p:pic>
        <p:nvPicPr>
          <p:cNvPr id="14" name="Picture 13" descr="logos.png"/>
          <p:cNvPicPr>
            <a:picLocks noChangeAspect="1"/>
          </p:cNvPicPr>
          <p:nvPr/>
        </p:nvPicPr>
        <p:blipFill>
          <a:blip r:embed="rId5" cstate="print"/>
          <a:stretch>
            <a:fillRect/>
          </a:stretch>
        </p:blipFill>
        <p:spPr>
          <a:xfrm>
            <a:off x="76200" y="6067472"/>
            <a:ext cx="2133600" cy="714328"/>
          </a:xfrm>
          <a:prstGeom prst="rect">
            <a:avLst/>
          </a:prstGeom>
        </p:spPr>
      </p:pic>
      <p:pic>
        <p:nvPicPr>
          <p:cNvPr id="15" name="Content Placeholder 7" descr="Untitled-21.png"/>
          <p:cNvPicPr>
            <a:picLocks noChangeAspect="1"/>
          </p:cNvPicPr>
          <p:nvPr/>
        </p:nvPicPr>
        <p:blipFill>
          <a:blip r:embed="rId6" cstate="print"/>
          <a:stretch>
            <a:fillRect/>
          </a:stretch>
        </p:blipFill>
        <p:spPr>
          <a:xfrm>
            <a:off x="7696200" y="5410200"/>
            <a:ext cx="1752600" cy="1752600"/>
          </a:xfrm>
          <a:prstGeom prst="rect">
            <a:avLst/>
          </a:prstGeom>
        </p:spPr>
      </p:pic>
      <p:pic>
        <p:nvPicPr>
          <p:cNvPr id="16" name="Content Placeholder 3"/>
          <p:cNvPicPr>
            <a:picLocks noGrp="1"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60302"/>
            <a:ext cx="1066800" cy="1050902"/>
          </a:xfrm>
          <a:prstGeom prst="rect">
            <a:avLst/>
          </a:prstGeom>
        </p:spPr>
      </p:pic>
      <p:sp>
        <p:nvSpPr>
          <p:cNvPr id="9" name="Rectangle 8"/>
          <p:cNvSpPr/>
          <p:nvPr/>
        </p:nvSpPr>
        <p:spPr>
          <a:xfrm>
            <a:off x="3276600" y="6019800"/>
            <a:ext cx="2730235" cy="369332"/>
          </a:xfrm>
          <a:prstGeom prst="rect">
            <a:avLst/>
          </a:prstGeom>
        </p:spPr>
        <p:txBody>
          <a:bodyPr wrap="none">
            <a:spAutoFit/>
          </a:bodyPr>
          <a:lstStyle/>
          <a:p>
            <a:r>
              <a:rPr lang="en-US" dirty="0" smtClean="0">
                <a:solidFill>
                  <a:srgbClr val="002060"/>
                </a:solidFill>
                <a:latin typeface="Sylfaen" pitchFamily="18" charset="0"/>
              </a:rPr>
              <a:t>(</a:t>
            </a:r>
            <a:r>
              <a:rPr lang="en-US" dirty="0" err="1" smtClean="0">
                <a:solidFill>
                  <a:srgbClr val="170AC6"/>
                </a:solidFill>
                <a:latin typeface="Sylfaen" pitchFamily="18" charset="0"/>
              </a:rPr>
              <a:t>Vashalomidze</a:t>
            </a:r>
            <a:r>
              <a:rPr lang="en-US" dirty="0" smtClean="0">
                <a:solidFill>
                  <a:srgbClr val="170AC6"/>
                </a:solidFill>
                <a:latin typeface="Sylfaen" pitchFamily="18" charset="0"/>
              </a:rPr>
              <a:t> at al. 2015)</a:t>
            </a:r>
            <a:endParaRPr lang="en-US" dirty="0"/>
          </a:p>
        </p:txBody>
      </p:sp>
      <p:pic>
        <p:nvPicPr>
          <p:cNvPr id="10" name="Picture 9" descr="slider2.jpg"/>
          <p:cNvPicPr>
            <a:picLocks noChangeAspect="1"/>
          </p:cNvPicPr>
          <p:nvPr/>
        </p:nvPicPr>
        <p:blipFill>
          <a:blip r:embed="rId8" cstate="print"/>
          <a:stretch>
            <a:fillRect/>
          </a:stretch>
        </p:blipFill>
        <p:spPr>
          <a:xfrm>
            <a:off x="2057400" y="76200"/>
            <a:ext cx="2686538" cy="838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38439</TotalTime>
  <Words>1001</Words>
  <Application>Microsoft Office PowerPoint</Application>
  <PresentationFormat>On-screen Show (4:3)</PresentationFormat>
  <Paragraphs>113</Paragraphs>
  <Slides>14</Slides>
  <Notes>0</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Formation and evolution of coronal rain observed by SDO/AIA on February 22, 2012</vt:lpstr>
      <vt:lpstr>                       Formation and Dynamics of Coronal Rain</vt:lpstr>
      <vt:lpstr>Slide 3</vt:lpstr>
      <vt:lpstr>Slide 4</vt:lpstr>
      <vt:lpstr>Slide 5</vt:lpstr>
      <vt:lpstr>Slide 6</vt:lpstr>
      <vt:lpstr>Slide 7</vt:lpstr>
      <vt:lpstr>Slide 8</vt:lpstr>
      <vt:lpstr>Slide 9</vt:lpstr>
      <vt:lpstr>Slide 10</vt:lpstr>
      <vt:lpstr>Slide 11</vt:lpstr>
      <vt:lpstr>Slide 12</vt:lpstr>
      <vt:lpstr>                     Conclusion</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კორონალური  წვიმის  დინამიკის  შესწავლა</dc:title>
  <dc:creator>zurikela</dc:creator>
  <cp:lastModifiedBy>ZURIKELA</cp:lastModifiedBy>
  <cp:revision>869</cp:revision>
  <dcterms:created xsi:type="dcterms:W3CDTF">2014-01-31T09:44:55Z</dcterms:created>
  <dcterms:modified xsi:type="dcterms:W3CDTF">2017-01-19T13:59:40Z</dcterms:modified>
</cp:coreProperties>
</file>