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23" d="100"/>
          <a:sy n="223" d="100"/>
        </p:scale>
        <p:origin x="8048" y="6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71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93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92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1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57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75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06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2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0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15DD5-F41D-674E-B892-4E92E668E67F}" type="datetimeFigureOut">
              <a:rPr lang="de-DE" smtClean="0"/>
              <a:t>10.01.17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E3FD-61A9-B74D-ADD1-B53C4FC4D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22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s://dx.doi.org/10.1051/0004-6361:20052981" TargetMode="External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6" Type="http://schemas.openxmlformats.org/officeDocument/2006/relationships/image" Target="../media/image4.jpeg"/><Relationship Id="rId7" Type="http://schemas.microsoft.com/office/2007/relationships/hdphoto" Target="../media/hdphoto2.wdp"/><Relationship Id="rId8" Type="http://schemas.openxmlformats.org/officeDocument/2006/relationships/image" Target="../media/image5.jp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8348" y="98009"/>
            <a:ext cx="8147304" cy="134416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de-DE" sz="2000" b="1" dirty="0" smtClean="0">
                <a:solidFill>
                  <a:srgbClr val="FF0000"/>
                </a:solidFill>
              </a:rPr>
              <a:t>Dynamics </a:t>
            </a:r>
            <a:r>
              <a:rPr lang="de-DE" sz="2000" b="1" dirty="0" err="1" smtClean="0">
                <a:solidFill>
                  <a:srgbClr val="FF0000"/>
                </a:solidFill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lower</a:t>
            </a:r>
            <a:r>
              <a:rPr lang="de-DE" sz="2000" b="1" dirty="0" smtClean="0">
                <a:solidFill>
                  <a:srgbClr val="FF0000"/>
                </a:solidFill>
              </a:rPr>
              <a:t> solar </a:t>
            </a:r>
            <a:r>
              <a:rPr lang="de-DE" sz="2000" b="1" dirty="0" err="1" smtClean="0">
                <a:solidFill>
                  <a:srgbClr val="FF0000"/>
                </a:solidFill>
              </a:rPr>
              <a:t>chromosphere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using</a:t>
            </a:r>
            <a:r>
              <a:rPr lang="de-DE" sz="2000" b="1" dirty="0" smtClean="0">
                <a:solidFill>
                  <a:srgbClr val="FF0000"/>
                </a:solidFill>
              </a:rPr>
              <a:t> CRISP-SST </a:t>
            </a:r>
            <a:r>
              <a:rPr lang="de-DE" sz="2000" b="1" dirty="0" err="1" smtClean="0">
                <a:solidFill>
                  <a:srgbClr val="FF0000"/>
                </a:solidFill>
              </a:rPr>
              <a:t>data</a:t>
            </a:r>
            <a:r>
              <a:rPr lang="de-DE" sz="2000" b="1" dirty="0" smtClean="0">
                <a:solidFill>
                  <a:srgbClr val="FF0000"/>
                </a:solidFill>
              </a:rPr>
              <a:t/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/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1200" dirty="0" smtClean="0"/>
              <a:t>Arnold Hanslmeier(1), </a:t>
            </a:r>
            <a:r>
              <a:rPr lang="de-DE" sz="1200" dirty="0" err="1" smtClean="0"/>
              <a:t>Teimuraz</a:t>
            </a:r>
            <a:r>
              <a:rPr lang="de-DE" sz="1200" dirty="0" smtClean="0"/>
              <a:t> </a:t>
            </a:r>
            <a:r>
              <a:rPr lang="de-DE" sz="1200" dirty="0" err="1" smtClean="0"/>
              <a:t>Zaqarashvili</a:t>
            </a:r>
            <a:r>
              <a:rPr lang="de-DE" sz="1200" dirty="0" smtClean="0"/>
              <a:t> (1), Julius </a:t>
            </a:r>
            <a:r>
              <a:rPr lang="de-DE" sz="1200" dirty="0" err="1" smtClean="0"/>
              <a:t>Koza</a:t>
            </a:r>
            <a:r>
              <a:rPr lang="de-DE" sz="1200" dirty="0" smtClean="0"/>
              <a:t> (2), Jan </a:t>
            </a:r>
            <a:r>
              <a:rPr lang="de-DE" sz="1200" dirty="0" err="1" smtClean="0"/>
              <a:t>Rybak</a:t>
            </a:r>
            <a:r>
              <a:rPr lang="de-DE" sz="1200" dirty="0" smtClean="0"/>
              <a:t> (2)</a:t>
            </a:r>
            <a:br>
              <a:rPr lang="de-DE" sz="1200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900" dirty="0" smtClean="0"/>
              <a:t>(</a:t>
            </a:r>
            <a:r>
              <a:rPr lang="de-DE" sz="800" dirty="0" smtClean="0"/>
              <a:t>1) Institut für Physik, Univ.-Platz 5 8010 Graz Austria </a:t>
            </a:r>
            <a:br>
              <a:rPr lang="de-DE" sz="800" dirty="0" smtClean="0"/>
            </a:br>
            <a:r>
              <a:rPr lang="de-DE" sz="800" dirty="0" smtClean="0"/>
              <a:t>(2) </a:t>
            </a:r>
            <a:r>
              <a:rPr lang="de-DE" sz="800" i="1" dirty="0"/>
              <a:t>Astronomical </a:t>
            </a:r>
            <a:r>
              <a:rPr lang="de-DE" sz="800" i="1" dirty="0" smtClean="0"/>
              <a:t>Institute </a:t>
            </a:r>
            <a:r>
              <a:rPr lang="de-DE" sz="800" i="1" dirty="0" err="1" smtClean="0"/>
              <a:t>Slovak</a:t>
            </a:r>
            <a:r>
              <a:rPr lang="de-DE" sz="800" i="1" dirty="0" smtClean="0"/>
              <a:t> </a:t>
            </a:r>
            <a:r>
              <a:rPr lang="de-DE" sz="800" i="1" dirty="0" err="1"/>
              <a:t>Academy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 smtClean="0"/>
              <a:t>Sciences</a:t>
            </a:r>
            <a:r>
              <a:rPr lang="en-US" sz="800" i="1" dirty="0" smtClean="0"/>
              <a:t>P</a:t>
            </a:r>
            <a:r>
              <a:rPr lang="en-US" sz="800" i="1" dirty="0"/>
              <a:t>. O. Box </a:t>
            </a:r>
            <a:r>
              <a:rPr lang="en-US" sz="800" i="1" dirty="0" smtClean="0"/>
              <a:t>18059 </a:t>
            </a:r>
            <a:r>
              <a:rPr lang="en-US" sz="800" i="1" dirty="0"/>
              <a:t>60 </a:t>
            </a:r>
            <a:r>
              <a:rPr lang="en-US" sz="800" i="1" dirty="0" err="1"/>
              <a:t>Tatranská</a:t>
            </a:r>
            <a:r>
              <a:rPr lang="en-US" sz="800" i="1" dirty="0"/>
              <a:t> </a:t>
            </a:r>
            <a:r>
              <a:rPr lang="en-US" sz="800" i="1" dirty="0" err="1"/>
              <a:t>Lomnica</a:t>
            </a:r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4" name="Textfeld 3"/>
          <p:cNvSpPr txBox="1"/>
          <p:nvPr/>
        </p:nvSpPr>
        <p:spPr>
          <a:xfrm>
            <a:off x="207495" y="1835263"/>
            <a:ext cx="186153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Motivation:</a:t>
            </a:r>
          </a:p>
          <a:p>
            <a:pPr marL="171450" indent="-171450">
              <a:buFont typeface="Arial"/>
              <a:buChar char="•"/>
            </a:pPr>
            <a:r>
              <a:rPr lang="de-DE" sz="500" dirty="0" err="1" smtClean="0"/>
              <a:t>study</a:t>
            </a:r>
            <a:r>
              <a:rPr lang="de-DE" sz="500" dirty="0" smtClean="0"/>
              <a:t> </a:t>
            </a:r>
            <a:r>
              <a:rPr lang="de-DE" sz="500" dirty="0" err="1" smtClean="0"/>
              <a:t>dynamics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the</a:t>
            </a:r>
            <a:r>
              <a:rPr lang="de-DE" sz="500" dirty="0" smtClean="0"/>
              <a:t> </a:t>
            </a:r>
            <a:r>
              <a:rPr lang="de-DE" sz="500" dirty="0" err="1" smtClean="0"/>
              <a:t>higher</a:t>
            </a:r>
            <a:r>
              <a:rPr lang="de-DE" sz="500" dirty="0" smtClean="0"/>
              <a:t> </a:t>
            </a:r>
            <a:r>
              <a:rPr lang="de-DE" sz="500" dirty="0" err="1" smtClean="0"/>
              <a:t>photosphere</a:t>
            </a:r>
            <a:r>
              <a:rPr lang="de-DE" sz="500" dirty="0" smtClean="0"/>
              <a:t> </a:t>
            </a:r>
            <a:r>
              <a:rPr lang="de-DE" sz="500" dirty="0" err="1" smtClean="0"/>
              <a:t>to</a:t>
            </a:r>
            <a:r>
              <a:rPr lang="de-DE" sz="500" dirty="0" smtClean="0"/>
              <a:t> </a:t>
            </a:r>
            <a:r>
              <a:rPr lang="de-DE" sz="500" dirty="0" err="1" smtClean="0"/>
              <a:t>lower</a:t>
            </a:r>
            <a:r>
              <a:rPr lang="de-DE" sz="500" dirty="0" smtClean="0"/>
              <a:t> </a:t>
            </a:r>
            <a:r>
              <a:rPr lang="de-DE" sz="500" dirty="0" err="1" smtClean="0"/>
              <a:t>chromosphere</a:t>
            </a:r>
            <a:r>
              <a:rPr lang="de-DE" sz="500" dirty="0" smtClean="0"/>
              <a:t>; </a:t>
            </a:r>
          </a:p>
          <a:p>
            <a:pPr marL="171450" indent="-171450">
              <a:buFont typeface="Arial"/>
              <a:buChar char="•"/>
            </a:pPr>
            <a:r>
              <a:rPr lang="de-DE" sz="500" dirty="0" err="1" smtClean="0"/>
              <a:t>propagation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oscillations</a:t>
            </a:r>
            <a:r>
              <a:rPr lang="de-DE" sz="500" dirty="0" smtClean="0"/>
              <a:t>, </a:t>
            </a:r>
          </a:p>
          <a:p>
            <a:pPr marL="171450" indent="-171450">
              <a:buFont typeface="Arial"/>
              <a:buChar char="•"/>
            </a:pPr>
            <a:r>
              <a:rPr lang="de-DE" sz="500" dirty="0" err="1" smtClean="0"/>
              <a:t>turbulence</a:t>
            </a:r>
            <a:r>
              <a:rPr lang="de-DE" sz="500" dirty="0" smtClean="0"/>
              <a:t>, </a:t>
            </a:r>
            <a:r>
              <a:rPr lang="de-DE" sz="500" dirty="0" err="1" smtClean="0"/>
              <a:t>wave</a:t>
            </a:r>
            <a:r>
              <a:rPr lang="de-DE" sz="600" dirty="0" err="1" smtClean="0"/>
              <a:t>s</a:t>
            </a:r>
            <a:endParaRPr lang="de-DE" sz="600" dirty="0" smtClean="0"/>
          </a:p>
          <a:p>
            <a:endParaRPr lang="de-DE" sz="600" dirty="0"/>
          </a:p>
          <a:p>
            <a:r>
              <a:rPr lang="de-DE" sz="500" dirty="0" smtClean="0"/>
              <a:t>First </a:t>
            </a:r>
            <a:r>
              <a:rPr lang="de-DE" sz="500" dirty="0" err="1" smtClean="0"/>
              <a:t>analysis</a:t>
            </a:r>
            <a:r>
              <a:rPr lang="de-DE" sz="500" dirty="0" smtClean="0"/>
              <a:t>: </a:t>
            </a:r>
            <a:r>
              <a:rPr lang="de-DE" sz="500" dirty="0" err="1" smtClean="0"/>
              <a:t>calculation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correlation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parameteres</a:t>
            </a:r>
            <a:r>
              <a:rPr lang="de-DE" sz="500" dirty="0" smtClean="0"/>
              <a:t>.</a:t>
            </a:r>
          </a:p>
          <a:p>
            <a:r>
              <a:rPr lang="de-DE" sz="500" b="1" dirty="0" err="1" smtClean="0"/>
              <a:t>Convective</a:t>
            </a:r>
            <a:r>
              <a:rPr lang="de-DE" sz="500" b="1" dirty="0" smtClean="0"/>
              <a:t> </a:t>
            </a:r>
            <a:r>
              <a:rPr lang="de-DE" sz="500" b="1" dirty="0" err="1" smtClean="0"/>
              <a:t>energy</a:t>
            </a:r>
            <a:r>
              <a:rPr lang="de-DE" sz="500" b="1" dirty="0" smtClean="0"/>
              <a:t> </a:t>
            </a:r>
            <a:r>
              <a:rPr lang="de-DE" sz="500" b="1" dirty="0" err="1" smtClean="0"/>
              <a:t>transport</a:t>
            </a:r>
            <a:r>
              <a:rPr lang="de-DE" sz="500" dirty="0" smtClean="0"/>
              <a:t>: </a:t>
            </a:r>
            <a:r>
              <a:rPr lang="de-DE" sz="500" dirty="0" err="1" smtClean="0"/>
              <a:t>mainly</a:t>
            </a:r>
            <a:r>
              <a:rPr lang="de-DE" sz="500" dirty="0" smtClean="0"/>
              <a:t> </a:t>
            </a:r>
            <a:r>
              <a:rPr lang="de-DE" sz="500" dirty="0" err="1" smtClean="0"/>
              <a:t>determined</a:t>
            </a:r>
            <a:r>
              <a:rPr lang="de-DE" sz="500" dirty="0" smtClean="0"/>
              <a:t> </a:t>
            </a:r>
            <a:r>
              <a:rPr lang="de-DE" sz="500" dirty="0" err="1" smtClean="0"/>
              <a:t>by</a:t>
            </a:r>
            <a:r>
              <a:rPr lang="de-DE" sz="500" dirty="0" smtClean="0"/>
              <a:t> </a:t>
            </a:r>
            <a:r>
              <a:rPr lang="de-DE" sz="500" dirty="0" err="1" smtClean="0"/>
              <a:t>the</a:t>
            </a:r>
            <a:r>
              <a:rPr lang="de-DE" sz="500" dirty="0" smtClean="0"/>
              <a:t> </a:t>
            </a:r>
            <a:r>
              <a:rPr lang="de-DE" sz="500" dirty="0" err="1" smtClean="0"/>
              <a:t>correlation</a:t>
            </a:r>
            <a:r>
              <a:rPr lang="de-DE" sz="500" dirty="0" smtClean="0"/>
              <a:t>  &lt;</a:t>
            </a:r>
            <a:r>
              <a:rPr lang="de-DE" sz="500" dirty="0" err="1" smtClean="0"/>
              <a:t>Intensity</a:t>
            </a:r>
            <a:r>
              <a:rPr lang="de-DE" sz="500" dirty="0" smtClean="0"/>
              <a:t>, </a:t>
            </a:r>
            <a:r>
              <a:rPr lang="de-DE" sz="500" dirty="0" err="1" smtClean="0"/>
              <a:t>velocity</a:t>
            </a:r>
            <a:r>
              <a:rPr lang="de-DE" sz="500" dirty="0" smtClean="0"/>
              <a:t>&gt;</a:t>
            </a:r>
          </a:p>
          <a:p>
            <a:r>
              <a:rPr lang="de-DE" sz="500" b="1" dirty="0" err="1" smtClean="0"/>
              <a:t>Turbulence</a:t>
            </a:r>
            <a:r>
              <a:rPr lang="de-DE" sz="500" dirty="0" smtClean="0"/>
              <a:t>: </a:t>
            </a:r>
            <a:r>
              <a:rPr lang="de-DE" sz="500" dirty="0" err="1" smtClean="0"/>
              <a:t>as</a:t>
            </a:r>
            <a:r>
              <a:rPr lang="de-DE" sz="500" dirty="0" smtClean="0"/>
              <a:t> a </a:t>
            </a:r>
            <a:r>
              <a:rPr lang="de-DE" sz="500" dirty="0" err="1" smtClean="0"/>
              <a:t>proxy</a:t>
            </a:r>
            <a:r>
              <a:rPr lang="de-DE" sz="500" dirty="0" smtClean="0"/>
              <a:t> </a:t>
            </a:r>
            <a:r>
              <a:rPr lang="de-DE" sz="500" dirty="0" err="1" smtClean="0"/>
              <a:t>full</a:t>
            </a:r>
            <a:r>
              <a:rPr lang="de-DE" sz="500" dirty="0" smtClean="0"/>
              <a:t> </a:t>
            </a:r>
            <a:r>
              <a:rPr lang="de-DE" sz="500" dirty="0" err="1" smtClean="0"/>
              <a:t>width</a:t>
            </a:r>
            <a:r>
              <a:rPr lang="de-DE" sz="500" dirty="0" smtClean="0"/>
              <a:t> </a:t>
            </a:r>
            <a:r>
              <a:rPr lang="de-DE" sz="500" dirty="0" err="1" smtClean="0"/>
              <a:t>at</a:t>
            </a:r>
            <a:r>
              <a:rPr lang="de-DE" sz="500" dirty="0" smtClean="0"/>
              <a:t> half </a:t>
            </a:r>
            <a:r>
              <a:rPr lang="de-DE" sz="500" dirty="0" err="1" smtClean="0"/>
              <a:t>maximum</a:t>
            </a:r>
            <a:endParaRPr lang="de-DE" sz="500" dirty="0"/>
          </a:p>
        </p:txBody>
      </p:sp>
      <p:sp>
        <p:nvSpPr>
          <p:cNvPr id="5" name="Textfeld 4"/>
          <p:cNvSpPr txBox="1"/>
          <p:nvPr/>
        </p:nvSpPr>
        <p:spPr>
          <a:xfrm>
            <a:off x="181341" y="2806365"/>
            <a:ext cx="1544012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Instrument:</a:t>
            </a:r>
          </a:p>
          <a:p>
            <a:r>
              <a:rPr lang="de-DE" sz="500" dirty="0" err="1"/>
              <a:t>Swedish</a:t>
            </a:r>
            <a:r>
              <a:rPr lang="de-DE" sz="500" dirty="0"/>
              <a:t> SST </a:t>
            </a:r>
            <a:r>
              <a:rPr lang="de-DE" sz="500" dirty="0" err="1"/>
              <a:t>at</a:t>
            </a:r>
            <a:r>
              <a:rPr lang="de-DE" sz="500" dirty="0"/>
              <a:t> La </a:t>
            </a:r>
            <a:r>
              <a:rPr lang="de-DE" sz="500" dirty="0" smtClean="0"/>
              <a:t>Palma</a:t>
            </a:r>
          </a:p>
          <a:p>
            <a:r>
              <a:rPr lang="de-DE" sz="500" dirty="0" smtClean="0"/>
              <a:t>1-m </a:t>
            </a:r>
            <a:r>
              <a:rPr lang="de-DE" sz="500" dirty="0" err="1" smtClean="0"/>
              <a:t>refractor</a:t>
            </a:r>
            <a:endParaRPr lang="de-DE" sz="500" dirty="0" smtClean="0"/>
          </a:p>
          <a:p>
            <a:r>
              <a:rPr lang="de-DE" sz="500" dirty="0" smtClean="0"/>
              <a:t>Imaging </a:t>
            </a:r>
            <a:r>
              <a:rPr lang="de-DE" sz="500" dirty="0" err="1" smtClean="0"/>
              <a:t>mode</a:t>
            </a:r>
            <a:r>
              <a:rPr lang="de-DE" sz="500" dirty="0" smtClean="0"/>
              <a:t>: </a:t>
            </a:r>
            <a:r>
              <a:rPr lang="de-DE" sz="500" dirty="0" err="1" smtClean="0"/>
              <a:t>dichroic</a:t>
            </a:r>
            <a:r>
              <a:rPr lang="de-DE" sz="500" dirty="0" smtClean="0"/>
              <a:t> </a:t>
            </a:r>
            <a:r>
              <a:rPr lang="de-DE" sz="500" dirty="0" err="1" smtClean="0"/>
              <a:t>beamspliter</a:t>
            </a:r>
            <a:r>
              <a:rPr lang="de-DE" sz="500" dirty="0" smtClean="0"/>
              <a:t>: </a:t>
            </a:r>
            <a:r>
              <a:rPr lang="de-DE" sz="500" dirty="0" err="1" smtClean="0"/>
              <a:t>red</a:t>
            </a:r>
            <a:r>
              <a:rPr lang="de-DE" sz="500" dirty="0" smtClean="0"/>
              <a:t> </a:t>
            </a:r>
            <a:r>
              <a:rPr lang="de-DE" sz="500" dirty="0" err="1" smtClean="0"/>
              <a:t>and</a:t>
            </a:r>
            <a:r>
              <a:rPr lang="de-DE" sz="500" dirty="0" smtClean="0"/>
              <a:t> </a:t>
            </a:r>
            <a:r>
              <a:rPr lang="de-DE" sz="500" dirty="0" err="1" smtClean="0"/>
              <a:t>blue</a:t>
            </a:r>
            <a:endParaRPr lang="de-DE" sz="500" dirty="0" smtClean="0"/>
          </a:p>
          <a:p>
            <a:r>
              <a:rPr lang="de-DE" sz="500" dirty="0"/>
              <a:t>b</a:t>
            </a:r>
            <a:r>
              <a:rPr lang="de-DE" sz="500" dirty="0" smtClean="0"/>
              <a:t>eam</a:t>
            </a:r>
          </a:p>
          <a:p>
            <a:r>
              <a:rPr lang="de-DE" sz="500" dirty="0" smtClean="0"/>
              <a:t>In </a:t>
            </a:r>
            <a:r>
              <a:rPr lang="de-DE" sz="500" dirty="0" err="1" smtClean="0"/>
              <a:t>the</a:t>
            </a:r>
            <a:r>
              <a:rPr lang="de-DE" sz="500" dirty="0" smtClean="0"/>
              <a:t> </a:t>
            </a:r>
            <a:r>
              <a:rPr lang="de-DE" sz="500" dirty="0" err="1" smtClean="0"/>
              <a:t>red</a:t>
            </a:r>
            <a:r>
              <a:rPr lang="de-DE" sz="500" dirty="0" smtClean="0"/>
              <a:t> beam </a:t>
            </a:r>
            <a:r>
              <a:rPr lang="de-DE" sz="500" dirty="0" err="1" smtClean="0"/>
              <a:t>there</a:t>
            </a:r>
            <a:r>
              <a:rPr lang="de-DE" sz="500" dirty="0" smtClean="0"/>
              <a:t> </a:t>
            </a:r>
            <a:r>
              <a:rPr lang="de-DE" sz="500" dirty="0" err="1" smtClean="0"/>
              <a:t>is</a:t>
            </a:r>
            <a:r>
              <a:rPr lang="de-DE" sz="500" dirty="0" smtClean="0"/>
              <a:t> a </a:t>
            </a:r>
            <a:r>
              <a:rPr lang="de-DE" sz="500" dirty="0" err="1" smtClean="0"/>
              <a:t>tunable</a:t>
            </a:r>
            <a:r>
              <a:rPr lang="de-DE" sz="500" dirty="0" smtClean="0"/>
              <a:t> </a:t>
            </a:r>
            <a:r>
              <a:rPr lang="de-DE" sz="500" dirty="0" err="1" smtClean="0"/>
              <a:t>filter</a:t>
            </a:r>
            <a:r>
              <a:rPr lang="de-DE" sz="500" dirty="0" smtClean="0"/>
              <a:t> </a:t>
            </a:r>
            <a:r>
              <a:rPr lang="de-DE" sz="500" dirty="0" err="1" smtClean="0"/>
              <a:t>called</a:t>
            </a:r>
            <a:r>
              <a:rPr lang="de-DE" sz="500" dirty="0" smtClean="0"/>
              <a:t> CRSIP</a:t>
            </a:r>
          </a:p>
          <a:p>
            <a:r>
              <a:rPr lang="de-DE" sz="500" dirty="0" smtClean="0"/>
              <a:t>Imaging </a:t>
            </a:r>
            <a:r>
              <a:rPr lang="de-DE" sz="500" dirty="0" err="1" smtClean="0"/>
              <a:t>spectro</a:t>
            </a:r>
            <a:r>
              <a:rPr lang="de-DE" sz="500" dirty="0" smtClean="0"/>
              <a:t> </a:t>
            </a:r>
            <a:r>
              <a:rPr lang="de-DE" sz="500" dirty="0" err="1" smtClean="0"/>
              <a:t>polarimeter</a:t>
            </a:r>
            <a:r>
              <a:rPr lang="de-DE" sz="500" dirty="0" smtClean="0"/>
              <a:t>. (510 </a:t>
            </a:r>
            <a:r>
              <a:rPr lang="de-DE" sz="500" dirty="0" err="1" smtClean="0"/>
              <a:t>to</a:t>
            </a:r>
            <a:r>
              <a:rPr lang="de-DE" sz="500" dirty="0" smtClean="0"/>
              <a:t> 860 </a:t>
            </a:r>
            <a:r>
              <a:rPr lang="de-DE" sz="500" dirty="0" err="1" smtClean="0"/>
              <a:t>nm</a:t>
            </a:r>
            <a:r>
              <a:rPr lang="de-DE" sz="500" dirty="0" smtClean="0"/>
              <a:t>).</a:t>
            </a:r>
            <a:endParaRPr lang="de-DE" sz="500" dirty="0"/>
          </a:p>
          <a:p>
            <a:r>
              <a:rPr lang="de-DE" sz="500" dirty="0"/>
              <a:t>CRISP Instrument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7578" y="3718149"/>
            <a:ext cx="1746060" cy="1123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Observations</a:t>
            </a:r>
            <a:r>
              <a:rPr lang="de-DE" sz="1200" dirty="0" smtClean="0"/>
              <a:t>:</a:t>
            </a:r>
          </a:p>
          <a:p>
            <a:r>
              <a:rPr lang="de-DE" sz="500" dirty="0" smtClean="0"/>
              <a:t>May 13, 2016</a:t>
            </a:r>
          </a:p>
          <a:p>
            <a:r>
              <a:rPr lang="de-DE" sz="500" dirty="0" smtClean="0"/>
              <a:t>Time </a:t>
            </a:r>
            <a:r>
              <a:rPr lang="de-DE" sz="500" dirty="0" err="1" smtClean="0"/>
              <a:t>series</a:t>
            </a:r>
            <a:r>
              <a:rPr lang="de-DE" sz="500" dirty="0" smtClean="0"/>
              <a:t>, </a:t>
            </a:r>
          </a:p>
          <a:p>
            <a:r>
              <a:rPr lang="de-DE" sz="500" dirty="0" err="1" smtClean="0"/>
              <a:t>Timestep</a:t>
            </a:r>
            <a:r>
              <a:rPr lang="de-DE" sz="500" dirty="0" smtClean="0"/>
              <a:t> </a:t>
            </a:r>
            <a:r>
              <a:rPr lang="de-DE" sz="500" dirty="0" err="1" smtClean="0"/>
              <a:t>between</a:t>
            </a:r>
            <a:r>
              <a:rPr lang="de-DE" sz="500" dirty="0" smtClean="0"/>
              <a:t> </a:t>
            </a:r>
            <a:r>
              <a:rPr lang="de-DE" sz="500" dirty="0" err="1" smtClean="0"/>
              <a:t>images</a:t>
            </a:r>
            <a:r>
              <a:rPr lang="de-DE" sz="500" dirty="0" smtClean="0"/>
              <a:t>: 12.39 s</a:t>
            </a:r>
          </a:p>
          <a:p>
            <a:r>
              <a:rPr lang="de-DE" sz="500" dirty="0" smtClean="0"/>
              <a:t>Resolution: 0.057 </a:t>
            </a:r>
            <a:r>
              <a:rPr lang="de-DE" sz="500" dirty="0" err="1" smtClean="0"/>
              <a:t>arcsec</a:t>
            </a:r>
            <a:r>
              <a:rPr lang="de-DE" sz="500" dirty="0" smtClean="0"/>
              <a:t>/</a:t>
            </a:r>
            <a:r>
              <a:rPr lang="de-DE" sz="500" dirty="0" err="1" smtClean="0"/>
              <a:t>px</a:t>
            </a:r>
            <a:endParaRPr lang="de-DE" sz="500" dirty="0" smtClean="0"/>
          </a:p>
          <a:p>
            <a:r>
              <a:rPr lang="de-DE" sz="500" dirty="0" smtClean="0"/>
              <a:t>Total </a:t>
            </a:r>
            <a:r>
              <a:rPr lang="de-DE" sz="500" dirty="0" err="1" smtClean="0"/>
              <a:t>field</a:t>
            </a:r>
            <a:r>
              <a:rPr lang="de-DE" sz="500" dirty="0" smtClean="0"/>
              <a:t>:  56 x 56 </a:t>
            </a:r>
            <a:r>
              <a:rPr lang="de-DE" sz="500" dirty="0" err="1" smtClean="0"/>
              <a:t>arcsec</a:t>
            </a:r>
            <a:endParaRPr lang="de-DE" sz="500" dirty="0" smtClean="0"/>
          </a:p>
          <a:p>
            <a:r>
              <a:rPr lang="de-DE" sz="500" dirty="0" err="1" smtClean="0"/>
              <a:t>Observed</a:t>
            </a:r>
            <a:r>
              <a:rPr lang="de-DE" sz="500" dirty="0" smtClean="0"/>
              <a:t> </a:t>
            </a:r>
            <a:r>
              <a:rPr lang="de-DE" sz="500" dirty="0" err="1" smtClean="0"/>
              <a:t>wavelengths</a:t>
            </a:r>
            <a:r>
              <a:rPr lang="de-DE" sz="500" dirty="0" smtClean="0"/>
              <a:t>:</a:t>
            </a:r>
          </a:p>
          <a:p>
            <a:r>
              <a:rPr lang="de-DE" sz="500" dirty="0" smtClean="0"/>
              <a:t>	H-Alpha 656.3 </a:t>
            </a:r>
            <a:r>
              <a:rPr lang="de-DE" sz="500" dirty="0" err="1" smtClean="0"/>
              <a:t>nm</a:t>
            </a:r>
            <a:endParaRPr lang="de-DE" sz="500" dirty="0" smtClean="0"/>
          </a:p>
          <a:p>
            <a:r>
              <a:rPr lang="de-DE" sz="500" dirty="0" smtClean="0"/>
              <a:t>	IR </a:t>
            </a:r>
            <a:r>
              <a:rPr lang="de-DE" sz="500" dirty="0" err="1" smtClean="0"/>
              <a:t>Ca</a:t>
            </a:r>
            <a:r>
              <a:rPr lang="de-DE" sz="500" dirty="0" smtClean="0"/>
              <a:t> II 854.2 </a:t>
            </a:r>
            <a:r>
              <a:rPr lang="de-DE" sz="500" dirty="0" err="1" smtClean="0"/>
              <a:t>nm</a:t>
            </a:r>
            <a:endParaRPr lang="de-DE" sz="500" dirty="0" smtClean="0"/>
          </a:p>
          <a:p>
            <a:r>
              <a:rPr lang="de-DE" sz="500" dirty="0" smtClean="0"/>
              <a:t>In total: a time </a:t>
            </a:r>
            <a:r>
              <a:rPr lang="de-DE" sz="500" dirty="0" err="1" smtClean="0"/>
              <a:t>series</a:t>
            </a:r>
            <a:r>
              <a:rPr lang="de-DE" sz="500" dirty="0" smtClean="0"/>
              <a:t> </a:t>
            </a:r>
            <a:r>
              <a:rPr lang="de-DE" sz="500" dirty="0" err="1" smtClean="0"/>
              <a:t>consisting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150 </a:t>
            </a:r>
            <a:r>
              <a:rPr lang="de-DE" sz="500" dirty="0" err="1" smtClean="0"/>
              <a:t>mages</a:t>
            </a:r>
            <a:r>
              <a:rPr lang="de-DE" sz="500" dirty="0" smtClean="0"/>
              <a:t> was </a:t>
            </a:r>
            <a:r>
              <a:rPr lang="de-DE" sz="500" dirty="0" err="1" smtClean="0"/>
              <a:t>analyzed</a:t>
            </a:r>
            <a:r>
              <a:rPr lang="de-DE" sz="500" dirty="0" smtClean="0"/>
              <a:t>. </a:t>
            </a:r>
            <a:r>
              <a:rPr lang="de-DE" sz="500" dirty="0"/>
              <a:t> </a:t>
            </a:r>
            <a:endParaRPr lang="de-DE" sz="500" dirty="0" smtClean="0"/>
          </a:p>
          <a:p>
            <a:r>
              <a:rPr lang="de-DE" sz="500" dirty="0" smtClean="0"/>
              <a:t>This </a:t>
            </a:r>
            <a:r>
              <a:rPr lang="de-DE" sz="500" dirty="0" err="1" smtClean="0"/>
              <a:t>corresponds</a:t>
            </a:r>
            <a:r>
              <a:rPr lang="de-DE" sz="500" dirty="0" smtClean="0"/>
              <a:t> </a:t>
            </a:r>
            <a:r>
              <a:rPr lang="de-DE" sz="500" dirty="0" err="1" smtClean="0"/>
              <a:t>to</a:t>
            </a:r>
            <a:r>
              <a:rPr lang="de-DE" sz="500" dirty="0" smtClean="0"/>
              <a:t> a </a:t>
            </a:r>
            <a:r>
              <a:rPr lang="de-DE" sz="500" dirty="0" err="1" smtClean="0"/>
              <a:t>duration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/>
              <a:t> </a:t>
            </a:r>
            <a:r>
              <a:rPr lang="de-DE" sz="500" dirty="0" smtClean="0"/>
              <a:t> 31 min</a:t>
            </a:r>
          </a:p>
          <a:p>
            <a:r>
              <a:rPr lang="de-DE" sz="500" dirty="0" smtClean="0"/>
              <a:t> </a:t>
            </a:r>
            <a:endParaRPr lang="de-DE" sz="500" dirty="0"/>
          </a:p>
        </p:txBody>
      </p:sp>
      <p:pic>
        <p:nvPicPr>
          <p:cNvPr id="10" name="Bild 9" descr="crispex.6563.08.10.25.time_corrected.aligned_lp00_t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44" y="1442177"/>
            <a:ext cx="1504516" cy="1507577"/>
          </a:xfrm>
          <a:prstGeom prst="rect">
            <a:avLst/>
          </a:prstGeom>
        </p:spPr>
      </p:pic>
      <p:pic>
        <p:nvPicPr>
          <p:cNvPr id="11" name="Bild 10" descr="crispex.6563.08.10.25.time_corrected.aligned_lp07_t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49" y="1442177"/>
            <a:ext cx="1503030" cy="150608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72641" y="2963379"/>
            <a:ext cx="2546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H-Alpha:  </a:t>
            </a:r>
            <a:r>
              <a:rPr lang="de-DE" sz="800" dirty="0" err="1" smtClean="0"/>
              <a:t>Continuum</a:t>
            </a:r>
            <a:r>
              <a:rPr lang="de-DE" sz="800" dirty="0" smtClean="0"/>
              <a:t>                             </a:t>
            </a:r>
            <a:r>
              <a:rPr lang="de-DE" sz="800" dirty="0" err="1" smtClean="0"/>
              <a:t>line</a:t>
            </a:r>
            <a:r>
              <a:rPr lang="de-DE" sz="800" dirty="0" smtClean="0"/>
              <a:t> </a:t>
            </a:r>
            <a:r>
              <a:rPr lang="de-DE" sz="800" dirty="0" err="1" smtClean="0"/>
              <a:t>center</a:t>
            </a:r>
            <a:endParaRPr lang="de-DE" sz="800" dirty="0"/>
          </a:p>
        </p:txBody>
      </p:sp>
      <p:pic>
        <p:nvPicPr>
          <p:cNvPr id="13" name="Bild 12" descr="crispex.8542.08.10.25.time_corrected_lp13_t0ca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27" y="1440688"/>
            <a:ext cx="1503925" cy="1506985"/>
          </a:xfrm>
          <a:prstGeom prst="rect">
            <a:avLst/>
          </a:prstGeom>
        </p:spPr>
      </p:pic>
      <p:pic>
        <p:nvPicPr>
          <p:cNvPr id="14" name="Bild 13" descr="crispex.8542.08.10.25.time_corrected_lp00_t0ca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07" y="1440688"/>
            <a:ext cx="1504516" cy="1507577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215761" y="2929832"/>
            <a:ext cx="2429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err="1" smtClean="0"/>
              <a:t>Ca</a:t>
            </a:r>
            <a:r>
              <a:rPr lang="de-DE" sz="700" dirty="0" smtClean="0"/>
              <a:t> II:  </a:t>
            </a:r>
            <a:r>
              <a:rPr lang="de-DE" sz="700" dirty="0" err="1" smtClean="0"/>
              <a:t>Continuum</a:t>
            </a:r>
            <a:r>
              <a:rPr lang="de-DE" sz="700" dirty="0" smtClean="0"/>
              <a:t>                 Line </a:t>
            </a:r>
            <a:r>
              <a:rPr lang="de-DE" sz="700" dirty="0" err="1" smtClean="0"/>
              <a:t>center</a:t>
            </a:r>
            <a:endParaRPr lang="de-DE" sz="7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4091" y="5747557"/>
            <a:ext cx="199285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Correlation</a:t>
            </a:r>
            <a:r>
              <a:rPr lang="de-DE" sz="1200" dirty="0" smtClean="0"/>
              <a:t> </a:t>
            </a:r>
            <a:r>
              <a:rPr lang="de-DE" sz="1200" dirty="0" err="1" smtClean="0"/>
              <a:t>analysis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500" dirty="0" smtClean="0"/>
              <a:t>(a) </a:t>
            </a:r>
            <a:r>
              <a:rPr lang="de-DE" sz="500" dirty="0" err="1" smtClean="0"/>
              <a:t>Correlation</a:t>
            </a:r>
            <a:r>
              <a:rPr lang="de-DE" sz="500" dirty="0" smtClean="0"/>
              <a:t> </a:t>
            </a:r>
            <a:r>
              <a:rPr lang="de-DE" sz="500" dirty="0" err="1" smtClean="0"/>
              <a:t>between</a:t>
            </a:r>
            <a:r>
              <a:rPr lang="de-DE" sz="500" dirty="0" smtClean="0"/>
              <a:t> H-Alpha </a:t>
            </a:r>
            <a:r>
              <a:rPr lang="de-DE" sz="500" dirty="0" err="1" smtClean="0"/>
              <a:t>and</a:t>
            </a:r>
            <a:r>
              <a:rPr lang="de-DE" sz="500" dirty="0" smtClean="0"/>
              <a:t> </a:t>
            </a:r>
            <a:r>
              <a:rPr lang="de-DE" sz="500" dirty="0" err="1" smtClean="0"/>
              <a:t>Ca</a:t>
            </a:r>
            <a:r>
              <a:rPr lang="de-DE" sz="500" dirty="0" smtClean="0"/>
              <a:t> Images </a:t>
            </a:r>
            <a:r>
              <a:rPr lang="de-DE" sz="500" dirty="0" err="1" smtClean="0"/>
              <a:t>as</a:t>
            </a:r>
            <a:r>
              <a:rPr lang="de-DE" sz="500" dirty="0" smtClean="0"/>
              <a:t> </a:t>
            </a:r>
          </a:p>
          <a:p>
            <a:pPr algn="ctr"/>
            <a:r>
              <a:rPr lang="de-DE" sz="500" dirty="0" err="1"/>
              <a:t>f</a:t>
            </a:r>
            <a:r>
              <a:rPr lang="de-DE" sz="500" dirty="0" err="1" smtClean="0"/>
              <a:t>unction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time. </a:t>
            </a:r>
          </a:p>
          <a:p>
            <a:pPr algn="ctr"/>
            <a:r>
              <a:rPr lang="de-DE" sz="500" dirty="0" smtClean="0"/>
              <a:t>Corr </a:t>
            </a:r>
            <a:r>
              <a:rPr lang="de-DE" sz="500" dirty="0" err="1" smtClean="0"/>
              <a:t>between</a:t>
            </a:r>
            <a:r>
              <a:rPr lang="de-DE" sz="500" dirty="0" smtClean="0"/>
              <a:t> </a:t>
            </a:r>
            <a:r>
              <a:rPr lang="de-DE" sz="500" dirty="0" err="1" smtClean="0"/>
              <a:t>reisdual</a:t>
            </a:r>
            <a:r>
              <a:rPr lang="de-DE" sz="500" dirty="0" smtClean="0"/>
              <a:t> </a:t>
            </a:r>
            <a:r>
              <a:rPr lang="de-DE" sz="500" dirty="0" err="1" smtClean="0"/>
              <a:t>intensities</a:t>
            </a:r>
            <a:r>
              <a:rPr lang="de-DE" sz="500" dirty="0" smtClean="0"/>
              <a:t>, </a:t>
            </a:r>
            <a:r>
              <a:rPr lang="de-DE" sz="500" dirty="0" err="1" smtClean="0"/>
              <a:t>continuuum</a:t>
            </a:r>
            <a:r>
              <a:rPr lang="de-DE" sz="500" dirty="0" smtClean="0"/>
              <a:t> </a:t>
            </a:r>
            <a:r>
              <a:rPr lang="de-DE" sz="500" dirty="0" err="1" smtClean="0"/>
              <a:t>intensities</a:t>
            </a:r>
            <a:r>
              <a:rPr lang="de-DE" sz="500" dirty="0" smtClean="0"/>
              <a:t>, </a:t>
            </a:r>
            <a:r>
              <a:rPr lang="de-DE" sz="500" dirty="0" err="1" smtClean="0"/>
              <a:t>line</a:t>
            </a:r>
            <a:r>
              <a:rPr lang="de-DE" sz="500" dirty="0" smtClean="0"/>
              <a:t> </a:t>
            </a:r>
            <a:r>
              <a:rPr lang="de-DE" sz="500" dirty="0" err="1" smtClean="0"/>
              <a:t>center</a:t>
            </a:r>
            <a:endParaRPr lang="de-DE" sz="500" dirty="0"/>
          </a:p>
          <a:p>
            <a:pPr algn="ctr"/>
            <a:r>
              <a:rPr lang="de-DE" sz="500" dirty="0" err="1"/>
              <a:t>v</a:t>
            </a:r>
            <a:r>
              <a:rPr lang="de-DE" sz="500" dirty="0" err="1" smtClean="0"/>
              <a:t>elocities</a:t>
            </a:r>
            <a:r>
              <a:rPr lang="de-DE" sz="500" dirty="0" smtClean="0"/>
              <a:t> </a:t>
            </a:r>
            <a:r>
              <a:rPr lang="de-DE" sz="500" dirty="0" err="1" smtClean="0"/>
              <a:t>and</a:t>
            </a:r>
            <a:r>
              <a:rPr lang="de-DE" sz="500" dirty="0" smtClean="0"/>
              <a:t> </a:t>
            </a:r>
            <a:r>
              <a:rPr lang="de-DE" sz="500" dirty="0" err="1" smtClean="0"/>
              <a:t>full</a:t>
            </a:r>
            <a:r>
              <a:rPr lang="de-DE" sz="500" dirty="0" smtClean="0"/>
              <a:t> </a:t>
            </a:r>
            <a:r>
              <a:rPr lang="de-DE" sz="500" dirty="0" err="1" smtClean="0"/>
              <a:t>width</a:t>
            </a:r>
            <a:r>
              <a:rPr lang="de-DE" sz="500" dirty="0" smtClean="0"/>
              <a:t> </a:t>
            </a:r>
            <a:r>
              <a:rPr lang="de-DE" sz="500" dirty="0" err="1" smtClean="0"/>
              <a:t>at</a:t>
            </a:r>
            <a:r>
              <a:rPr lang="de-DE" sz="500" dirty="0" smtClean="0"/>
              <a:t> half </a:t>
            </a:r>
            <a:r>
              <a:rPr lang="de-DE" sz="500" dirty="0" err="1" smtClean="0"/>
              <a:t>maximum</a:t>
            </a:r>
            <a:r>
              <a:rPr lang="de-DE" sz="500" dirty="0" smtClean="0"/>
              <a:t> </a:t>
            </a:r>
            <a:r>
              <a:rPr lang="de-DE" sz="500" dirty="0" err="1" smtClean="0"/>
              <a:t>values</a:t>
            </a:r>
            <a:r>
              <a:rPr lang="de-DE" sz="500" dirty="0" smtClean="0"/>
              <a:t>.</a:t>
            </a:r>
          </a:p>
          <a:p>
            <a:pPr algn="ctr"/>
            <a:r>
              <a:rPr lang="de-DE" sz="500" dirty="0" smtClean="0"/>
              <a:t>(b) Corr </a:t>
            </a:r>
            <a:r>
              <a:rPr lang="de-DE" sz="500" dirty="0" err="1" smtClean="0"/>
              <a:t>between</a:t>
            </a:r>
            <a:r>
              <a:rPr lang="de-DE" sz="500" dirty="0" smtClean="0"/>
              <a:t> residual </a:t>
            </a:r>
            <a:r>
              <a:rPr lang="de-DE" sz="500" dirty="0" err="1" smtClean="0"/>
              <a:t>intensity</a:t>
            </a:r>
            <a:r>
              <a:rPr lang="de-DE" sz="500" dirty="0" smtClean="0"/>
              <a:t> </a:t>
            </a:r>
            <a:r>
              <a:rPr lang="de-DE" sz="500" dirty="0" err="1" smtClean="0"/>
              <a:t>and</a:t>
            </a:r>
            <a:r>
              <a:rPr lang="de-DE" sz="500" dirty="0" smtClean="0"/>
              <a:t> </a:t>
            </a:r>
            <a:r>
              <a:rPr lang="de-DE" sz="500" dirty="0" err="1" smtClean="0"/>
              <a:t>line</a:t>
            </a:r>
            <a:r>
              <a:rPr lang="de-DE" sz="500" dirty="0" smtClean="0"/>
              <a:t> </a:t>
            </a:r>
            <a:r>
              <a:rPr lang="de-DE" sz="500" dirty="0" err="1" smtClean="0"/>
              <a:t>center</a:t>
            </a:r>
            <a:r>
              <a:rPr lang="de-DE" sz="500" dirty="0" smtClean="0"/>
              <a:t> </a:t>
            </a:r>
            <a:r>
              <a:rPr lang="de-DE" sz="500" dirty="0" err="1" smtClean="0"/>
              <a:t>velocity</a:t>
            </a:r>
            <a:r>
              <a:rPr lang="de-DE" sz="500" dirty="0" smtClean="0"/>
              <a:t> </a:t>
            </a:r>
            <a:r>
              <a:rPr lang="de-DE" sz="500" dirty="0" err="1" smtClean="0"/>
              <a:t>for</a:t>
            </a:r>
            <a:r>
              <a:rPr lang="de-DE" sz="500" dirty="0" smtClean="0"/>
              <a:t> </a:t>
            </a:r>
          </a:p>
          <a:p>
            <a:pPr algn="ctr"/>
            <a:r>
              <a:rPr lang="de-DE" sz="500" dirty="0"/>
              <a:t>	</a:t>
            </a:r>
            <a:r>
              <a:rPr lang="de-DE" sz="500" dirty="0" smtClean="0"/>
              <a:t>H -Alpha </a:t>
            </a:r>
          </a:p>
          <a:p>
            <a:pPr algn="ctr"/>
            <a:r>
              <a:rPr lang="de-DE" sz="500" dirty="0"/>
              <a:t>	</a:t>
            </a:r>
            <a:r>
              <a:rPr lang="de-DE" sz="500" dirty="0" err="1" smtClean="0"/>
              <a:t>Ca</a:t>
            </a:r>
            <a:r>
              <a:rPr lang="de-DE" sz="500" dirty="0" smtClean="0"/>
              <a:t> </a:t>
            </a:r>
            <a:r>
              <a:rPr lang="de-DE" sz="500" dirty="0" err="1" smtClean="0"/>
              <a:t>line</a:t>
            </a:r>
            <a:endParaRPr lang="de-DE" sz="500" dirty="0" smtClean="0"/>
          </a:p>
          <a:p>
            <a:endParaRPr lang="de-DE" sz="1200" dirty="0"/>
          </a:p>
        </p:txBody>
      </p:sp>
      <p:sp>
        <p:nvSpPr>
          <p:cNvPr id="18" name="Textfeld 17"/>
          <p:cNvSpPr txBox="1"/>
          <p:nvPr/>
        </p:nvSpPr>
        <p:spPr>
          <a:xfrm>
            <a:off x="5503195" y="5560486"/>
            <a:ext cx="1638531" cy="81560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Results</a:t>
            </a:r>
            <a:r>
              <a:rPr lang="de-DE" sz="12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de-DE" sz="500" dirty="0" err="1" smtClean="0"/>
              <a:t>Correlation</a:t>
            </a:r>
            <a:r>
              <a:rPr lang="de-DE" sz="500" dirty="0" smtClean="0"/>
              <a:t> </a:t>
            </a:r>
            <a:r>
              <a:rPr lang="de-DE" sz="500" dirty="0" err="1" smtClean="0"/>
              <a:t>oscillates</a:t>
            </a:r>
            <a:endParaRPr lang="de-DE" sz="500" dirty="0" smtClean="0"/>
          </a:p>
          <a:p>
            <a:pPr marL="285750" indent="-285750">
              <a:buFont typeface="Arial"/>
              <a:buChar char="•"/>
            </a:pPr>
            <a:r>
              <a:rPr lang="de-DE" sz="500" dirty="0" err="1" smtClean="0"/>
              <a:t>Correlation</a:t>
            </a:r>
            <a:r>
              <a:rPr lang="de-DE" sz="500" dirty="0" smtClean="0"/>
              <a:t> </a:t>
            </a:r>
            <a:r>
              <a:rPr lang="de-DE" sz="500" dirty="0" err="1" smtClean="0"/>
              <a:t>highest</a:t>
            </a:r>
            <a:r>
              <a:rPr lang="de-DE" sz="500" dirty="0" smtClean="0"/>
              <a:t> </a:t>
            </a:r>
            <a:r>
              <a:rPr lang="de-DE" sz="500" dirty="0" err="1" smtClean="0"/>
              <a:t>for</a:t>
            </a:r>
            <a:r>
              <a:rPr lang="de-DE" sz="500" dirty="0" smtClean="0"/>
              <a:t> </a:t>
            </a:r>
            <a:r>
              <a:rPr lang="de-DE" sz="500" dirty="0" err="1" smtClean="0"/>
              <a:t>vc</a:t>
            </a:r>
            <a:endParaRPr lang="de-DE" sz="500" dirty="0" smtClean="0"/>
          </a:p>
          <a:p>
            <a:pPr marL="285750" indent="-285750">
              <a:buFont typeface="Arial"/>
              <a:buChar char="•"/>
            </a:pPr>
            <a:r>
              <a:rPr lang="de-DE" sz="500" dirty="0" err="1" smtClean="0"/>
              <a:t>Correlation</a:t>
            </a:r>
            <a:r>
              <a:rPr lang="de-DE" sz="500" dirty="0" smtClean="0"/>
              <a:t> </a:t>
            </a:r>
            <a:r>
              <a:rPr lang="de-DE" sz="500" dirty="0" err="1" smtClean="0"/>
              <a:t>about</a:t>
            </a:r>
            <a:r>
              <a:rPr lang="de-DE" sz="500" dirty="0" smtClean="0"/>
              <a:t> 0.5 </a:t>
            </a:r>
            <a:r>
              <a:rPr lang="de-DE" sz="500" dirty="0" err="1" smtClean="0"/>
              <a:t>for</a:t>
            </a:r>
            <a:r>
              <a:rPr lang="de-DE" sz="500" dirty="0" smtClean="0"/>
              <a:t> </a:t>
            </a:r>
            <a:r>
              <a:rPr lang="de-DE" sz="500" dirty="0" err="1" smtClean="0"/>
              <a:t>fw</a:t>
            </a:r>
            <a:endParaRPr lang="de-DE" sz="500" dirty="0" smtClean="0"/>
          </a:p>
          <a:p>
            <a:pPr marL="285750" indent="-285750">
              <a:buFont typeface="Arial"/>
              <a:buChar char="•"/>
            </a:pPr>
            <a:r>
              <a:rPr lang="de-DE" sz="500" dirty="0" err="1" smtClean="0"/>
              <a:t>Correlation</a:t>
            </a:r>
            <a:r>
              <a:rPr lang="de-DE" sz="500" dirty="0" smtClean="0"/>
              <a:t> </a:t>
            </a:r>
            <a:r>
              <a:rPr lang="de-DE" sz="500" dirty="0" err="1" smtClean="0"/>
              <a:t>about</a:t>
            </a:r>
            <a:r>
              <a:rPr lang="de-DE" sz="500" dirty="0" smtClean="0"/>
              <a:t> 0.3 </a:t>
            </a:r>
            <a:r>
              <a:rPr lang="de-DE" sz="500" dirty="0" err="1" smtClean="0"/>
              <a:t>for</a:t>
            </a:r>
            <a:r>
              <a:rPr lang="de-DE" sz="500" dirty="0" smtClean="0"/>
              <a:t> </a:t>
            </a:r>
            <a:r>
              <a:rPr lang="de-DE" sz="500" dirty="0" err="1" smtClean="0"/>
              <a:t>ir</a:t>
            </a:r>
            <a:endParaRPr lang="de-DE" sz="500" dirty="0" smtClean="0"/>
          </a:p>
          <a:p>
            <a:pPr marL="285750" indent="-285750">
              <a:buFont typeface="Arial"/>
              <a:buChar char="•"/>
            </a:pPr>
            <a:r>
              <a:rPr lang="de-DE" sz="500" dirty="0" smtClean="0"/>
              <a:t>Small </a:t>
            </a:r>
            <a:r>
              <a:rPr lang="de-DE" sz="500" dirty="0" err="1" smtClean="0"/>
              <a:t>correlation</a:t>
            </a:r>
            <a:r>
              <a:rPr lang="de-DE" sz="500" dirty="0" smtClean="0"/>
              <a:t> </a:t>
            </a:r>
            <a:r>
              <a:rPr lang="de-DE" sz="500" dirty="0" err="1" smtClean="0"/>
              <a:t>for</a:t>
            </a:r>
            <a:r>
              <a:rPr lang="de-DE" sz="500" dirty="0" smtClean="0"/>
              <a:t> </a:t>
            </a:r>
            <a:r>
              <a:rPr lang="de-DE" sz="500" dirty="0" err="1" smtClean="0"/>
              <a:t>ic</a:t>
            </a:r>
            <a:r>
              <a:rPr lang="de-DE" sz="500" dirty="0" smtClean="0"/>
              <a:t>, strong </a:t>
            </a:r>
            <a:r>
              <a:rPr lang="de-DE" sz="500" dirty="0" err="1" smtClean="0"/>
              <a:t>oscillation</a:t>
            </a:r>
            <a:r>
              <a:rPr lang="de-DE" sz="5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de-DE" sz="500" dirty="0" smtClean="0"/>
              <a:t>Corr </a:t>
            </a:r>
            <a:r>
              <a:rPr lang="de-DE" sz="500" dirty="0" err="1" smtClean="0"/>
              <a:t>between</a:t>
            </a:r>
            <a:r>
              <a:rPr lang="de-DE" sz="500" dirty="0" smtClean="0"/>
              <a:t> </a:t>
            </a:r>
            <a:r>
              <a:rPr lang="de-DE" sz="500" dirty="0" err="1" smtClean="0"/>
              <a:t>vc</a:t>
            </a:r>
            <a:r>
              <a:rPr lang="de-DE" sz="500" dirty="0" smtClean="0"/>
              <a:t> </a:t>
            </a:r>
            <a:r>
              <a:rPr lang="de-DE" sz="500" dirty="0" err="1" smtClean="0"/>
              <a:t>and</a:t>
            </a:r>
            <a:r>
              <a:rPr lang="de-DE" sz="500" dirty="0" smtClean="0"/>
              <a:t> </a:t>
            </a:r>
            <a:r>
              <a:rPr lang="de-DE" sz="500" dirty="0" err="1" smtClean="0"/>
              <a:t>Ic</a:t>
            </a:r>
            <a:r>
              <a:rPr lang="de-DE" sz="500" dirty="0" smtClean="0"/>
              <a:t> </a:t>
            </a:r>
            <a:r>
              <a:rPr lang="de-DE" sz="500" dirty="0" err="1" smtClean="0"/>
              <a:t>higher</a:t>
            </a:r>
            <a:r>
              <a:rPr lang="de-DE" sz="500" dirty="0" smtClean="0"/>
              <a:t> </a:t>
            </a:r>
            <a:r>
              <a:rPr lang="de-DE" sz="500" dirty="0" err="1" smtClean="0"/>
              <a:t>for</a:t>
            </a:r>
            <a:r>
              <a:rPr lang="de-DE" sz="500" dirty="0" smtClean="0"/>
              <a:t> H-Alpha</a:t>
            </a:r>
            <a:endParaRPr lang="de-DE" sz="500" dirty="0"/>
          </a:p>
          <a:p>
            <a:endParaRPr lang="de-DE" sz="500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131294" y="4745871"/>
            <a:ext cx="18917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Parameters </a:t>
            </a:r>
            <a:r>
              <a:rPr lang="de-DE" sz="1200" dirty="0" err="1" smtClean="0"/>
              <a:t>analyzed</a:t>
            </a:r>
            <a:r>
              <a:rPr lang="de-DE" sz="1200" dirty="0" smtClean="0"/>
              <a:t>:</a:t>
            </a:r>
          </a:p>
          <a:p>
            <a:r>
              <a:rPr lang="de-DE" sz="500" dirty="0" err="1" smtClean="0">
                <a:solidFill>
                  <a:srgbClr val="FF0000"/>
                </a:solidFill>
              </a:rPr>
              <a:t>vc</a:t>
            </a:r>
            <a:r>
              <a:rPr lang="de-DE" sz="500" dirty="0" smtClean="0"/>
              <a:t> </a:t>
            </a:r>
            <a:r>
              <a:rPr lang="de-DE" sz="500" dirty="0" err="1" smtClean="0"/>
              <a:t>Doppleshift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the</a:t>
            </a:r>
            <a:r>
              <a:rPr lang="de-DE" sz="500" dirty="0" smtClean="0"/>
              <a:t> </a:t>
            </a:r>
            <a:r>
              <a:rPr lang="de-DE" sz="500" dirty="0" err="1" smtClean="0"/>
              <a:t>centroid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the</a:t>
            </a:r>
            <a:r>
              <a:rPr lang="de-DE" sz="500" dirty="0" smtClean="0"/>
              <a:t> </a:t>
            </a:r>
            <a:r>
              <a:rPr lang="de-DE" sz="500" dirty="0" err="1" smtClean="0"/>
              <a:t>line</a:t>
            </a:r>
            <a:r>
              <a:rPr lang="de-DE" sz="500" dirty="0" smtClean="0"/>
              <a:t> </a:t>
            </a:r>
            <a:r>
              <a:rPr lang="de-DE" sz="500" dirty="0" err="1" smtClean="0"/>
              <a:t>core</a:t>
            </a:r>
            <a:endParaRPr lang="de-DE" sz="500" dirty="0" smtClean="0"/>
          </a:p>
          <a:p>
            <a:r>
              <a:rPr lang="de-DE" sz="500" dirty="0" err="1" smtClean="0">
                <a:solidFill>
                  <a:srgbClr val="FF0000"/>
                </a:solidFill>
              </a:rPr>
              <a:t>ir</a:t>
            </a:r>
            <a:r>
              <a:rPr lang="de-DE" sz="500" dirty="0" smtClean="0">
                <a:solidFill>
                  <a:srgbClr val="FF0000"/>
                </a:solidFill>
              </a:rPr>
              <a:t> </a:t>
            </a:r>
            <a:r>
              <a:rPr lang="de-DE" sz="500" dirty="0" smtClean="0"/>
              <a:t>residual </a:t>
            </a:r>
            <a:r>
              <a:rPr lang="de-DE" sz="500" dirty="0" err="1" smtClean="0"/>
              <a:t>intensity</a:t>
            </a:r>
            <a:r>
              <a:rPr lang="de-DE" sz="500" dirty="0" smtClean="0"/>
              <a:t>, </a:t>
            </a:r>
            <a:r>
              <a:rPr lang="de-DE" sz="500" dirty="0" err="1" smtClean="0"/>
              <a:t>line</a:t>
            </a:r>
            <a:r>
              <a:rPr lang="de-DE" sz="500" dirty="0" smtClean="0"/>
              <a:t> </a:t>
            </a:r>
            <a:r>
              <a:rPr lang="de-DE" sz="500" dirty="0" err="1" smtClean="0"/>
              <a:t>profile</a:t>
            </a:r>
            <a:r>
              <a:rPr lang="de-DE" sz="500" dirty="0" smtClean="0"/>
              <a:t> </a:t>
            </a:r>
            <a:r>
              <a:rPr lang="de-DE" sz="500" dirty="0" err="1" smtClean="0"/>
              <a:t>minimum</a:t>
            </a:r>
            <a:r>
              <a:rPr lang="de-DE" sz="500" dirty="0" smtClean="0"/>
              <a:t> </a:t>
            </a:r>
            <a:r>
              <a:rPr lang="de-DE" sz="500" dirty="0" err="1" smtClean="0"/>
              <a:t>intensity</a:t>
            </a:r>
            <a:endParaRPr lang="de-DE" sz="500" dirty="0"/>
          </a:p>
          <a:p>
            <a:r>
              <a:rPr lang="de-DE" sz="500" dirty="0" err="1" smtClean="0">
                <a:solidFill>
                  <a:srgbClr val="FF0000"/>
                </a:solidFill>
              </a:rPr>
              <a:t>ic</a:t>
            </a:r>
            <a:r>
              <a:rPr lang="de-DE" sz="500" dirty="0" smtClean="0">
                <a:solidFill>
                  <a:srgbClr val="FF0000"/>
                </a:solidFill>
              </a:rPr>
              <a:t> </a:t>
            </a:r>
            <a:r>
              <a:rPr lang="de-DE" sz="500" dirty="0" err="1" smtClean="0"/>
              <a:t>proxy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continuum</a:t>
            </a:r>
            <a:r>
              <a:rPr lang="de-DE" sz="500" dirty="0" smtClean="0"/>
              <a:t> </a:t>
            </a:r>
            <a:r>
              <a:rPr lang="de-DE" sz="500" dirty="0" err="1" smtClean="0"/>
              <a:t>intensity</a:t>
            </a:r>
            <a:r>
              <a:rPr lang="de-DE" sz="500" dirty="0" smtClean="0"/>
              <a:t> (</a:t>
            </a:r>
            <a:r>
              <a:rPr lang="de-DE" sz="500" dirty="0" err="1" smtClean="0"/>
              <a:t>wing</a:t>
            </a:r>
            <a:r>
              <a:rPr lang="de-DE" sz="500" dirty="0" smtClean="0"/>
              <a:t> </a:t>
            </a:r>
            <a:r>
              <a:rPr lang="de-DE" sz="500" dirty="0" err="1" smtClean="0"/>
              <a:t>intensity</a:t>
            </a:r>
            <a:r>
              <a:rPr lang="de-DE" sz="500" dirty="0" smtClean="0"/>
              <a:t>)</a:t>
            </a:r>
          </a:p>
          <a:p>
            <a:r>
              <a:rPr lang="de-DE" sz="500" dirty="0" err="1" smtClean="0">
                <a:solidFill>
                  <a:srgbClr val="FF0000"/>
                </a:solidFill>
              </a:rPr>
              <a:t>fw</a:t>
            </a:r>
            <a:r>
              <a:rPr lang="de-DE" sz="500" dirty="0" smtClean="0"/>
              <a:t> </a:t>
            </a:r>
            <a:r>
              <a:rPr lang="de-DE" sz="500" dirty="0" err="1" smtClean="0"/>
              <a:t>line</a:t>
            </a:r>
            <a:r>
              <a:rPr lang="de-DE" sz="500" dirty="0" smtClean="0"/>
              <a:t> </a:t>
            </a:r>
            <a:r>
              <a:rPr lang="de-DE" sz="500" dirty="0" err="1" smtClean="0"/>
              <a:t>width</a:t>
            </a:r>
            <a:r>
              <a:rPr lang="de-DE" sz="500" dirty="0" smtClean="0"/>
              <a:t> </a:t>
            </a:r>
            <a:r>
              <a:rPr lang="de-DE" sz="500" dirty="0" err="1" smtClean="0"/>
              <a:t>defined</a:t>
            </a:r>
            <a:r>
              <a:rPr lang="de-DE" sz="500" dirty="0" smtClean="0"/>
              <a:t> </a:t>
            </a:r>
            <a:r>
              <a:rPr lang="de-DE" sz="500" dirty="0" err="1" smtClean="0"/>
              <a:t>as</a:t>
            </a:r>
            <a:r>
              <a:rPr lang="de-DE" sz="500" dirty="0" smtClean="0"/>
              <a:t> </a:t>
            </a:r>
            <a:r>
              <a:rPr lang="de-DE" sz="500" dirty="0" err="1" smtClean="0"/>
              <a:t>the</a:t>
            </a:r>
            <a:r>
              <a:rPr lang="de-DE" sz="500" dirty="0" smtClean="0"/>
              <a:t> </a:t>
            </a:r>
            <a:r>
              <a:rPr lang="de-DE" sz="500" dirty="0" err="1" smtClean="0"/>
              <a:t>wavelength</a:t>
            </a:r>
            <a:r>
              <a:rPr lang="de-DE" sz="500" dirty="0" smtClean="0"/>
              <a:t> </a:t>
            </a:r>
            <a:r>
              <a:rPr lang="de-DE" sz="500" dirty="0" err="1" smtClean="0"/>
              <a:t>separation</a:t>
            </a:r>
            <a:r>
              <a:rPr lang="de-DE" sz="500" dirty="0" smtClean="0"/>
              <a:t>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the</a:t>
            </a:r>
            <a:r>
              <a:rPr lang="de-DE" sz="500" dirty="0" smtClean="0"/>
              <a:t> </a:t>
            </a:r>
            <a:r>
              <a:rPr lang="de-DE" sz="500" dirty="0" err="1" smtClean="0"/>
              <a:t>two</a:t>
            </a:r>
            <a:r>
              <a:rPr lang="de-DE" sz="500" dirty="0" smtClean="0"/>
              <a:t> </a:t>
            </a:r>
            <a:r>
              <a:rPr lang="de-DE" sz="500" dirty="0" err="1" smtClean="0"/>
              <a:t>line</a:t>
            </a:r>
            <a:r>
              <a:rPr lang="de-DE" sz="500" dirty="0" smtClean="0"/>
              <a:t> </a:t>
            </a:r>
            <a:r>
              <a:rPr lang="de-DE" sz="500" dirty="0" err="1" smtClean="0"/>
              <a:t>flanks</a:t>
            </a:r>
            <a:r>
              <a:rPr lang="de-DE" sz="500" dirty="0" smtClean="0"/>
              <a:t> </a:t>
            </a:r>
            <a:r>
              <a:rPr lang="de-DE" sz="500" dirty="0" err="1" smtClean="0"/>
              <a:t>at</a:t>
            </a:r>
            <a:r>
              <a:rPr lang="de-DE" sz="500" dirty="0" smtClean="0"/>
              <a:t> half </a:t>
            </a:r>
            <a:r>
              <a:rPr lang="de-DE" sz="500" dirty="0" err="1" smtClean="0"/>
              <a:t>intensity</a:t>
            </a:r>
            <a:r>
              <a:rPr lang="de-DE" sz="500" dirty="0" smtClean="0"/>
              <a:t>  </a:t>
            </a:r>
          </a:p>
          <a:p>
            <a:endParaRPr lang="de-DE" sz="500" dirty="0"/>
          </a:p>
          <a:p>
            <a:r>
              <a:rPr lang="de-DE" sz="500" dirty="0" smtClean="0"/>
              <a:t>Maximum </a:t>
            </a:r>
            <a:r>
              <a:rPr lang="de-DE" sz="500" dirty="0" err="1" smtClean="0"/>
              <a:t>of</a:t>
            </a:r>
            <a:r>
              <a:rPr lang="de-DE" sz="500" dirty="0" smtClean="0"/>
              <a:t> </a:t>
            </a:r>
            <a:r>
              <a:rPr lang="de-DE" sz="500" dirty="0" err="1" smtClean="0"/>
              <a:t>contribution</a:t>
            </a:r>
            <a:r>
              <a:rPr lang="de-DE" sz="500" dirty="0" smtClean="0"/>
              <a:t> </a:t>
            </a:r>
            <a:r>
              <a:rPr lang="de-DE" sz="500" dirty="0" err="1" smtClean="0"/>
              <a:t>function</a:t>
            </a:r>
            <a:r>
              <a:rPr lang="de-DE" sz="500" dirty="0" smtClean="0"/>
              <a:t>:</a:t>
            </a:r>
          </a:p>
          <a:p>
            <a:r>
              <a:rPr lang="de-DE" sz="500" dirty="0" smtClean="0"/>
              <a:t>H-Alpha: 1.6 Mm</a:t>
            </a:r>
          </a:p>
          <a:p>
            <a:r>
              <a:rPr lang="de-DE" sz="500" dirty="0" err="1" smtClean="0"/>
              <a:t>Ca</a:t>
            </a:r>
            <a:r>
              <a:rPr lang="de-DE" sz="500" dirty="0" smtClean="0"/>
              <a:t> II: 1.4 Mm</a:t>
            </a:r>
            <a:endParaRPr lang="de-DE" sz="500" dirty="0"/>
          </a:p>
        </p:txBody>
      </p:sp>
      <p:pic>
        <p:nvPicPr>
          <p:cNvPr id="22" name="Bild 21" descr="Swedish_Solar_Telescop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534" cy="1521100"/>
          </a:xfrm>
          <a:prstGeom prst="rect">
            <a:avLst/>
          </a:prstGeom>
        </p:spPr>
      </p:pic>
      <p:pic>
        <p:nvPicPr>
          <p:cNvPr id="23" name="Bild 22" descr="emble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65" y="0"/>
            <a:ext cx="706835" cy="636788"/>
          </a:xfrm>
          <a:prstGeom prst="rect">
            <a:avLst/>
          </a:prstGeom>
        </p:spPr>
      </p:pic>
      <p:pic>
        <p:nvPicPr>
          <p:cNvPr id="24" name="Bild 23" descr="imag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65" y="636788"/>
            <a:ext cx="708019" cy="60604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277672" y="5888507"/>
            <a:ext cx="18675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 err="1" smtClean="0"/>
              <a:t>Literature</a:t>
            </a:r>
            <a:r>
              <a:rPr lang="de-DE" sz="500" dirty="0" smtClean="0"/>
              <a:t>: </a:t>
            </a:r>
          </a:p>
          <a:p>
            <a:r>
              <a:rPr lang="de-DE" sz="500" dirty="0" smtClean="0"/>
              <a:t>"</a:t>
            </a:r>
            <a:r>
              <a:rPr lang="de-DE" sz="300" dirty="0"/>
              <a:t>SST CRISP </a:t>
            </a:r>
            <a:r>
              <a:rPr lang="de-DE" sz="300" dirty="0" err="1"/>
              <a:t>images</a:t>
            </a:r>
            <a:r>
              <a:rPr lang="de-DE" sz="300" dirty="0"/>
              <a:t>". </a:t>
            </a:r>
            <a:r>
              <a:rPr lang="de-DE" sz="300" i="1" dirty="0"/>
              <a:t>SST </a:t>
            </a:r>
            <a:r>
              <a:rPr lang="de-DE" sz="300" i="1" dirty="0" err="1"/>
              <a:t>website</a:t>
            </a:r>
            <a:r>
              <a:rPr lang="de-DE" sz="300" dirty="0"/>
              <a:t>. Institute </a:t>
            </a:r>
            <a:r>
              <a:rPr lang="de-DE" sz="300" dirty="0" err="1"/>
              <a:t>for</a:t>
            </a:r>
            <a:r>
              <a:rPr lang="de-DE" sz="300" dirty="0"/>
              <a:t> Solar </a:t>
            </a:r>
            <a:r>
              <a:rPr lang="de-DE" sz="300" dirty="0" err="1"/>
              <a:t>Physics</a:t>
            </a:r>
            <a:r>
              <a:rPr lang="de-DE" sz="300" dirty="0"/>
              <a:t>. </a:t>
            </a:r>
            <a:r>
              <a:rPr lang="de-DE" sz="300" dirty="0" err="1"/>
              <a:t>Retrieved</a:t>
            </a:r>
            <a:r>
              <a:rPr lang="de-DE" sz="300" dirty="0"/>
              <a:t> 28 May 2011</a:t>
            </a:r>
          </a:p>
          <a:p>
            <a:r>
              <a:rPr lang="de-DE" sz="300" b="1" dirty="0"/>
              <a:t> </a:t>
            </a:r>
            <a:r>
              <a:rPr lang="de-DE" sz="300" dirty="0"/>
              <a:t>Scharmer, G. B. (March 2006). "Comments on </a:t>
            </a:r>
            <a:r>
              <a:rPr lang="de-DE" sz="300" dirty="0" err="1"/>
              <a:t>the</a:t>
            </a:r>
            <a:r>
              <a:rPr lang="de-DE" sz="300" dirty="0"/>
              <a:t> </a:t>
            </a:r>
            <a:r>
              <a:rPr lang="de-DE" sz="300" dirty="0" err="1"/>
              <a:t>optimization</a:t>
            </a:r>
            <a:r>
              <a:rPr lang="de-DE" sz="300" dirty="0"/>
              <a:t> </a:t>
            </a:r>
            <a:r>
              <a:rPr lang="de-DE" sz="300" dirty="0" err="1"/>
              <a:t>of</a:t>
            </a:r>
            <a:r>
              <a:rPr lang="de-DE" sz="300" dirty="0"/>
              <a:t> high </a:t>
            </a:r>
            <a:r>
              <a:rPr lang="de-DE" sz="300" dirty="0" err="1"/>
              <a:t>resolution</a:t>
            </a:r>
            <a:r>
              <a:rPr lang="de-DE" sz="300" dirty="0"/>
              <a:t> Fabry-</a:t>
            </a:r>
            <a:r>
              <a:rPr lang="de-DE" sz="300" dirty="0" err="1"/>
              <a:t>Pérot</a:t>
            </a:r>
            <a:r>
              <a:rPr lang="de-DE" sz="300" dirty="0"/>
              <a:t> </a:t>
            </a:r>
            <a:r>
              <a:rPr lang="de-DE" sz="300" dirty="0" err="1"/>
              <a:t>filtergraphs</a:t>
            </a:r>
            <a:r>
              <a:rPr lang="de-DE" sz="300" dirty="0"/>
              <a:t>". </a:t>
            </a:r>
          </a:p>
          <a:p>
            <a:r>
              <a:rPr lang="de-DE" sz="300" i="1" dirty="0" err="1"/>
              <a:t>Astronomy</a:t>
            </a:r>
            <a:r>
              <a:rPr lang="de-DE" sz="300" i="1" dirty="0"/>
              <a:t> </a:t>
            </a:r>
            <a:r>
              <a:rPr lang="de-DE" sz="300" i="1" dirty="0" err="1"/>
              <a:t>and</a:t>
            </a:r>
            <a:r>
              <a:rPr lang="de-DE" sz="300" i="1" dirty="0"/>
              <a:t> </a:t>
            </a:r>
            <a:r>
              <a:rPr lang="de-DE" sz="300" i="1" dirty="0" err="1"/>
              <a:t>Astrophysics</a:t>
            </a:r>
            <a:r>
              <a:rPr lang="de-DE" sz="300" dirty="0"/>
              <a:t>. </a:t>
            </a:r>
            <a:r>
              <a:rPr lang="de-DE" sz="300" b="1" dirty="0"/>
              <a:t>447</a:t>
            </a:r>
            <a:r>
              <a:rPr lang="de-DE" sz="300" dirty="0"/>
              <a:t> (3): 1111–1120. </a:t>
            </a:r>
            <a:endParaRPr lang="de-DE" sz="300" dirty="0">
              <a:hlinkClick r:id="rId11"/>
            </a:endParaRPr>
          </a:p>
          <a:p>
            <a:r>
              <a:rPr lang="de-DE" sz="300" dirty="0"/>
              <a:t> Scharmer, G. B.; </a:t>
            </a:r>
            <a:r>
              <a:rPr lang="de-DE" sz="300" dirty="0" err="1"/>
              <a:t>Narayan</a:t>
            </a:r>
            <a:r>
              <a:rPr lang="de-DE" sz="300" dirty="0"/>
              <a:t>, G.; </a:t>
            </a:r>
            <a:r>
              <a:rPr lang="de-DE" sz="300" dirty="0" err="1"/>
              <a:t>Hillberg</a:t>
            </a:r>
            <a:r>
              <a:rPr lang="de-DE" sz="300" dirty="0"/>
              <a:t>, T.; de la Cruz Rodriguez, J.; </a:t>
            </a:r>
            <a:r>
              <a:rPr lang="de-DE" sz="300" dirty="0" err="1"/>
              <a:t>Löfdahl</a:t>
            </a:r>
            <a:r>
              <a:rPr lang="de-DE" sz="300" dirty="0"/>
              <a:t>, M. G.; </a:t>
            </a:r>
            <a:r>
              <a:rPr lang="de-DE" sz="300" dirty="0" err="1"/>
              <a:t>Kiselman</a:t>
            </a:r>
            <a:r>
              <a:rPr lang="de-DE" sz="300" dirty="0"/>
              <a:t>, D.; </a:t>
            </a:r>
          </a:p>
          <a:p>
            <a:r>
              <a:rPr lang="de-DE" sz="300" dirty="0"/>
              <a:t>Sütterlin, P.; van </a:t>
            </a:r>
            <a:r>
              <a:rPr lang="de-DE" sz="300" dirty="0" err="1"/>
              <a:t>Noort</a:t>
            </a:r>
            <a:r>
              <a:rPr lang="de-DE" sz="300" dirty="0"/>
              <a:t>, M.; </a:t>
            </a:r>
            <a:r>
              <a:rPr lang="de-DE" sz="300" dirty="0" err="1"/>
              <a:t>Lagg</a:t>
            </a:r>
            <a:r>
              <a:rPr lang="de-DE" sz="300" dirty="0"/>
              <a:t>, A. (</a:t>
            </a:r>
            <a:r>
              <a:rPr lang="de-DE" sz="300" dirty="0" err="1"/>
              <a:t>December</a:t>
            </a:r>
            <a:r>
              <a:rPr lang="de-DE" sz="300" dirty="0"/>
              <a:t> 2008). "CRISP </a:t>
            </a:r>
            <a:r>
              <a:rPr lang="de-DE" sz="300" dirty="0" err="1"/>
              <a:t>Spectropolarimetric</a:t>
            </a:r>
            <a:r>
              <a:rPr lang="de-DE" sz="300" dirty="0"/>
              <a:t> Imaging </a:t>
            </a:r>
            <a:r>
              <a:rPr lang="de-DE" sz="300" dirty="0" err="1"/>
              <a:t>of</a:t>
            </a:r>
            <a:r>
              <a:rPr lang="de-DE" sz="300" dirty="0"/>
              <a:t> </a:t>
            </a:r>
            <a:r>
              <a:rPr lang="de-DE" sz="300" dirty="0" err="1"/>
              <a:t>Penumbral</a:t>
            </a:r>
            <a:endParaRPr lang="de-DE" sz="300" dirty="0"/>
          </a:p>
          <a:p>
            <a:r>
              <a:rPr lang="de-DE" sz="300" dirty="0"/>
              <a:t> Fine </a:t>
            </a:r>
            <a:r>
              <a:rPr lang="de-DE" sz="300" dirty="0" err="1"/>
              <a:t>Structure</a:t>
            </a:r>
            <a:r>
              <a:rPr lang="de-DE" sz="300" dirty="0"/>
              <a:t>". </a:t>
            </a:r>
            <a:r>
              <a:rPr lang="de-DE" sz="300" i="1" dirty="0"/>
              <a:t>The </a:t>
            </a:r>
            <a:r>
              <a:rPr lang="de-DE" sz="300" i="1" dirty="0" err="1"/>
              <a:t>Astrophysical</a:t>
            </a:r>
            <a:r>
              <a:rPr lang="de-DE" sz="300" i="1" dirty="0"/>
              <a:t> Journal</a:t>
            </a:r>
            <a:r>
              <a:rPr lang="de-DE" sz="300" dirty="0"/>
              <a:t>. </a:t>
            </a:r>
            <a:r>
              <a:rPr lang="de-DE" sz="300" b="1" dirty="0"/>
              <a:t>689</a:t>
            </a:r>
            <a:r>
              <a:rPr lang="de-DE" sz="300" dirty="0"/>
              <a:t> (1): L69–L72. </a:t>
            </a:r>
          </a:p>
          <a:p>
            <a:endParaRPr lang="de-DE" sz="500" dirty="0" smtClean="0"/>
          </a:p>
        </p:txBody>
      </p:sp>
      <p:pic>
        <p:nvPicPr>
          <p:cNvPr id="8" name="Bild 7" descr="halpha_+0000_+1400_-0800_+0800_13May2016_08463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18" y="3308582"/>
            <a:ext cx="3251166" cy="3439249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/>
              <a:t> 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8201855" y="4687645"/>
            <a:ext cx="859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30000" dirty="0"/>
              <a:t> </a:t>
            </a:r>
            <a:endParaRPr lang="de-DE" dirty="0"/>
          </a:p>
        </p:txBody>
      </p:sp>
      <p:pic>
        <p:nvPicPr>
          <p:cNvPr id="7" name="Bild 6" descr="corel1a.jpg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80" b="44408"/>
          <a:stretch/>
        </p:blipFill>
        <p:spPr>
          <a:xfrm>
            <a:off x="5305262" y="3129887"/>
            <a:ext cx="3944820" cy="24306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188265" y="5560486"/>
            <a:ext cx="20271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 err="1" smtClean="0"/>
              <a:t>Acknowledgement</a:t>
            </a:r>
            <a:r>
              <a:rPr lang="de-DE" sz="500" dirty="0" smtClean="0"/>
              <a:t>: The </a:t>
            </a:r>
            <a:r>
              <a:rPr lang="de-DE" sz="500" dirty="0" err="1" smtClean="0"/>
              <a:t>observations</a:t>
            </a:r>
            <a:r>
              <a:rPr lang="de-DE" sz="500" dirty="0" smtClean="0"/>
              <a:t> </a:t>
            </a:r>
            <a:r>
              <a:rPr lang="de-DE" sz="500" dirty="0" err="1" smtClean="0"/>
              <a:t>were</a:t>
            </a:r>
            <a:r>
              <a:rPr lang="de-DE" sz="500" dirty="0" smtClean="0"/>
              <a:t> </a:t>
            </a:r>
            <a:r>
              <a:rPr lang="de-DE" sz="500" dirty="0" err="1" smtClean="0"/>
              <a:t>taken</a:t>
            </a:r>
            <a:r>
              <a:rPr lang="de-DE" sz="500" dirty="0" smtClean="0"/>
              <a:t> </a:t>
            </a:r>
            <a:r>
              <a:rPr lang="de-DE" sz="500" dirty="0" err="1" smtClean="0"/>
              <a:t>within</a:t>
            </a:r>
            <a:endParaRPr lang="de-DE" sz="500" dirty="0" smtClean="0"/>
          </a:p>
          <a:p>
            <a:r>
              <a:rPr lang="de-DE" sz="500" dirty="0" smtClean="0"/>
              <a:t>The </a:t>
            </a:r>
            <a:r>
              <a:rPr lang="de-DE" sz="500" dirty="0" err="1" smtClean="0"/>
              <a:t>SolarNET</a:t>
            </a:r>
            <a:r>
              <a:rPr lang="de-DE" sz="500" dirty="0" smtClean="0"/>
              <a:t> transnational </a:t>
            </a:r>
            <a:r>
              <a:rPr lang="de-DE" sz="500" dirty="0" err="1" smtClean="0"/>
              <a:t>access</a:t>
            </a:r>
            <a:r>
              <a:rPr lang="de-DE" sz="500" dirty="0" smtClean="0"/>
              <a:t> </a:t>
            </a:r>
            <a:r>
              <a:rPr lang="de-DE" sz="500" dirty="0" err="1" smtClean="0"/>
              <a:t>and</a:t>
            </a:r>
            <a:endParaRPr lang="de-DE" sz="500" dirty="0" smtClean="0"/>
          </a:p>
          <a:p>
            <a:r>
              <a:rPr lang="de-DE" sz="500" dirty="0" smtClean="0"/>
              <a:t>Service </a:t>
            </a:r>
            <a:r>
              <a:rPr lang="de-DE" sz="500" dirty="0" err="1" smtClean="0"/>
              <a:t>program</a:t>
            </a:r>
            <a:r>
              <a:rPr lang="de-DE" sz="500" dirty="0" smtClean="0"/>
              <a:t>. A.H. </a:t>
            </a:r>
            <a:r>
              <a:rPr lang="de-DE" sz="500" dirty="0" err="1" smtClean="0"/>
              <a:t>and</a:t>
            </a:r>
            <a:r>
              <a:rPr lang="de-DE" sz="500" dirty="0" smtClean="0"/>
              <a:t> T.Z. </a:t>
            </a:r>
            <a:r>
              <a:rPr lang="de-DE" sz="500" dirty="0" err="1" smtClean="0"/>
              <a:t>thank</a:t>
            </a:r>
            <a:r>
              <a:rPr lang="de-DE" sz="500" dirty="0" smtClean="0"/>
              <a:t> </a:t>
            </a:r>
            <a:r>
              <a:rPr lang="de-DE" sz="500" dirty="0" err="1" smtClean="0"/>
              <a:t>the</a:t>
            </a:r>
            <a:r>
              <a:rPr lang="de-DE" sz="500" dirty="0" smtClean="0"/>
              <a:t> Austrian FWF </a:t>
            </a:r>
            <a:r>
              <a:rPr lang="de-DE" sz="500" dirty="0" err="1" smtClean="0"/>
              <a:t>for</a:t>
            </a:r>
            <a:r>
              <a:rPr lang="de-DE" sz="500" dirty="0" smtClean="0"/>
              <a:t> </a:t>
            </a:r>
            <a:r>
              <a:rPr lang="de-DE" sz="500" dirty="0" err="1" smtClean="0"/>
              <a:t>supporting</a:t>
            </a:r>
            <a:r>
              <a:rPr lang="de-DE" sz="500" dirty="0" smtClean="0"/>
              <a:t>.</a:t>
            </a:r>
            <a:endParaRPr lang="de-DE" sz="500" dirty="0"/>
          </a:p>
        </p:txBody>
      </p:sp>
    </p:spTree>
    <p:extLst>
      <p:ext uri="{BB962C8B-B14F-4D97-AF65-F5344CB8AC3E}">
        <p14:creationId xmlns:p14="http://schemas.microsoft.com/office/powerpoint/2010/main" val="342308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Macintosh PowerPoint</Application>
  <PresentationFormat>Bildschirmpräsentation (4:3)</PresentationFormat>
  <Paragraphs>67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Dynamics of the lower solar chromosphere using CRISP-SST data  Arnold Hanslmeier(1), Teimuraz Zaqarashvili (1), Julius Koza (2), Jan Rybak (2)  (1) Institut für Physik, Univ.-Platz 5 8010 Graz Austria  (2) Astronomical Institute Slovak Academy of SciencesP. O. Box 18059 60 Tatranská Lomnica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the lower solar photosphere using CRISP-SST data  Arnold Hanslmeier(1) Teimuraz Zqarashvili (1), Julius Koza (2), Jan Rybak (2) (1) Institut für Physik, Univ.-Platz 5 8010 Graz Austria(2) Astronomical Institute Slovak Academy of SciencesP. O. Box 18059 60 Tatranská Lomnica </dc:title>
  <dc:creator>Arnold Hanslmeier</dc:creator>
  <cp:lastModifiedBy>Arnold Hanslmeier</cp:lastModifiedBy>
  <cp:revision>17</cp:revision>
  <dcterms:created xsi:type="dcterms:W3CDTF">2017-01-06T16:39:18Z</dcterms:created>
  <dcterms:modified xsi:type="dcterms:W3CDTF">2017-01-10T18:02:58Z</dcterms:modified>
</cp:coreProperties>
</file>