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4564638" cy="34564638"/>
  <p:notesSz cx="6954838" cy="9236075"/>
  <p:defaultTextStyle>
    <a:defPPr>
      <a:defRPr lang="es-ES"/>
    </a:defPPr>
    <a:lvl1pPr marL="0" algn="l" defTabSz="331805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59025" algn="l" defTabSz="331805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318050" algn="l" defTabSz="331805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77074" algn="l" defTabSz="331805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636099" algn="l" defTabSz="331805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295123" algn="l" defTabSz="331805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954148" algn="l" defTabSz="331805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613172" algn="l" defTabSz="331805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272197" algn="l" defTabSz="331805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87">
          <p15:clr>
            <a:srgbClr val="A4A3A4"/>
          </p15:clr>
        </p15:guide>
        <p15:guide id="2" pos="10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 autoAdjust="0"/>
  </p:normalViewPr>
  <p:slideViewPr>
    <p:cSldViewPr snapToGrid="0">
      <p:cViewPr>
        <p:scale>
          <a:sx n="30" d="100"/>
          <a:sy n="30" d="100"/>
        </p:scale>
        <p:origin x="798" y="-1950"/>
      </p:cViewPr>
      <p:guideLst>
        <p:guide orient="horz" pos="10887"/>
        <p:guide pos="10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48D07-CB5D-4E16-996F-DC0CC202C3D6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919288" y="1155700"/>
            <a:ext cx="3116262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9467" y="8772669"/>
            <a:ext cx="3013763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71081-9422-4074-8338-6870ADB326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32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31805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659025" algn="l" defTabSz="331805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3318050" algn="l" defTabSz="331805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4977074" algn="l" defTabSz="331805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6636099" algn="l" defTabSz="331805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8295123" algn="l" defTabSz="331805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9954148" algn="l" defTabSz="331805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11613172" algn="l" defTabSz="331805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13272197" algn="l" defTabSz="331805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919288" y="1155700"/>
            <a:ext cx="3116262" cy="31162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71081-9422-4074-8338-6870ADB3260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11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2348" y="5656762"/>
            <a:ext cx="29379943" cy="12033614"/>
          </a:xfrm>
        </p:spPr>
        <p:txBody>
          <a:bodyPr anchor="b"/>
          <a:lstStyle>
            <a:lvl1pPr algn="ctr">
              <a:defRPr sz="2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81" y="18154439"/>
            <a:ext cx="25923478" cy="8345117"/>
          </a:xfrm>
        </p:spPr>
        <p:txBody>
          <a:bodyPr/>
          <a:lstStyle>
            <a:lvl1pPr marL="0" indent="0" algn="ctr">
              <a:buNone/>
              <a:defRPr sz="9100"/>
            </a:lvl1pPr>
            <a:lvl2pPr marL="1728160" indent="0" algn="ctr">
              <a:buNone/>
              <a:defRPr sz="7600"/>
            </a:lvl2pPr>
            <a:lvl3pPr marL="3456321" indent="0" algn="ctr">
              <a:buNone/>
              <a:defRPr sz="6800"/>
            </a:lvl3pPr>
            <a:lvl4pPr marL="5184480" indent="0" algn="ctr">
              <a:buNone/>
              <a:defRPr sz="6000"/>
            </a:lvl4pPr>
            <a:lvl5pPr marL="6912641" indent="0" algn="ctr">
              <a:buNone/>
              <a:defRPr sz="6000"/>
            </a:lvl5pPr>
            <a:lvl6pPr marL="8640801" indent="0" algn="ctr">
              <a:buNone/>
              <a:defRPr sz="6000"/>
            </a:lvl6pPr>
            <a:lvl7pPr marL="10368961" indent="0" algn="ctr">
              <a:buNone/>
              <a:defRPr sz="6000"/>
            </a:lvl7pPr>
            <a:lvl8pPr marL="12097122" indent="0" algn="ctr">
              <a:buNone/>
              <a:defRPr sz="6000"/>
            </a:lvl8pPr>
            <a:lvl9pPr marL="13825281" indent="0" algn="ctr">
              <a:buNone/>
              <a:defRPr sz="6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6930-3CFB-4276-8622-31BD45C27C8C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CA10-C9F9-4F6E-A3E5-B468FA3473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8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6930-3CFB-4276-8622-31BD45C27C8C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CA10-C9F9-4F6E-A3E5-B468FA3473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2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735321" y="1840247"/>
            <a:ext cx="7453000" cy="292919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76321" y="1840247"/>
            <a:ext cx="21926943" cy="292919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6930-3CFB-4276-8622-31BD45C27C8C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CA10-C9F9-4F6E-A3E5-B468FA3473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8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6930-3CFB-4276-8622-31BD45C27C8C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CA10-C9F9-4F6E-A3E5-B468FA3473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65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318" y="8617167"/>
            <a:ext cx="29812000" cy="14377926"/>
          </a:xfrm>
        </p:spPr>
        <p:txBody>
          <a:bodyPr anchor="b"/>
          <a:lstStyle>
            <a:lvl1pPr>
              <a:defRPr sz="2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8318" y="23131113"/>
            <a:ext cx="29812000" cy="7561012"/>
          </a:xfrm>
        </p:spPr>
        <p:txBody>
          <a:bodyPr/>
          <a:lstStyle>
            <a:lvl1pPr marL="0" indent="0">
              <a:buNone/>
              <a:defRPr sz="9100">
                <a:solidFill>
                  <a:schemeClr val="tx1"/>
                </a:solidFill>
              </a:defRPr>
            </a:lvl1pPr>
            <a:lvl2pPr marL="172816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2pPr>
            <a:lvl3pPr marL="345632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18448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6912641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8640801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0368961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2097122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3825281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6930-3CFB-4276-8622-31BD45C27C8C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CA10-C9F9-4F6E-A3E5-B468FA3473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76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6319" y="9201235"/>
            <a:ext cx="14689971" cy="2193094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98349" y="9201235"/>
            <a:ext cx="14689971" cy="2193094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6930-3CFB-4276-8622-31BD45C27C8C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CA10-C9F9-4F6E-A3E5-B468FA3473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8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821" y="1840254"/>
            <a:ext cx="29812000" cy="66808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0825" y="8473140"/>
            <a:ext cx="14622460" cy="4152554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28160" indent="0">
              <a:buNone/>
              <a:defRPr sz="7600" b="1"/>
            </a:lvl2pPr>
            <a:lvl3pPr marL="3456321" indent="0">
              <a:buNone/>
              <a:defRPr sz="6800" b="1"/>
            </a:lvl3pPr>
            <a:lvl4pPr marL="5184480" indent="0">
              <a:buNone/>
              <a:defRPr sz="6000" b="1"/>
            </a:lvl4pPr>
            <a:lvl5pPr marL="6912641" indent="0">
              <a:buNone/>
              <a:defRPr sz="6000" b="1"/>
            </a:lvl5pPr>
            <a:lvl6pPr marL="8640801" indent="0">
              <a:buNone/>
              <a:defRPr sz="6000" b="1"/>
            </a:lvl6pPr>
            <a:lvl7pPr marL="10368961" indent="0">
              <a:buNone/>
              <a:defRPr sz="6000" b="1"/>
            </a:lvl7pPr>
            <a:lvl8pPr marL="12097122" indent="0">
              <a:buNone/>
              <a:defRPr sz="6000" b="1"/>
            </a:lvl8pPr>
            <a:lvl9pPr marL="13825281" indent="0">
              <a:buNone/>
              <a:defRPr sz="6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0825" y="12625695"/>
            <a:ext cx="14622460" cy="1857049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498350" y="8473140"/>
            <a:ext cx="14694473" cy="4152554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28160" indent="0">
              <a:buNone/>
              <a:defRPr sz="7600" b="1"/>
            </a:lvl2pPr>
            <a:lvl3pPr marL="3456321" indent="0">
              <a:buNone/>
              <a:defRPr sz="6800" b="1"/>
            </a:lvl3pPr>
            <a:lvl4pPr marL="5184480" indent="0">
              <a:buNone/>
              <a:defRPr sz="6000" b="1"/>
            </a:lvl4pPr>
            <a:lvl5pPr marL="6912641" indent="0">
              <a:buNone/>
              <a:defRPr sz="6000" b="1"/>
            </a:lvl5pPr>
            <a:lvl6pPr marL="8640801" indent="0">
              <a:buNone/>
              <a:defRPr sz="6000" b="1"/>
            </a:lvl6pPr>
            <a:lvl7pPr marL="10368961" indent="0">
              <a:buNone/>
              <a:defRPr sz="6000" b="1"/>
            </a:lvl7pPr>
            <a:lvl8pPr marL="12097122" indent="0">
              <a:buNone/>
              <a:defRPr sz="6000" b="1"/>
            </a:lvl8pPr>
            <a:lvl9pPr marL="13825281" indent="0">
              <a:buNone/>
              <a:defRPr sz="6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498350" y="12625695"/>
            <a:ext cx="14694473" cy="1857049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6930-3CFB-4276-8622-31BD45C27C8C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CA10-C9F9-4F6E-A3E5-B468FA3473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13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6930-3CFB-4276-8622-31BD45C27C8C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CA10-C9F9-4F6E-A3E5-B468FA3473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66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6930-3CFB-4276-8622-31BD45C27C8C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CA10-C9F9-4F6E-A3E5-B468FA3473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16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822" y="2304310"/>
            <a:ext cx="11147995" cy="8065082"/>
          </a:xfrm>
        </p:spPr>
        <p:txBody>
          <a:bodyPr anchor="b"/>
          <a:lstStyle>
            <a:lvl1pPr>
              <a:defRPr sz="12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4474" y="4976676"/>
            <a:ext cx="17498348" cy="24563296"/>
          </a:xfrm>
        </p:spPr>
        <p:txBody>
          <a:bodyPr/>
          <a:lstStyle>
            <a:lvl1pPr>
              <a:defRPr sz="12100"/>
            </a:lvl1pPr>
            <a:lvl2pPr>
              <a:defRPr sz="10600"/>
            </a:lvl2pPr>
            <a:lvl3pPr>
              <a:defRPr sz="91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0822" y="10369393"/>
            <a:ext cx="11147995" cy="19210580"/>
          </a:xfrm>
        </p:spPr>
        <p:txBody>
          <a:bodyPr/>
          <a:lstStyle>
            <a:lvl1pPr marL="0" indent="0">
              <a:buNone/>
              <a:defRPr sz="6000"/>
            </a:lvl1pPr>
            <a:lvl2pPr marL="1728160" indent="0">
              <a:buNone/>
              <a:defRPr sz="5300"/>
            </a:lvl2pPr>
            <a:lvl3pPr marL="3456321" indent="0">
              <a:buNone/>
              <a:defRPr sz="4500"/>
            </a:lvl3pPr>
            <a:lvl4pPr marL="5184480" indent="0">
              <a:buNone/>
              <a:defRPr sz="3800"/>
            </a:lvl4pPr>
            <a:lvl5pPr marL="6912641" indent="0">
              <a:buNone/>
              <a:defRPr sz="3800"/>
            </a:lvl5pPr>
            <a:lvl6pPr marL="8640801" indent="0">
              <a:buNone/>
              <a:defRPr sz="3800"/>
            </a:lvl6pPr>
            <a:lvl7pPr marL="10368961" indent="0">
              <a:buNone/>
              <a:defRPr sz="3800"/>
            </a:lvl7pPr>
            <a:lvl8pPr marL="12097122" indent="0">
              <a:buNone/>
              <a:defRPr sz="3800"/>
            </a:lvl8pPr>
            <a:lvl9pPr marL="13825281" indent="0">
              <a:buNone/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6930-3CFB-4276-8622-31BD45C27C8C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CA10-C9F9-4F6E-A3E5-B468FA3473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37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822" y="2304310"/>
            <a:ext cx="11147995" cy="8065082"/>
          </a:xfrm>
        </p:spPr>
        <p:txBody>
          <a:bodyPr anchor="b"/>
          <a:lstStyle>
            <a:lvl1pPr>
              <a:defRPr sz="12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694474" y="4976676"/>
            <a:ext cx="17498348" cy="24563296"/>
          </a:xfrm>
        </p:spPr>
        <p:txBody>
          <a:bodyPr anchor="t"/>
          <a:lstStyle>
            <a:lvl1pPr marL="0" indent="0">
              <a:buNone/>
              <a:defRPr sz="12100"/>
            </a:lvl1pPr>
            <a:lvl2pPr marL="1728160" indent="0">
              <a:buNone/>
              <a:defRPr sz="10600"/>
            </a:lvl2pPr>
            <a:lvl3pPr marL="3456321" indent="0">
              <a:buNone/>
              <a:defRPr sz="9100"/>
            </a:lvl3pPr>
            <a:lvl4pPr marL="5184480" indent="0">
              <a:buNone/>
              <a:defRPr sz="7600"/>
            </a:lvl4pPr>
            <a:lvl5pPr marL="6912641" indent="0">
              <a:buNone/>
              <a:defRPr sz="7600"/>
            </a:lvl5pPr>
            <a:lvl6pPr marL="8640801" indent="0">
              <a:buNone/>
              <a:defRPr sz="7600"/>
            </a:lvl6pPr>
            <a:lvl7pPr marL="10368961" indent="0">
              <a:buNone/>
              <a:defRPr sz="7600"/>
            </a:lvl7pPr>
            <a:lvl8pPr marL="12097122" indent="0">
              <a:buNone/>
              <a:defRPr sz="7600"/>
            </a:lvl8pPr>
            <a:lvl9pPr marL="13825281" indent="0">
              <a:buNone/>
              <a:defRPr sz="7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0822" y="10369393"/>
            <a:ext cx="11147995" cy="19210580"/>
          </a:xfrm>
        </p:spPr>
        <p:txBody>
          <a:bodyPr/>
          <a:lstStyle>
            <a:lvl1pPr marL="0" indent="0">
              <a:buNone/>
              <a:defRPr sz="6000"/>
            </a:lvl1pPr>
            <a:lvl2pPr marL="1728160" indent="0">
              <a:buNone/>
              <a:defRPr sz="5300"/>
            </a:lvl2pPr>
            <a:lvl3pPr marL="3456321" indent="0">
              <a:buNone/>
              <a:defRPr sz="4500"/>
            </a:lvl3pPr>
            <a:lvl4pPr marL="5184480" indent="0">
              <a:buNone/>
              <a:defRPr sz="3800"/>
            </a:lvl4pPr>
            <a:lvl5pPr marL="6912641" indent="0">
              <a:buNone/>
              <a:defRPr sz="3800"/>
            </a:lvl5pPr>
            <a:lvl6pPr marL="8640801" indent="0">
              <a:buNone/>
              <a:defRPr sz="3800"/>
            </a:lvl6pPr>
            <a:lvl7pPr marL="10368961" indent="0">
              <a:buNone/>
              <a:defRPr sz="3800"/>
            </a:lvl7pPr>
            <a:lvl8pPr marL="12097122" indent="0">
              <a:buNone/>
              <a:defRPr sz="3800"/>
            </a:lvl8pPr>
            <a:lvl9pPr marL="13825281" indent="0">
              <a:buNone/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6930-3CFB-4276-8622-31BD45C27C8C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CA10-C9F9-4F6E-A3E5-B468FA3473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46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320" y="1840254"/>
            <a:ext cx="29812000" cy="6680899"/>
          </a:xfrm>
          <a:prstGeom prst="rect">
            <a:avLst/>
          </a:prstGeom>
        </p:spPr>
        <p:txBody>
          <a:bodyPr vert="horz" lIns="91449" tIns="45725" rIns="91449" bIns="4572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6320" y="9201235"/>
            <a:ext cx="29812000" cy="21930945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76318" y="32036307"/>
            <a:ext cx="7777044" cy="1840247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6930-3CFB-4276-8622-31BD45C27C8C}" type="datetimeFigureOut">
              <a:rPr lang="es-ES" smtClean="0"/>
              <a:t>12/01/2017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49537" y="32036307"/>
            <a:ext cx="11665566" cy="1840247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411276" y="32036307"/>
            <a:ext cx="7777044" cy="1840247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CA10-C9F9-4F6E-A3E5-B468FA3473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67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56321" rtl="0" eaLnBrk="1" latinLnBrk="0" hangingPunct="1">
        <a:lnSpc>
          <a:spcPct val="90000"/>
        </a:lnSpc>
        <a:spcBef>
          <a:spcPct val="0"/>
        </a:spcBef>
        <a:buNone/>
        <a:defRPr sz="1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64080" indent="-864080" algn="l" defTabSz="3456321" rtl="0" eaLnBrk="1" latinLnBrk="0" hangingPunct="1">
        <a:lnSpc>
          <a:spcPct val="90000"/>
        </a:lnSpc>
        <a:spcBef>
          <a:spcPts val="3780"/>
        </a:spcBef>
        <a:buFont typeface="Arial" panose="020B0604020202020204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1pPr>
      <a:lvl2pPr marL="2592240" indent="-864080" algn="l" defTabSz="3456321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401" indent="-864080" algn="l" defTabSz="3456321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6048561" indent="-864080" algn="l" defTabSz="3456321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7776721" indent="-864080" algn="l" defTabSz="3456321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9504881" indent="-864080" algn="l" defTabSz="3456321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1233041" indent="-864080" algn="l" defTabSz="3456321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202" indent="-864080" algn="l" defTabSz="3456321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4689362" indent="-864080" algn="l" defTabSz="3456321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5632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8160" algn="l" defTabSz="345632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56321" algn="l" defTabSz="345632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84480" algn="l" defTabSz="345632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641" algn="l" defTabSz="345632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801" algn="l" defTabSz="345632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68961" algn="l" defTabSz="345632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97122" algn="l" defTabSz="345632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825281" algn="l" defTabSz="345632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26" Type="http://schemas.openxmlformats.org/officeDocument/2006/relationships/image" Target="../media/image22.png"/><Relationship Id="rId39" Type="http://schemas.openxmlformats.org/officeDocument/2006/relationships/image" Target="../media/image35.png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50" Type="http://schemas.openxmlformats.org/officeDocument/2006/relationships/image" Target="../media/image46.emf"/><Relationship Id="rId55" Type="http://schemas.openxmlformats.org/officeDocument/2006/relationships/image" Target="../media/image50.png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17" Type="http://schemas.openxmlformats.org/officeDocument/2006/relationships/image" Target="../media/image13.jpeg"/><Relationship Id="rId25" Type="http://schemas.openxmlformats.org/officeDocument/2006/relationships/image" Target="../media/image21.emf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59" Type="http://schemas.openxmlformats.org/officeDocument/2006/relationships/image" Target="../media/image53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41" Type="http://schemas.openxmlformats.org/officeDocument/2006/relationships/image" Target="../media/image37.png"/><Relationship Id="rId54" Type="http://schemas.openxmlformats.org/officeDocument/2006/relationships/image" Target="../media/image4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3" Type="http://schemas.openxmlformats.org/officeDocument/2006/relationships/image" Target="../media/image48.emf"/><Relationship Id="rId58" Type="http://schemas.openxmlformats.org/officeDocument/2006/relationships/oleObject" Target="../embeddings/oleObject2.bin"/><Relationship Id="rId5" Type="http://schemas.openxmlformats.org/officeDocument/2006/relationships/image" Target="../media/image3.tiff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emf"/><Relationship Id="rId49" Type="http://schemas.openxmlformats.org/officeDocument/2006/relationships/image" Target="../media/image45.png"/><Relationship Id="rId57" Type="http://schemas.openxmlformats.org/officeDocument/2006/relationships/image" Target="../media/image52.jpe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4" Type="http://schemas.openxmlformats.org/officeDocument/2006/relationships/image" Target="../media/image40.png"/><Relationship Id="rId52" Type="http://schemas.microsoft.com/office/2007/relationships/hdphoto" Target="../media/hdphoto1.wdp"/><Relationship Id="rId60" Type="http://schemas.openxmlformats.org/officeDocument/2006/relationships/image" Target="../media/image54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0.jpe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43" Type="http://schemas.openxmlformats.org/officeDocument/2006/relationships/image" Target="../media/image39.png"/><Relationship Id="rId48" Type="http://schemas.openxmlformats.org/officeDocument/2006/relationships/image" Target="../media/image44.png"/><Relationship Id="rId56" Type="http://schemas.openxmlformats.org/officeDocument/2006/relationships/image" Target="../media/image51.jpeg"/><Relationship Id="rId8" Type="http://schemas.openxmlformats.org/officeDocument/2006/relationships/image" Target="../media/image6.png"/><Relationship Id="rId51" Type="http://schemas.openxmlformats.org/officeDocument/2006/relationships/image" Target="../media/image47.png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0638023" y="20348044"/>
            <a:ext cx="10972030" cy="6408000"/>
          </a:xfrm>
          <a:prstGeom prst="rect">
            <a:avLst/>
          </a:prstGeom>
          <a:noFill/>
          <a:ln w="952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6" name="Grupo 15"/>
          <p:cNvGrpSpPr/>
          <p:nvPr/>
        </p:nvGrpSpPr>
        <p:grpSpPr>
          <a:xfrm>
            <a:off x="1819195" y="836384"/>
            <a:ext cx="30891930" cy="2870647"/>
            <a:chOff x="2321588" y="670015"/>
            <a:chExt cx="29864705" cy="2939214"/>
          </a:xfrm>
        </p:grpSpPr>
        <p:grpSp>
          <p:nvGrpSpPr>
            <p:cNvPr id="14" name="Grupo 13"/>
            <p:cNvGrpSpPr/>
            <p:nvPr/>
          </p:nvGrpSpPr>
          <p:grpSpPr>
            <a:xfrm>
              <a:off x="2321588" y="670015"/>
              <a:ext cx="18958994" cy="2939214"/>
              <a:chOff x="1781261" y="670015"/>
              <a:chExt cx="18958994" cy="2939214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50144" y="670015"/>
                <a:ext cx="3990111" cy="2711114"/>
              </a:xfrm>
              <a:prstGeom prst="rect">
                <a:avLst/>
              </a:prstGeom>
            </p:spPr>
          </p:pic>
          <p:grpSp>
            <p:nvGrpSpPr>
              <p:cNvPr id="13" name="Grupo 12"/>
              <p:cNvGrpSpPr/>
              <p:nvPr/>
            </p:nvGrpSpPr>
            <p:grpSpPr>
              <a:xfrm>
                <a:off x="1781261" y="670015"/>
                <a:ext cx="14447419" cy="2939214"/>
                <a:chOff x="1781261" y="670015"/>
                <a:chExt cx="14447419" cy="2939214"/>
              </a:xfrm>
            </p:grpSpPr>
            <p:pic>
              <p:nvPicPr>
                <p:cNvPr id="5" name="Imagen 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86849" y="670015"/>
                  <a:ext cx="3741831" cy="2939214"/>
                </a:xfrm>
                <a:prstGeom prst="rect">
                  <a:avLst/>
                </a:prstGeom>
              </p:spPr>
            </p:pic>
            <p:pic>
              <p:nvPicPr>
                <p:cNvPr id="8" name="Imagen 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1261" y="670015"/>
                  <a:ext cx="9622777" cy="240569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7893" y="1185269"/>
              <a:ext cx="10058400" cy="2423960"/>
            </a:xfrm>
            <a:prstGeom prst="rect">
              <a:avLst/>
            </a:prstGeom>
          </p:spPr>
        </p:pic>
      </p:grpSp>
      <p:sp>
        <p:nvSpPr>
          <p:cNvPr id="19" name="Rectángulo redondeado 18"/>
          <p:cNvSpPr/>
          <p:nvPr/>
        </p:nvSpPr>
        <p:spPr>
          <a:xfrm>
            <a:off x="971153" y="7263188"/>
            <a:ext cx="32512682" cy="25457193"/>
          </a:xfrm>
          <a:prstGeom prst="roundRect">
            <a:avLst>
              <a:gd name="adj" fmla="val 2894"/>
            </a:avLst>
          </a:prstGeom>
          <a:noFill/>
          <a:ln w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GB"/>
          </a:p>
        </p:txBody>
      </p:sp>
      <p:sp>
        <p:nvSpPr>
          <p:cNvPr id="2" name="CuadroTexto 1"/>
          <p:cNvSpPr txBox="1"/>
          <p:nvPr/>
        </p:nvSpPr>
        <p:spPr>
          <a:xfrm>
            <a:off x="2716061" y="4534965"/>
            <a:ext cx="289851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WP </a:t>
            </a:r>
            <a:r>
              <a:rPr lang="en-GB" sz="5400" dirty="0"/>
              <a:t>7</a:t>
            </a:r>
            <a:r>
              <a:rPr lang="en-GB" sz="5400" dirty="0" smtClean="0"/>
              <a:t>0:</a:t>
            </a:r>
            <a:r>
              <a:rPr lang="es-E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Turbulence</a:t>
            </a:r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characterisation</a:t>
            </a:r>
            <a:r>
              <a:rPr lang="es-E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and </a:t>
            </a:r>
            <a:r>
              <a:rPr lang="es-E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correction</a:t>
            </a:r>
            <a:endParaRPr lang="en-GB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GB" sz="5400" dirty="0" smtClean="0"/>
              <a:t>Lead Institution: </a:t>
            </a:r>
            <a: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IAC</a:t>
            </a:r>
          </a:p>
          <a:p>
            <a:r>
              <a:rPr lang="es-ES" sz="5400" dirty="0" err="1" smtClean="0"/>
              <a:t>Partiticipants</a:t>
            </a:r>
            <a:r>
              <a:rPr lang="es-ES" sz="5400" dirty="0" smtClean="0"/>
              <a:t>: </a:t>
            </a:r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KIS, CNRS, </a:t>
            </a:r>
            <a:r>
              <a:rPr lang="es-E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UToV</a:t>
            </a:r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SU, </a:t>
            </a:r>
            <a:r>
              <a:rPr lang="es-E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Wageningen</a:t>
            </a:r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Univ., HANKOM, CIMNE, SRS, FGG-INAF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636796" y="32858100"/>
            <a:ext cx="12780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IV SOLARNET Meeting</a:t>
            </a:r>
          </a:p>
          <a:p>
            <a:pPr algn="ctr"/>
            <a:r>
              <a:rPr lang="en-GB" sz="4000" b="1" dirty="0" err="1" smtClean="0"/>
              <a:t>Lanzarote</a:t>
            </a:r>
            <a:r>
              <a:rPr lang="en-GB" sz="4000" b="1" dirty="0" smtClean="0"/>
              <a:t>, January 16-20, 2017</a:t>
            </a:r>
            <a:endParaRPr lang="en-GB" sz="4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819195" y="7594757"/>
            <a:ext cx="30891929" cy="2585323"/>
          </a:xfrm>
          <a:prstGeom prst="rect">
            <a:avLst/>
          </a:prstGeom>
          <a:noFill/>
          <a:ln w="952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cs typeface="Arial" panose="020B0604020202020204" pitchFamily="34" charset="0"/>
              </a:rPr>
              <a:t>SOLARNET </a:t>
            </a:r>
            <a:r>
              <a:rPr lang="en-GB" sz="5400" b="1" dirty="0">
                <a:cs typeface="Arial" panose="020B0604020202020204" pitchFamily="34" charset="0"/>
              </a:rPr>
              <a:t>WP70 investigates the effects of air turbulence on </a:t>
            </a:r>
            <a:r>
              <a:rPr lang="en-GB" sz="5400" b="1" dirty="0" err="1">
                <a:cs typeface="Arial" panose="020B0604020202020204" pitchFamily="34" charset="0"/>
              </a:rPr>
              <a:t>wavefront</a:t>
            </a:r>
            <a:r>
              <a:rPr lang="en-GB" sz="5400" b="1" dirty="0">
                <a:cs typeface="Arial" panose="020B0604020202020204" pitchFamily="34" charset="0"/>
              </a:rPr>
              <a:t> distortion and analyses techniques to reduce and correct the optical degradation in order to improve the performance of existing solar telescopes and to optimise the design of EST.</a:t>
            </a:r>
          </a:p>
        </p:txBody>
      </p:sp>
      <p:pic>
        <p:nvPicPr>
          <p:cNvPr id="117" name="Picture 8" descr="IAC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935" y="3600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2" descr="C:\EST\Admin\kis-logo-transparent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395" y="3600000"/>
            <a:ext cx="122654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076" y="3600000"/>
            <a:ext cx="69888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6" name="Rectangle 2"/>
          <p:cNvSpPr>
            <a:spLocks noChangeArrowheads="1"/>
          </p:cNvSpPr>
          <p:nvPr/>
        </p:nvSpPr>
        <p:spPr bwMode="auto">
          <a:xfrm>
            <a:off x="0" y="0"/>
            <a:ext cx="34564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7" name="Objeto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288398"/>
              </p:ext>
            </p:extLst>
          </p:nvPr>
        </p:nvGraphicFramePr>
        <p:xfrm>
          <a:off x="21846087" y="3600000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Imagen" r:id="rId11" imgW="1619476" imgH="1619476" progId="StaticMetafile">
                  <p:embed/>
                </p:oleObj>
              </mc:Choice>
              <mc:Fallback>
                <p:oleObj name="Imagen" r:id="rId11" imgW="1619476" imgH="1619476" progId="StaticMetafil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6087" y="3600000"/>
                        <a:ext cx="1080000" cy="1080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" name="Picture 4" descr="Submerk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4363" b="-6951"/>
          <a:stretch/>
        </p:blipFill>
        <p:spPr bwMode="auto">
          <a:xfrm>
            <a:off x="25791730" y="3600000"/>
            <a:ext cx="6133004" cy="11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782" y="4860000"/>
            <a:ext cx="2964200" cy="1080000"/>
          </a:xfrm>
          <a:prstGeom prst="rect">
            <a:avLst/>
          </a:prstGeom>
        </p:spPr>
      </p:pic>
      <p:pic>
        <p:nvPicPr>
          <p:cNvPr id="150" name="Imagen 1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657223" y="3600000"/>
            <a:ext cx="1080000" cy="1080000"/>
          </a:xfrm>
          <a:prstGeom prst="rect">
            <a:avLst/>
          </a:prstGeom>
        </p:spPr>
      </p:pic>
      <p:pic>
        <p:nvPicPr>
          <p:cNvPr id="151" name="Imagen 150" descr="http://tts.cimne.com/ermes/img/logo_CIMNE_footer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993" y="4860000"/>
            <a:ext cx="123585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Picture 15" descr="image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496" y="4860000"/>
            <a:ext cx="215688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Immagine 3" descr="logo E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997" y="4860000"/>
            <a:ext cx="519264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CuadroTexto 131"/>
          <p:cNvSpPr txBox="1"/>
          <p:nvPr/>
        </p:nvSpPr>
        <p:spPr>
          <a:xfrm>
            <a:off x="20149228" y="14503564"/>
            <a:ext cx="8280000" cy="3880800"/>
          </a:xfrm>
          <a:prstGeom prst="rect">
            <a:avLst/>
          </a:prstGeom>
          <a:noFill/>
          <a:ln w="95250">
            <a:solidFill>
              <a:schemeClr val="accent2"/>
            </a:solidFill>
            <a:round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888" y="14735326"/>
            <a:ext cx="999405" cy="11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905" y="14768991"/>
            <a:ext cx="999405" cy="11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TextBox 4"/>
          <p:cNvSpPr txBox="1"/>
          <p:nvPr/>
        </p:nvSpPr>
        <p:spPr>
          <a:xfrm>
            <a:off x="21113085" y="14715452"/>
            <a:ext cx="629852" cy="4313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DOT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22867918" y="14713272"/>
            <a:ext cx="1079334" cy="4313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GREGOR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54" name="Picture 5" descr="D:\OSCAR1\Projects\SOLARNET\Cn2DOT_sonic_seasonseries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416" y="15977969"/>
            <a:ext cx="1696935" cy="208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D:\OSCAR1\Projects\SOLARNET\Cn2Gregor_SLS40_seasonseries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411" y="16004120"/>
            <a:ext cx="1699412" cy="208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1"/>
          <p:cNvSpPr txBox="1"/>
          <p:nvPr/>
        </p:nvSpPr>
        <p:spPr>
          <a:xfrm>
            <a:off x="24097493" y="14750198"/>
            <a:ext cx="4371753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DOT: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Developed method to obtain local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telescope level from a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3D sonic anemometer</a:t>
            </a:r>
          </a:p>
          <a:p>
            <a:endParaRPr lang="es-E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Gregor: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ine-of-sight scintillometer data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that yields path averaged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telescope level (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Fraunhofer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Institute)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19171" y="14572481"/>
            <a:ext cx="10930908" cy="5400000"/>
          </a:xfrm>
          <a:prstGeom prst="rect">
            <a:avLst/>
          </a:prstGeom>
          <a:ln w="95250">
            <a:solidFill>
              <a:schemeClr val="accent2"/>
            </a:solidFill>
          </a:ln>
        </p:spPr>
      </p:pic>
      <p:sp>
        <p:nvSpPr>
          <p:cNvPr id="48" name="CuadroTexto 47"/>
          <p:cNvSpPr txBox="1"/>
          <p:nvPr/>
        </p:nvSpPr>
        <p:spPr>
          <a:xfrm>
            <a:off x="15158840" y="17667399"/>
            <a:ext cx="4928965" cy="537012"/>
          </a:xfrm>
          <a:prstGeom prst="rect">
            <a:avLst/>
          </a:prstGeom>
          <a:noFill/>
          <a:ln w="952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40 m: EST HEIGHT</a:t>
            </a:r>
            <a:endParaRPr lang="en-GB" sz="2000" dirty="0"/>
          </a:p>
        </p:txBody>
      </p:sp>
      <p:sp>
        <p:nvSpPr>
          <p:cNvPr id="142" name="CuadroTexto 141"/>
          <p:cNvSpPr txBox="1"/>
          <p:nvPr/>
        </p:nvSpPr>
        <p:spPr>
          <a:xfrm>
            <a:off x="28568062" y="14558922"/>
            <a:ext cx="4752000" cy="3852000"/>
          </a:xfrm>
          <a:prstGeom prst="rect">
            <a:avLst/>
          </a:prstGeom>
          <a:noFill/>
          <a:ln w="952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41" name="Grupo 140"/>
          <p:cNvGrpSpPr/>
          <p:nvPr/>
        </p:nvGrpSpPr>
        <p:grpSpPr>
          <a:xfrm>
            <a:off x="28724478" y="14718999"/>
            <a:ext cx="4440697" cy="3566838"/>
            <a:chOff x="19904081" y="25090041"/>
            <a:chExt cx="4440697" cy="3566838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4081" y="25592387"/>
              <a:ext cx="4440697" cy="30644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3" name="Rectángulo 82"/>
            <p:cNvSpPr/>
            <p:nvPr/>
          </p:nvSpPr>
          <p:spPr>
            <a:xfrm>
              <a:off x="20167915" y="25090041"/>
              <a:ext cx="39689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EST THERMAL ANALYSIS</a:t>
              </a:r>
              <a:endParaRPr lang="en-GB" sz="2400" dirty="0"/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5">
            <a:lum bright="-20000" contrast="40000"/>
          </a:blip>
          <a:stretch>
            <a:fillRect/>
          </a:stretch>
        </p:blipFill>
        <p:spPr>
          <a:xfrm>
            <a:off x="9224165" y="31945922"/>
            <a:ext cx="1314450" cy="3143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870883" y="21479032"/>
            <a:ext cx="5772848" cy="50456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0" name="Rectángulo 129"/>
          <p:cNvSpPr/>
          <p:nvPr/>
        </p:nvSpPr>
        <p:spPr>
          <a:xfrm>
            <a:off x="14470111" y="20502196"/>
            <a:ext cx="5737783" cy="647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AO/MCAO PERFORMANCE </a:t>
            </a:r>
            <a:endParaRPr lang="en-GB" sz="2400" dirty="0"/>
          </a:p>
        </p:txBody>
      </p:sp>
      <p:grpSp>
        <p:nvGrpSpPr>
          <p:cNvPr id="104" name="Grupo 103"/>
          <p:cNvGrpSpPr/>
          <p:nvPr/>
        </p:nvGrpSpPr>
        <p:grpSpPr>
          <a:xfrm>
            <a:off x="691849" y="20445989"/>
            <a:ext cx="8224741" cy="6030973"/>
            <a:chOff x="1656081" y="445726"/>
            <a:chExt cx="8224741" cy="6030973"/>
          </a:xfrm>
        </p:grpSpPr>
        <p:sp>
          <p:nvSpPr>
            <p:cNvPr id="105" name="8 Rectángulo"/>
            <p:cNvSpPr/>
            <p:nvPr/>
          </p:nvSpPr>
          <p:spPr>
            <a:xfrm>
              <a:off x="2700964" y="445726"/>
              <a:ext cx="70185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Aft>
                  <a:spcPts val="600"/>
                </a:spcAft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HEAT REJECTER PROTOTYPE FOR GREGOR</a:t>
              </a:r>
            </a:p>
          </p:txBody>
        </p:sp>
        <p:grpSp>
          <p:nvGrpSpPr>
            <p:cNvPr id="106" name="Grupo 105"/>
            <p:cNvGrpSpPr/>
            <p:nvPr/>
          </p:nvGrpSpPr>
          <p:grpSpPr>
            <a:xfrm>
              <a:off x="1656081" y="995536"/>
              <a:ext cx="8224741" cy="5478650"/>
              <a:chOff x="539551" y="689675"/>
              <a:chExt cx="8224741" cy="5478650"/>
            </a:xfrm>
          </p:grpSpPr>
          <p:pic>
            <p:nvPicPr>
              <p:cNvPr id="108" name="Picture 10"/>
              <p:cNvPicPr>
                <a:picLocks noChangeAspect="1" noChangeArrowheads="1"/>
              </p:cNvPicPr>
              <p:nvPr/>
            </p:nvPicPr>
            <p:blipFill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462"/>
              <a:stretch/>
            </p:blipFill>
            <p:spPr bwMode="auto">
              <a:xfrm>
                <a:off x="1979712" y="689675"/>
                <a:ext cx="3537422" cy="1181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9" name="Picture 9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715"/>
              <a:stretch/>
            </p:blipFill>
            <p:spPr bwMode="auto">
              <a:xfrm>
                <a:off x="2353072" y="908720"/>
                <a:ext cx="3007315" cy="1672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0" name="Picture 2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426" y="1124409"/>
                <a:ext cx="2970076" cy="2130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1" name="Picture 5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700808"/>
                <a:ext cx="2972762" cy="2130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2" name="Picture 7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503" y="2420888"/>
                <a:ext cx="2728903" cy="1957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3" name="Picture 8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2793583"/>
                <a:ext cx="2983684" cy="2155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4" name="Picture 4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5425" y="3573016"/>
                <a:ext cx="2861962" cy="2070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5" name="Picture 6"/>
              <p:cNvPicPr>
                <a:picLocks noChangeAspect="1" noChangeArrowheads="1"/>
              </p:cNvPicPr>
              <p:nvPr/>
            </p:nvPicPr>
            <p:blipFill rotWithShape="1"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729" b="17926"/>
              <a:stretch/>
            </p:blipFill>
            <p:spPr bwMode="auto">
              <a:xfrm>
                <a:off x="6160898" y="4414280"/>
                <a:ext cx="2603394" cy="1754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6" name="Rettangolo 16"/>
              <p:cNvSpPr/>
              <p:nvPr/>
            </p:nvSpPr>
            <p:spPr>
              <a:xfrm>
                <a:off x="539551" y="4364198"/>
                <a:ext cx="3576853" cy="109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7" name="Picture 5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119" y="4416144"/>
              <a:ext cx="2241100" cy="2060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9" name="CuadroTexto 138"/>
          <p:cNvSpPr txBox="1"/>
          <p:nvPr/>
        </p:nvSpPr>
        <p:spPr>
          <a:xfrm>
            <a:off x="1483200" y="20364762"/>
            <a:ext cx="7668000" cy="6444000"/>
          </a:xfrm>
          <a:prstGeom prst="rect">
            <a:avLst/>
          </a:prstGeom>
          <a:noFill/>
          <a:ln w="952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53" name="Grupo 152"/>
          <p:cNvGrpSpPr/>
          <p:nvPr/>
        </p:nvGrpSpPr>
        <p:grpSpPr>
          <a:xfrm>
            <a:off x="23209240" y="18502956"/>
            <a:ext cx="7997226" cy="4864661"/>
            <a:chOff x="22819214" y="14985329"/>
            <a:chExt cx="7997226" cy="4864661"/>
          </a:xfrm>
        </p:grpSpPr>
        <p:pic>
          <p:nvPicPr>
            <p:cNvPr id="65" name="Picture 3"/>
            <p:cNvPicPr>
              <a:picLocks noChangeAspect="1"/>
            </p:cNvPicPr>
            <p:nvPr/>
          </p:nvPicPr>
          <p:blipFill>
            <a:blip r:embed="rId36">
              <a:lum bright="20000" contrast="-20000"/>
            </a:blip>
            <a:stretch>
              <a:fillRect/>
            </a:stretch>
          </p:blipFill>
          <p:spPr>
            <a:xfrm>
              <a:off x="23237569" y="15443315"/>
              <a:ext cx="3735163" cy="3317877"/>
            </a:xfrm>
            <a:prstGeom prst="rect">
              <a:avLst/>
            </a:prstGeom>
          </p:spPr>
        </p:pic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23630085" y="14985329"/>
              <a:ext cx="7186355" cy="442082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4"/>
            <p:cNvSpPr/>
            <p:nvPr/>
          </p:nvSpPr>
          <p:spPr>
            <a:xfrm>
              <a:off x="22819214" y="18834327"/>
              <a:ext cx="44774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latin typeface="Arial" pitchFamily="34" charset="0"/>
                  <a:cs typeface="Arial" pitchFamily="34" charset="0"/>
                </a:rPr>
                <a:t>Surface finite element mesh employed for the flow over the EST enclosure (6.0 million elements)</a:t>
              </a:r>
              <a:r>
                <a:rPr lang="es-ES_tradnl" sz="2000" dirty="0">
                  <a:latin typeface="Arial" pitchFamily="34" charset="0"/>
                  <a:cs typeface="Arial" pitchFamily="34" charset="0"/>
                </a:rPr>
                <a:t> 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ángulo 68"/>
            <p:cNvSpPr/>
            <p:nvPr/>
          </p:nvSpPr>
          <p:spPr>
            <a:xfrm>
              <a:off x="25953331" y="15171743"/>
              <a:ext cx="25398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CFD ANALYSES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4" name="Grupo 153"/>
          <p:cNvGrpSpPr/>
          <p:nvPr/>
        </p:nvGrpSpPr>
        <p:grpSpPr>
          <a:xfrm>
            <a:off x="22930097" y="23814808"/>
            <a:ext cx="9922110" cy="3189896"/>
            <a:chOff x="22540071" y="20297181"/>
            <a:chExt cx="9922110" cy="3189896"/>
          </a:xfrm>
        </p:grpSpPr>
        <p:sp>
          <p:nvSpPr>
            <p:cNvPr id="73" name="8 Rectángulo"/>
            <p:cNvSpPr/>
            <p:nvPr/>
          </p:nvSpPr>
          <p:spPr>
            <a:xfrm>
              <a:off x="25829625" y="22462969"/>
              <a:ext cx="3583234" cy="1015663"/>
            </a:xfrm>
            <a:prstGeom prst="rect">
              <a:avLst/>
            </a:prstGeom>
            <a:solidFill>
              <a:schemeClr val="tx1">
                <a:alpha val="44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Tenerife without telescope structure </a:t>
              </a:r>
              <a:r>
                <a:rPr lang="en-US" sz="20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(S</a:t>
              </a:r>
              <a:r>
                <a:rPr lang="es-ES" sz="2000" i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outh</a:t>
              </a:r>
              <a:r>
                <a:rPr lang="es-ES" sz="20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2000" i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  <a:r>
                <a:rPr lang="es-ES" sz="20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with facilities (Building West) </a:t>
              </a:r>
              <a:endPara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9 Rectángulo"/>
            <p:cNvSpPr/>
            <p:nvPr/>
          </p:nvSpPr>
          <p:spPr>
            <a:xfrm>
              <a:off x="29582918" y="22471414"/>
              <a:ext cx="2879263" cy="1015663"/>
            </a:xfrm>
            <a:prstGeom prst="rect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Tenerife with facilities (Building West) and telescope structure. </a:t>
              </a:r>
            </a:p>
          </p:txBody>
        </p:sp>
        <p:sp>
          <p:nvSpPr>
            <p:cNvPr id="75" name="10 Rectángulo"/>
            <p:cNvSpPr/>
            <p:nvPr/>
          </p:nvSpPr>
          <p:spPr>
            <a:xfrm>
              <a:off x="22540071" y="22462969"/>
              <a:ext cx="3145009" cy="954107"/>
            </a:xfrm>
            <a:prstGeom prst="rect">
              <a:avLst/>
            </a:prstGeom>
            <a:solidFill>
              <a:schemeClr val="tx1">
                <a:alpha val="44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Tenerife </a:t>
              </a:r>
              <a:r>
                <a:rPr lang="es-ES" sz="20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without</a:t>
              </a:r>
              <a:r>
                <a:rPr lang="es-E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20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facilities</a:t>
              </a:r>
              <a:r>
                <a:rPr lang="es-ES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s-E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ES" sz="20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(South </a:t>
              </a:r>
              <a:r>
                <a:rPr lang="es-ES" sz="2000" i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  <a:r>
                <a:rPr lang="es-ES" sz="20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es-E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</a:t>
              </a:r>
            </a:p>
          </p:txBody>
        </p:sp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7777" y="20487990"/>
              <a:ext cx="2052671" cy="14854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7" name="Picture 5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2360" y="21278304"/>
              <a:ext cx="1440160" cy="97822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8879" y="20297181"/>
              <a:ext cx="2414286" cy="1207143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9" name="Picture 4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9684" y="21312903"/>
              <a:ext cx="1567373" cy="10420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1522" y="20297297"/>
              <a:ext cx="2264298" cy="14063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1" name="Picture 4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1888" y="21369028"/>
              <a:ext cx="1457326" cy="9191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43" name="CuadroTexto 142"/>
          <p:cNvSpPr txBox="1"/>
          <p:nvPr/>
        </p:nvSpPr>
        <p:spPr>
          <a:xfrm>
            <a:off x="22672914" y="18611956"/>
            <a:ext cx="10404000" cy="8532000"/>
          </a:xfrm>
          <a:prstGeom prst="rect">
            <a:avLst/>
          </a:prstGeom>
          <a:noFill/>
          <a:ln w="952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47" name="Imagen 146"/>
          <p:cNvPicPr/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"/>
          <a:stretch/>
        </p:blipFill>
        <p:spPr>
          <a:xfrm>
            <a:off x="28540649" y="19148074"/>
            <a:ext cx="3758214" cy="4692989"/>
          </a:xfrm>
          <a:prstGeom prst="rect">
            <a:avLst/>
          </a:prstGeom>
        </p:spPr>
      </p:pic>
      <p:grpSp>
        <p:nvGrpSpPr>
          <p:cNvPr id="160" name="Grupo 159"/>
          <p:cNvGrpSpPr/>
          <p:nvPr/>
        </p:nvGrpSpPr>
        <p:grpSpPr>
          <a:xfrm>
            <a:off x="20345564" y="27332192"/>
            <a:ext cx="12545699" cy="4445338"/>
            <a:chOff x="-860307" y="27822945"/>
            <a:chExt cx="12545699" cy="4445338"/>
          </a:xfrm>
        </p:grpSpPr>
        <p:sp>
          <p:nvSpPr>
            <p:cNvPr id="162" name="19 Rectángulo"/>
            <p:cNvSpPr/>
            <p:nvPr/>
          </p:nvSpPr>
          <p:spPr bwMode="auto">
            <a:xfrm>
              <a:off x="1720216" y="27822945"/>
              <a:ext cx="5691246" cy="506364"/>
            </a:xfrm>
            <a:prstGeom prst="rect">
              <a:avLst/>
            </a:prstGeom>
            <a:solidFill>
              <a:schemeClr val="bg1"/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tIns="72000" rIns="36000" bIns="36000"/>
            <a:lstStyle/>
            <a:p>
              <a:pPr>
                <a:defRPr/>
              </a:pPr>
              <a:r>
                <a:rPr lang="es-ES" sz="2000" b="1" dirty="0" smtClean="0">
                  <a:latin typeface="Arial" pitchFamily="34" charset="0"/>
                  <a:cs typeface="Arial" pitchFamily="34" charset="0"/>
                </a:rPr>
                <a:t>EST: DYNAMIC BEHAVIOUR OF TELESCOPE</a:t>
              </a:r>
              <a:endParaRPr lang="es-ES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3" name="23 Imagen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410947" y="28842923"/>
              <a:ext cx="3169524" cy="2622406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5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170"/>
            <a:stretch>
              <a:fillRect/>
            </a:stretch>
          </p:blipFill>
          <p:spPr bwMode="auto">
            <a:xfrm>
              <a:off x="-860307" y="30480783"/>
              <a:ext cx="1035745" cy="17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5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3" t="51601" r="6667"/>
            <a:stretch>
              <a:fillRect/>
            </a:stretch>
          </p:blipFill>
          <p:spPr bwMode="auto">
            <a:xfrm>
              <a:off x="-761226" y="28502413"/>
              <a:ext cx="908471" cy="17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6" name="Grupo 165"/>
            <p:cNvGrpSpPr/>
            <p:nvPr/>
          </p:nvGrpSpPr>
          <p:grpSpPr>
            <a:xfrm>
              <a:off x="3840900" y="28570657"/>
              <a:ext cx="7844492" cy="3458299"/>
              <a:chOff x="416333" y="1340768"/>
              <a:chExt cx="7844492" cy="3458299"/>
            </a:xfrm>
          </p:grpSpPr>
          <p:sp>
            <p:nvSpPr>
              <p:cNvPr id="167" name="12 Rectángulo"/>
              <p:cNvSpPr>
                <a:spLocks noChangeArrowheads="1"/>
              </p:cNvSpPr>
              <p:nvPr/>
            </p:nvSpPr>
            <p:spPr bwMode="auto">
              <a:xfrm>
                <a:off x="600445" y="1340768"/>
                <a:ext cx="33864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s-ES" altLang="es-ES" sz="1600" b="1" dirty="0" smtClean="0">
                    <a:latin typeface="Arial" pitchFamily="34" charset="0"/>
                    <a:cs typeface="Arial" pitchFamily="34" charset="0"/>
                  </a:rPr>
                  <a:t>ELEVATION EIGENFREQUENCY</a:t>
                </a:r>
              </a:p>
            </p:txBody>
          </p:sp>
          <p:pic>
            <p:nvPicPr>
              <p:cNvPr id="168" name="Picture 3"/>
              <p:cNvPicPr>
                <a:picLocks noChangeAspect="1" noChangeArrowheads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1662393"/>
                <a:ext cx="1662677" cy="13345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9" name="2 Grupo"/>
              <p:cNvGrpSpPr/>
              <p:nvPr/>
            </p:nvGrpSpPr>
            <p:grpSpPr>
              <a:xfrm>
                <a:off x="416333" y="1702722"/>
                <a:ext cx="3745326" cy="3096345"/>
                <a:chOff x="395536" y="1628800"/>
                <a:chExt cx="3745326" cy="3096345"/>
              </a:xfrm>
            </p:grpSpPr>
            <p:pic>
              <p:nvPicPr>
                <p:cNvPr id="172" name="Picture 2"/>
                <p:cNvPicPr>
                  <a:picLocks noChangeAspect="1" noChangeArrowheads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1628800"/>
                  <a:ext cx="3745326" cy="309634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3" name="1 Grupo"/>
                <p:cNvGrpSpPr/>
                <p:nvPr/>
              </p:nvGrpSpPr>
              <p:grpSpPr>
                <a:xfrm>
                  <a:off x="2550088" y="2258942"/>
                  <a:ext cx="1283902" cy="2277073"/>
                  <a:chOff x="2550088" y="2258942"/>
                  <a:chExt cx="1283902" cy="2277073"/>
                </a:xfrm>
              </p:grpSpPr>
              <p:cxnSp>
                <p:nvCxnSpPr>
                  <p:cNvPr id="174" name="6 Conector recto de flecha"/>
                  <p:cNvCxnSpPr/>
                  <p:nvPr/>
                </p:nvCxnSpPr>
                <p:spPr>
                  <a:xfrm flipH="1">
                    <a:off x="3473950" y="4203533"/>
                    <a:ext cx="360040" cy="0"/>
                  </a:xfrm>
                  <a:prstGeom prst="straightConnector1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18 Conector recto de flecha"/>
                  <p:cNvCxnSpPr/>
                  <p:nvPr/>
                </p:nvCxnSpPr>
                <p:spPr>
                  <a:xfrm flipH="1">
                    <a:off x="3472938" y="3887943"/>
                    <a:ext cx="360040" cy="0"/>
                  </a:xfrm>
                  <a:prstGeom prst="straightConnector1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19 Conector recto de flecha"/>
                  <p:cNvCxnSpPr/>
                  <p:nvPr/>
                </p:nvCxnSpPr>
                <p:spPr>
                  <a:xfrm flipH="1">
                    <a:off x="3471358" y="4536015"/>
                    <a:ext cx="360040" cy="0"/>
                  </a:xfrm>
                  <a:prstGeom prst="straightConnector1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20 Conector recto de flecha"/>
                  <p:cNvCxnSpPr/>
                  <p:nvPr/>
                </p:nvCxnSpPr>
                <p:spPr>
                  <a:xfrm flipH="1">
                    <a:off x="3473950" y="4382474"/>
                    <a:ext cx="360040" cy="0"/>
                  </a:xfrm>
                  <a:prstGeom prst="straightConnector1">
                    <a:avLst/>
                  </a:prstGeom>
                  <a:ln w="25400"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21 Conector recto de flecha"/>
                  <p:cNvCxnSpPr/>
                  <p:nvPr/>
                </p:nvCxnSpPr>
                <p:spPr>
                  <a:xfrm>
                    <a:off x="2559054" y="2932789"/>
                    <a:ext cx="409635" cy="0"/>
                  </a:xfrm>
                  <a:prstGeom prst="straightConnector1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24 Conector recto de flecha"/>
                  <p:cNvCxnSpPr/>
                  <p:nvPr/>
                </p:nvCxnSpPr>
                <p:spPr>
                  <a:xfrm>
                    <a:off x="2560259" y="3095855"/>
                    <a:ext cx="409635" cy="0"/>
                  </a:xfrm>
                  <a:prstGeom prst="straightConnector1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26 Conector recto de flecha"/>
                  <p:cNvCxnSpPr/>
                  <p:nvPr/>
                </p:nvCxnSpPr>
                <p:spPr>
                  <a:xfrm>
                    <a:off x="2550088" y="2258942"/>
                    <a:ext cx="409635" cy="0"/>
                  </a:xfrm>
                  <a:prstGeom prst="straightConnector1">
                    <a:avLst/>
                  </a:prstGeom>
                  <a:ln w="25400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70" name="Picture 5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1662394"/>
                <a:ext cx="1744609" cy="17796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2980" y="3688231"/>
                <a:ext cx="3668684" cy="1110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1" name="CuadroTexto 160"/>
          <p:cNvSpPr txBox="1"/>
          <p:nvPr/>
        </p:nvSpPr>
        <p:spPr>
          <a:xfrm>
            <a:off x="20050840" y="27265247"/>
            <a:ext cx="13042231" cy="4716000"/>
          </a:xfrm>
          <a:prstGeom prst="rect">
            <a:avLst/>
          </a:prstGeom>
          <a:noFill/>
          <a:ln w="952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0">
            <a:lum bright="-20000" contrast="40000"/>
          </a:blip>
          <a:stretch>
            <a:fillRect/>
          </a:stretch>
        </p:blipFill>
        <p:spPr>
          <a:xfrm>
            <a:off x="1492560" y="29069302"/>
            <a:ext cx="8343901" cy="197191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372440" y="28287141"/>
            <a:ext cx="4688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AO PROTOTYPE FOR THEMIS </a:t>
            </a:r>
            <a:endParaRPr lang="en-GB" sz="2400" dirty="0"/>
          </a:p>
        </p:txBody>
      </p:sp>
      <p:grpSp>
        <p:nvGrpSpPr>
          <p:cNvPr id="157" name="Grupo 156"/>
          <p:cNvGrpSpPr/>
          <p:nvPr/>
        </p:nvGrpSpPr>
        <p:grpSpPr>
          <a:xfrm>
            <a:off x="10071970" y="28330089"/>
            <a:ext cx="2696817" cy="3218688"/>
            <a:chOff x="5522746" y="29544461"/>
            <a:chExt cx="2696817" cy="3218688"/>
          </a:xfrm>
        </p:grpSpPr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BEBA8EAE-BF5A-486C-A8C5-ECC9F3942E4B}">
                  <a14:imgProps xmlns:a14="http://schemas.microsoft.com/office/drawing/2010/main">
                    <a14:imgLayer r:embed="rId52">
                      <a14:imgEffect>
                        <a14:sharpenSoften amount="5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9" r="9346"/>
            <a:stretch>
              <a:fillRect/>
            </a:stretch>
          </p:blipFill>
          <p:spPr bwMode="auto">
            <a:xfrm>
              <a:off x="5522746" y="29544461"/>
              <a:ext cx="2696817" cy="3218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AutoShape 13"/>
            <p:cNvSpPr>
              <a:spLocks noChangeArrowheads="1"/>
            </p:cNvSpPr>
            <p:nvPr/>
          </p:nvSpPr>
          <p:spPr bwMode="auto">
            <a:xfrm>
              <a:off x="5776393" y="30351077"/>
              <a:ext cx="2145792" cy="2099144"/>
            </a:xfrm>
            <a:custGeom>
              <a:avLst/>
              <a:gdLst>
                <a:gd name="T0" fmla="*/ 1104 w 21600"/>
                <a:gd name="T1" fmla="*/ 0 h 21600"/>
                <a:gd name="T2" fmla="*/ 349 w 21600"/>
                <a:gd name="T3" fmla="*/ 1325 h 21600"/>
                <a:gd name="T4" fmla="*/ 1104 w 21600"/>
                <a:gd name="T5" fmla="*/ 604 h 21600"/>
                <a:gd name="T6" fmla="*/ 1859 w 21600"/>
                <a:gd name="T7" fmla="*/ 132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280" y="12299"/>
                  </a:moveTo>
                  <a:cubicBezTo>
                    <a:pt x="6119" y="11816"/>
                    <a:pt x="6038" y="11309"/>
                    <a:pt x="6038" y="10800"/>
                  </a:cubicBezTo>
                  <a:cubicBezTo>
                    <a:pt x="6038" y="8170"/>
                    <a:pt x="8170" y="6038"/>
                    <a:pt x="10800" y="6038"/>
                  </a:cubicBezTo>
                  <a:cubicBezTo>
                    <a:pt x="13429" y="6038"/>
                    <a:pt x="15562" y="8170"/>
                    <a:pt x="15562" y="10800"/>
                  </a:cubicBezTo>
                  <a:cubicBezTo>
                    <a:pt x="15562" y="11309"/>
                    <a:pt x="15480" y="11816"/>
                    <a:pt x="15319" y="12299"/>
                  </a:cubicBezTo>
                  <a:lnTo>
                    <a:pt x="21050" y="14201"/>
                  </a:lnTo>
                  <a:cubicBezTo>
                    <a:pt x="21414" y="13104"/>
                    <a:pt x="21600" y="1195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5"/>
                    <a:pt x="185" y="13104"/>
                    <a:pt x="549" y="14201"/>
                  </a:cubicBezTo>
                  <a:lnTo>
                    <a:pt x="6280" y="12299"/>
                  </a:lnTo>
                  <a:close/>
                </a:path>
              </a:pathLst>
            </a:custGeom>
            <a:solidFill>
              <a:schemeClr val="accent1">
                <a:alpha val="349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" name="AutoShape 14"/>
            <p:cNvSpPr>
              <a:spLocks noChangeAspect="1" noChangeArrowheads="1"/>
            </p:cNvSpPr>
            <p:nvPr/>
          </p:nvSpPr>
          <p:spPr bwMode="auto">
            <a:xfrm flipV="1">
              <a:off x="5765702" y="30376344"/>
              <a:ext cx="2145792" cy="2099144"/>
            </a:xfrm>
            <a:custGeom>
              <a:avLst/>
              <a:gdLst>
                <a:gd name="T0" fmla="*/ 1104 w 21600"/>
                <a:gd name="T1" fmla="*/ 0 h 21600"/>
                <a:gd name="T2" fmla="*/ 345 w 21600"/>
                <a:gd name="T3" fmla="*/ 890 h 21600"/>
                <a:gd name="T4" fmla="*/ 1104 w 21600"/>
                <a:gd name="T5" fmla="*/ 628 h 21600"/>
                <a:gd name="T6" fmla="*/ 1863 w 21600"/>
                <a:gd name="T7" fmla="*/ 89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8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417" y="9680"/>
                  </a:moveTo>
                  <a:cubicBezTo>
                    <a:pt x="6929" y="7677"/>
                    <a:pt x="8733" y="6276"/>
                    <a:pt x="10800" y="6277"/>
                  </a:cubicBezTo>
                  <a:cubicBezTo>
                    <a:pt x="12866" y="6277"/>
                    <a:pt x="14670" y="7677"/>
                    <a:pt x="15182" y="9680"/>
                  </a:cubicBezTo>
                  <a:lnTo>
                    <a:pt x="21263" y="8126"/>
                  </a:lnTo>
                  <a:cubicBezTo>
                    <a:pt x="20042" y="3344"/>
                    <a:pt x="15734" y="-1"/>
                    <a:pt x="10799" y="0"/>
                  </a:cubicBezTo>
                  <a:cubicBezTo>
                    <a:pt x="5865" y="0"/>
                    <a:pt x="1557" y="3344"/>
                    <a:pt x="336" y="8126"/>
                  </a:cubicBezTo>
                  <a:lnTo>
                    <a:pt x="6417" y="9680"/>
                  </a:lnTo>
                  <a:close/>
                </a:path>
              </a:pathLst>
            </a:custGeom>
            <a:solidFill>
              <a:schemeClr val="accent1">
                <a:alpha val="349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3">
            <a:lum bright="-20000" contrast="40000"/>
          </a:blip>
          <a:srcRect l="12836" t="6730" r="59461" b="-6730"/>
          <a:stretch/>
        </p:blipFill>
        <p:spPr>
          <a:xfrm>
            <a:off x="16743489" y="29015482"/>
            <a:ext cx="2579571" cy="239011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4">
            <a:lum bright="-20000" contrast="40000"/>
          </a:blip>
          <a:stretch>
            <a:fillRect/>
          </a:stretch>
        </p:blipFill>
        <p:spPr>
          <a:xfrm>
            <a:off x="13291378" y="29098406"/>
            <a:ext cx="3203320" cy="2025874"/>
          </a:xfrm>
          <a:prstGeom prst="rect">
            <a:avLst/>
          </a:prstGeom>
        </p:spPr>
      </p:pic>
      <p:sp>
        <p:nvSpPr>
          <p:cNvPr id="158" name="CuadroTexto 157"/>
          <p:cNvSpPr txBox="1"/>
          <p:nvPr/>
        </p:nvSpPr>
        <p:spPr>
          <a:xfrm>
            <a:off x="1481869" y="27266214"/>
            <a:ext cx="18259507" cy="4716000"/>
          </a:xfrm>
          <a:prstGeom prst="rect">
            <a:avLst/>
          </a:prstGeom>
          <a:noFill/>
          <a:ln w="952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8" name="Elipse 187"/>
          <p:cNvSpPr>
            <a:spLocks noChangeAspect="1"/>
          </p:cNvSpPr>
          <p:nvPr/>
        </p:nvSpPr>
        <p:spPr>
          <a:xfrm>
            <a:off x="18365602" y="15246164"/>
            <a:ext cx="636377" cy="601392"/>
          </a:xfrm>
          <a:prstGeom prst="ellipse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CuadroTexto 188"/>
          <p:cNvSpPr txBox="1"/>
          <p:nvPr/>
        </p:nvSpPr>
        <p:spPr>
          <a:xfrm>
            <a:off x="18454176" y="15170242"/>
            <a:ext cx="529393" cy="56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1</a:t>
            </a:r>
            <a:endParaRPr lang="en-GB" sz="4000" dirty="0"/>
          </a:p>
        </p:txBody>
      </p:sp>
      <p:sp>
        <p:nvSpPr>
          <p:cNvPr id="191" name="Elipse 190"/>
          <p:cNvSpPr>
            <a:spLocks noChangeAspect="1"/>
          </p:cNvSpPr>
          <p:nvPr/>
        </p:nvSpPr>
        <p:spPr>
          <a:xfrm>
            <a:off x="26889103" y="15833990"/>
            <a:ext cx="636377" cy="601392"/>
          </a:xfrm>
          <a:prstGeom prst="ellipse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CuadroTexto 191"/>
          <p:cNvSpPr txBox="1"/>
          <p:nvPr/>
        </p:nvSpPr>
        <p:spPr>
          <a:xfrm>
            <a:off x="26977677" y="15758068"/>
            <a:ext cx="529393" cy="56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1</a:t>
            </a:r>
            <a:endParaRPr lang="en-GB" sz="4000" dirty="0"/>
          </a:p>
        </p:txBody>
      </p:sp>
      <p:sp>
        <p:nvSpPr>
          <p:cNvPr id="194" name="Elipse 193"/>
          <p:cNvSpPr>
            <a:spLocks noChangeAspect="1"/>
          </p:cNvSpPr>
          <p:nvPr/>
        </p:nvSpPr>
        <p:spPr>
          <a:xfrm>
            <a:off x="29098902" y="15496530"/>
            <a:ext cx="636377" cy="601392"/>
          </a:xfrm>
          <a:prstGeom prst="ellipse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CuadroTexto 194"/>
          <p:cNvSpPr txBox="1"/>
          <p:nvPr/>
        </p:nvSpPr>
        <p:spPr>
          <a:xfrm>
            <a:off x="29187476" y="15420608"/>
            <a:ext cx="52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2</a:t>
            </a:r>
            <a:endParaRPr lang="en-GB" sz="4000" dirty="0"/>
          </a:p>
        </p:txBody>
      </p:sp>
      <p:sp>
        <p:nvSpPr>
          <p:cNvPr id="197" name="Elipse 196"/>
          <p:cNvSpPr>
            <a:spLocks noChangeAspect="1"/>
          </p:cNvSpPr>
          <p:nvPr/>
        </p:nvSpPr>
        <p:spPr>
          <a:xfrm>
            <a:off x="27553135" y="19241214"/>
            <a:ext cx="636377" cy="601392"/>
          </a:xfrm>
          <a:prstGeom prst="ellipse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CuadroTexto 197"/>
          <p:cNvSpPr txBox="1"/>
          <p:nvPr/>
        </p:nvSpPr>
        <p:spPr>
          <a:xfrm>
            <a:off x="27641709" y="19165292"/>
            <a:ext cx="52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2</a:t>
            </a:r>
            <a:endParaRPr lang="en-GB" sz="4000" dirty="0"/>
          </a:p>
        </p:txBody>
      </p:sp>
      <p:sp>
        <p:nvSpPr>
          <p:cNvPr id="200" name="Elipse 199"/>
          <p:cNvSpPr>
            <a:spLocks noChangeAspect="1"/>
          </p:cNvSpPr>
          <p:nvPr/>
        </p:nvSpPr>
        <p:spPr>
          <a:xfrm>
            <a:off x="7490785" y="21418357"/>
            <a:ext cx="636377" cy="601392"/>
          </a:xfrm>
          <a:prstGeom prst="ellipse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CuadroTexto 200"/>
          <p:cNvSpPr txBox="1"/>
          <p:nvPr/>
        </p:nvSpPr>
        <p:spPr>
          <a:xfrm>
            <a:off x="7579359" y="21342435"/>
            <a:ext cx="52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3</a:t>
            </a:r>
            <a:endParaRPr lang="en-GB" sz="4000" dirty="0"/>
          </a:p>
        </p:txBody>
      </p:sp>
      <p:sp>
        <p:nvSpPr>
          <p:cNvPr id="203" name="Elipse 202"/>
          <p:cNvSpPr>
            <a:spLocks noChangeAspect="1"/>
          </p:cNvSpPr>
          <p:nvPr/>
        </p:nvSpPr>
        <p:spPr>
          <a:xfrm>
            <a:off x="11181038" y="20634584"/>
            <a:ext cx="636377" cy="601392"/>
          </a:xfrm>
          <a:prstGeom prst="ellipse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CuadroTexto 203"/>
          <p:cNvSpPr txBox="1"/>
          <p:nvPr/>
        </p:nvSpPr>
        <p:spPr>
          <a:xfrm>
            <a:off x="11269612" y="20558662"/>
            <a:ext cx="52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4</a:t>
            </a:r>
            <a:endParaRPr lang="en-GB" sz="4000" dirty="0"/>
          </a:p>
        </p:txBody>
      </p:sp>
      <p:sp>
        <p:nvSpPr>
          <p:cNvPr id="206" name="Elipse 205"/>
          <p:cNvSpPr>
            <a:spLocks noChangeAspect="1"/>
          </p:cNvSpPr>
          <p:nvPr/>
        </p:nvSpPr>
        <p:spPr>
          <a:xfrm>
            <a:off x="2657535" y="28211034"/>
            <a:ext cx="636377" cy="601392"/>
          </a:xfrm>
          <a:prstGeom prst="ellipse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CuadroTexto 206"/>
          <p:cNvSpPr txBox="1"/>
          <p:nvPr/>
        </p:nvSpPr>
        <p:spPr>
          <a:xfrm>
            <a:off x="2746109" y="28135112"/>
            <a:ext cx="52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5</a:t>
            </a:r>
            <a:endParaRPr lang="en-GB" sz="4000" dirty="0"/>
          </a:p>
        </p:txBody>
      </p:sp>
      <p:sp>
        <p:nvSpPr>
          <p:cNvPr id="209" name="Elipse 208"/>
          <p:cNvSpPr>
            <a:spLocks noChangeAspect="1"/>
          </p:cNvSpPr>
          <p:nvPr/>
        </p:nvSpPr>
        <p:spPr>
          <a:xfrm>
            <a:off x="22186477" y="27427267"/>
            <a:ext cx="636377" cy="601392"/>
          </a:xfrm>
          <a:prstGeom prst="ellipse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CuadroTexto 209"/>
          <p:cNvSpPr txBox="1"/>
          <p:nvPr/>
        </p:nvSpPr>
        <p:spPr>
          <a:xfrm>
            <a:off x="22275051" y="27351345"/>
            <a:ext cx="52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6</a:t>
            </a:r>
            <a:endParaRPr lang="en-GB" sz="4000" dirty="0"/>
          </a:p>
        </p:txBody>
      </p:sp>
      <p:grpSp>
        <p:nvGrpSpPr>
          <p:cNvPr id="1032" name="Grupo 1031"/>
          <p:cNvGrpSpPr>
            <a:grpSpLocks noChangeAspect="1"/>
          </p:cNvGrpSpPr>
          <p:nvPr/>
        </p:nvGrpSpPr>
        <p:grpSpPr>
          <a:xfrm>
            <a:off x="7224412" y="10482227"/>
            <a:ext cx="21840852" cy="3528000"/>
            <a:chOff x="7823667" y="11277024"/>
            <a:chExt cx="21911612" cy="3539430"/>
          </a:xfrm>
        </p:grpSpPr>
        <p:sp>
          <p:nvSpPr>
            <p:cNvPr id="7" name="CuadroTexto 6"/>
            <p:cNvSpPr txBox="1"/>
            <p:nvPr/>
          </p:nvSpPr>
          <p:spPr>
            <a:xfrm>
              <a:off x="7823667" y="11277024"/>
              <a:ext cx="21911612" cy="3539430"/>
            </a:xfrm>
            <a:prstGeom prst="rect">
              <a:avLst/>
            </a:prstGeom>
            <a:noFill/>
            <a:ln w="952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360000"/>
              <a:r>
                <a:rPr lang="en-GB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The </a:t>
              </a:r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objectives of this WP are divided in </a:t>
              </a:r>
              <a:r>
                <a:rPr lang="en-GB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these </a:t>
              </a:r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areas</a:t>
              </a:r>
              <a:r>
                <a:rPr lang="en-GB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s-E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38263" indent="-857250">
                <a:buFont typeface="+mj-lt"/>
                <a:buAutoNum type="arabicPeriod"/>
              </a:pP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Characterisation 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of the daytime atmospheric turbulence at the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Canarian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observatories </a:t>
              </a:r>
            </a:p>
            <a:p>
              <a:pPr marL="1338263" indent="-857250">
                <a:buFont typeface="+mj-lt"/>
                <a:buAutoNum type="arabicPeriod"/>
              </a:pP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Characterisation 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of the air turbulence produced at the telescopes 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environment</a:t>
              </a:r>
            </a:p>
            <a:p>
              <a:pPr marL="1338263" indent="-857250">
                <a:buFont typeface="+mj-lt"/>
                <a:buAutoNum type="arabicPeriod"/>
              </a:pP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Implement 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an optimized heat rejecter prototype at the GREGOR 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telescope</a:t>
              </a:r>
            </a:p>
            <a:p>
              <a:pPr marL="1338263" indent="-857250">
                <a:buFont typeface="+mj-lt"/>
                <a:buAutoNum type="arabicPeriod"/>
              </a:pP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Development 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of numerical simulations to optimize the performance of 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MCAO systems</a:t>
              </a:r>
            </a:p>
            <a:p>
              <a:pPr marL="1338263" indent="-857250">
                <a:buFont typeface="+mj-lt"/>
                <a:buAutoNum type="arabicPeriod"/>
              </a:pP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mplement 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an adaptive optics system prototype at THEMIS 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telescope</a:t>
              </a:r>
            </a:p>
            <a:p>
              <a:pPr marL="1338263" indent="-857250">
                <a:buFont typeface="+mj-lt"/>
                <a:buAutoNum type="arabicPeriod"/>
              </a:pPr>
              <a:r>
                <a:rPr lang="es-E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Optimization</a:t>
              </a:r>
              <a:r>
                <a:rPr lang="es-E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EST </a:t>
              </a:r>
              <a:r>
                <a:rPr lang="es-E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telescope</a:t>
              </a:r>
              <a:r>
                <a:rPr lang="es-E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structure</a:t>
              </a:r>
              <a:endParaRPr lang="en-GB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5" name="Picture 8" descr="IAC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6342" y="118800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Imagen 21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329394" y="11880000"/>
              <a:ext cx="360000" cy="360000"/>
            </a:xfrm>
            <a:prstGeom prst="rect">
              <a:avLst/>
            </a:prstGeom>
          </p:spPr>
        </p:pic>
        <p:pic>
          <p:nvPicPr>
            <p:cNvPr id="218" name="Picture 4" descr="Submerk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4363" b="-6951"/>
            <a:stretch/>
          </p:blipFill>
          <p:spPr bwMode="auto">
            <a:xfrm>
              <a:off x="27179832" y="11880000"/>
              <a:ext cx="1908000" cy="359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Picture 8" descr="IAC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2764" y="123120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" name="Imagen 219" descr="http://tts.cimne.com/ermes/img/logo_CIMNE_footer.png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7475" y="12312000"/>
              <a:ext cx="41195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3594" y="12816000"/>
              <a:ext cx="232963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22" name="Picture 4"/>
            <p:cNvPicPr>
              <a:picLocks noChangeAspect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3596" y="11880000"/>
              <a:ext cx="988067" cy="360000"/>
            </a:xfrm>
            <a:prstGeom prst="rect">
              <a:avLst/>
            </a:prstGeom>
          </p:spPr>
        </p:pic>
        <p:pic>
          <p:nvPicPr>
            <p:cNvPr id="223" name="Immagine 3" descr="logo ED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668" y="12816000"/>
              <a:ext cx="173088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42" descr="C:\EST\Admin\kis-logo-transparent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3195" y="12816000"/>
              <a:ext cx="408849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15" descr="images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7605" y="12816000"/>
              <a:ext cx="71896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8" descr="IAC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2384" y="13282542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27" name="Objeto 2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5838439"/>
                </p:ext>
              </p:extLst>
            </p:nvPr>
          </p:nvGraphicFramePr>
          <p:xfrm>
            <a:off x="21873483" y="13866516"/>
            <a:ext cx="36000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Imagen" r:id="rId58" imgW="1619476" imgH="1619476" progId="StaticMetafile">
                    <p:embed/>
                  </p:oleObj>
                </mc:Choice>
                <mc:Fallback>
                  <p:oleObj name="Imagen" r:id="rId58" imgW="1619476" imgH="1619476" progId="StaticMetafil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73483" y="13866516"/>
                          <a:ext cx="360000" cy="3600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8" name="Picture 8" descr="IAC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0592" y="14341326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Imagen 1037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6964265" y="21309461"/>
            <a:ext cx="4337265" cy="4824000"/>
          </a:xfrm>
          <a:prstGeom prst="rect">
            <a:avLst/>
          </a:prstGeom>
        </p:spPr>
      </p:pic>
      <p:sp>
        <p:nvSpPr>
          <p:cNvPr id="1041" name="CuadroTexto 1040"/>
          <p:cNvSpPr txBox="1"/>
          <p:nvPr/>
        </p:nvSpPr>
        <p:spPr>
          <a:xfrm>
            <a:off x="17018237" y="26075197"/>
            <a:ext cx="4282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latin typeface="Arial Narrow" panose="020B0606020202030204" pitchFamily="34" charset="0"/>
              </a:rPr>
              <a:t>FoV</a:t>
            </a:r>
            <a:r>
              <a:rPr lang="en-GB" sz="2000" dirty="0" smtClean="0">
                <a:latin typeface="Arial Narrow" panose="020B0606020202030204" pitchFamily="34" charset="0"/>
              </a:rPr>
              <a:t> </a:t>
            </a:r>
            <a:r>
              <a:rPr lang="en-GB" sz="2000" dirty="0">
                <a:latin typeface="Arial Narrow" panose="020B0606020202030204" pitchFamily="34" charset="0"/>
              </a:rPr>
              <a:t>SR as function of r0,numer of DMs </a:t>
            </a:r>
            <a:endParaRPr lang="en-GB" sz="2000" dirty="0" smtClean="0">
              <a:latin typeface="Arial Narrow" panose="020B0606020202030204" pitchFamily="34" charset="0"/>
            </a:endParaRPr>
          </a:p>
          <a:p>
            <a:pPr algn="ctr"/>
            <a:r>
              <a:rPr lang="en-GB" sz="2000" dirty="0" smtClean="0">
                <a:latin typeface="Arial Narrow" panose="020B0606020202030204" pitchFamily="34" charset="0"/>
              </a:rPr>
              <a:t>and </a:t>
            </a:r>
            <a:r>
              <a:rPr lang="en-GB" sz="2000" dirty="0" err="1" smtClean="0">
                <a:latin typeface="Arial Narrow" panose="020B0606020202030204" pitchFamily="34" charset="0"/>
              </a:rPr>
              <a:t>zenithal</a:t>
            </a:r>
            <a:r>
              <a:rPr lang="en-GB" sz="2000" dirty="0" smtClean="0">
                <a:latin typeface="Arial Narrow" panose="020B0606020202030204" pitchFamily="34" charset="0"/>
              </a:rPr>
              <a:t> </a:t>
            </a:r>
            <a:r>
              <a:rPr lang="en-GB" sz="2000" dirty="0">
                <a:latin typeface="Arial Narrow" panose="020B0606020202030204" pitchFamily="34" charset="0"/>
              </a:rPr>
              <a:t>distance</a:t>
            </a:r>
            <a:endParaRPr lang="en-GB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429046" y="14889795"/>
            <a:ext cx="7380000" cy="4320000"/>
            <a:chOff x="1429046" y="14889795"/>
            <a:chExt cx="7380000" cy="4320000"/>
          </a:xfrm>
        </p:grpSpPr>
        <p:sp>
          <p:nvSpPr>
            <p:cNvPr id="1029" name="CuadroTexto 1028"/>
            <p:cNvSpPr txBox="1"/>
            <p:nvPr/>
          </p:nvSpPr>
          <p:spPr>
            <a:xfrm>
              <a:off x="1429046" y="14889795"/>
              <a:ext cx="7380000" cy="4320000"/>
            </a:xfrm>
            <a:prstGeom prst="rect">
              <a:avLst/>
            </a:prstGeom>
            <a:noFill/>
            <a:ln w="952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60"/>
            <a:srcRect t="11047" b="13535"/>
            <a:stretch/>
          </p:blipFill>
          <p:spPr>
            <a:xfrm>
              <a:off x="1494861" y="15616988"/>
              <a:ext cx="7228944" cy="2932269"/>
            </a:xfrm>
            <a:prstGeom prst="rect">
              <a:avLst/>
            </a:prstGeom>
            <a:ln w="95250">
              <a:noFill/>
            </a:ln>
          </p:spPr>
        </p:pic>
        <p:sp>
          <p:nvSpPr>
            <p:cNvPr id="1030" name="CuadroTexto 1029"/>
            <p:cNvSpPr txBox="1">
              <a:spLocks/>
            </p:cNvSpPr>
            <p:nvPr/>
          </p:nvSpPr>
          <p:spPr>
            <a:xfrm>
              <a:off x="7096744" y="17998687"/>
              <a:ext cx="1529326" cy="5681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2400" dirty="0"/>
            </a:p>
          </p:txBody>
        </p:sp>
        <p:sp>
          <p:nvSpPr>
            <p:cNvPr id="1034" name="CuadroTexto 1033"/>
            <p:cNvSpPr txBox="1"/>
            <p:nvPr/>
          </p:nvSpPr>
          <p:spPr>
            <a:xfrm>
              <a:off x="1728000" y="15173412"/>
              <a:ext cx="6912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ATMOSPHERIC SEEING CHARACTERISATION</a:t>
              </a:r>
              <a:endParaRPr lang="en-GB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CuadroTexto 235"/>
            <p:cNvSpPr txBox="1">
              <a:spLocks/>
            </p:cNvSpPr>
            <p:nvPr/>
          </p:nvSpPr>
          <p:spPr>
            <a:xfrm>
              <a:off x="7102172" y="17997878"/>
              <a:ext cx="1529326" cy="5681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2400" dirty="0"/>
            </a:p>
          </p:txBody>
        </p:sp>
        <p:sp>
          <p:nvSpPr>
            <p:cNvPr id="238" name="Elipse 237"/>
            <p:cNvSpPr>
              <a:spLocks noChangeAspect="1"/>
            </p:cNvSpPr>
            <p:nvPr/>
          </p:nvSpPr>
          <p:spPr>
            <a:xfrm>
              <a:off x="7619269" y="18284701"/>
              <a:ext cx="636377" cy="601392"/>
            </a:xfrm>
            <a:prstGeom prst="ellipse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CuadroTexto 239"/>
            <p:cNvSpPr txBox="1"/>
            <p:nvPr/>
          </p:nvSpPr>
          <p:spPr>
            <a:xfrm>
              <a:off x="7705953" y="18210212"/>
              <a:ext cx="529393" cy="563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 smtClean="0"/>
                <a:t>1</a:t>
              </a:r>
              <a:endParaRPr lang="en-GB" sz="4000" dirty="0"/>
            </a:p>
          </p:txBody>
        </p:sp>
        <p:sp>
          <p:nvSpPr>
            <p:cNvPr id="1036" name="CuadroTexto 1035"/>
            <p:cNvSpPr txBox="1"/>
            <p:nvPr/>
          </p:nvSpPr>
          <p:spPr>
            <a:xfrm>
              <a:off x="1736732" y="18647791"/>
              <a:ext cx="4964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SHABAR INSTRUMENTS: OT AND ORM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1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291</Words>
  <Application>Microsoft Office PowerPoint</Application>
  <PresentationFormat>Personalizado</PresentationFormat>
  <Paragraphs>48</Paragraphs>
  <Slides>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Tema de Office</vt:lpstr>
      <vt:lpstr>Imagen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lololalali</dc:title>
  <dc:creator>Ramon Castro Carballo</dc:creator>
  <cp:lastModifiedBy>Manuel Collados Vera</cp:lastModifiedBy>
  <cp:revision>58</cp:revision>
  <cp:lastPrinted>2017-01-11T19:24:25Z</cp:lastPrinted>
  <dcterms:created xsi:type="dcterms:W3CDTF">2016-11-23T12:25:33Z</dcterms:created>
  <dcterms:modified xsi:type="dcterms:W3CDTF">2017-01-12T11:16:57Z</dcterms:modified>
</cp:coreProperties>
</file>