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4564638" cy="34564638"/>
  <p:notesSz cx="6858000" cy="9144000"/>
  <p:defaultTextStyle>
    <a:defPPr>
      <a:defRPr lang="es-ES"/>
    </a:defPPr>
    <a:lvl1pPr marL="0" algn="l" defTabSz="331805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59025" algn="l" defTabSz="331805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318050" algn="l" defTabSz="331805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77074" algn="l" defTabSz="331805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636099" algn="l" defTabSz="331805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95123" algn="l" defTabSz="331805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954148" algn="l" defTabSz="331805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613172" algn="l" defTabSz="331805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272197" algn="l" defTabSz="331805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727"/>
    <a:srgbClr val="2C457E"/>
    <a:srgbClr val="C75B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 autoAdjust="0"/>
  </p:normalViewPr>
  <p:slideViewPr>
    <p:cSldViewPr snapToGrid="0">
      <p:cViewPr varScale="1">
        <p:scale>
          <a:sx n="17" d="100"/>
          <a:sy n="17" d="100"/>
        </p:scale>
        <p:origin x="-2118" y="-216"/>
      </p:cViewPr>
      <p:guideLst>
        <p:guide orient="horz" pos="10887"/>
        <p:guide pos="10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48D07-CB5D-4E16-996F-DC0CC202C3D6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71081-9422-4074-8338-6870ADB326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32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1805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59025" algn="l" defTabSz="331805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18050" algn="l" defTabSz="331805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4977074" algn="l" defTabSz="331805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36099" algn="l" defTabSz="331805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295123" algn="l" defTabSz="331805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9954148" algn="l" defTabSz="331805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613172" algn="l" defTabSz="331805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272197" algn="l" defTabSz="331805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71081-9422-4074-8338-6870ADB3260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11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2348" y="5656762"/>
            <a:ext cx="29379943" cy="12033614"/>
          </a:xfrm>
        </p:spPr>
        <p:txBody>
          <a:bodyPr anchor="b"/>
          <a:lstStyle>
            <a:lvl1pPr algn="ctr">
              <a:defRPr sz="227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81" y="18154439"/>
            <a:ext cx="25923478" cy="8345117"/>
          </a:xfrm>
        </p:spPr>
        <p:txBody>
          <a:bodyPr/>
          <a:lstStyle>
            <a:lvl1pPr marL="0" indent="0" algn="ctr">
              <a:buNone/>
              <a:defRPr sz="9100"/>
            </a:lvl1pPr>
            <a:lvl2pPr marL="1728160" indent="0" algn="ctr">
              <a:buNone/>
              <a:defRPr sz="7600"/>
            </a:lvl2pPr>
            <a:lvl3pPr marL="3456321" indent="0" algn="ctr">
              <a:buNone/>
              <a:defRPr sz="6800"/>
            </a:lvl3pPr>
            <a:lvl4pPr marL="5184480" indent="0" algn="ctr">
              <a:buNone/>
              <a:defRPr sz="6000"/>
            </a:lvl4pPr>
            <a:lvl5pPr marL="6912641" indent="0" algn="ctr">
              <a:buNone/>
              <a:defRPr sz="6000"/>
            </a:lvl5pPr>
            <a:lvl6pPr marL="8640801" indent="0" algn="ctr">
              <a:buNone/>
              <a:defRPr sz="6000"/>
            </a:lvl6pPr>
            <a:lvl7pPr marL="10368961" indent="0" algn="ctr">
              <a:buNone/>
              <a:defRPr sz="6000"/>
            </a:lvl7pPr>
            <a:lvl8pPr marL="12097122" indent="0" algn="ctr">
              <a:buNone/>
              <a:defRPr sz="6000"/>
            </a:lvl8pPr>
            <a:lvl9pPr marL="13825281" indent="0" algn="ctr">
              <a:buNone/>
              <a:defRPr sz="6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80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28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735321" y="1840247"/>
            <a:ext cx="7453000" cy="292919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6321" y="1840247"/>
            <a:ext cx="21926943" cy="292919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8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65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8318" y="8617167"/>
            <a:ext cx="29812000" cy="14377926"/>
          </a:xfrm>
        </p:spPr>
        <p:txBody>
          <a:bodyPr anchor="b"/>
          <a:lstStyle>
            <a:lvl1pPr>
              <a:defRPr sz="227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8318" y="23131113"/>
            <a:ext cx="29812000" cy="7561012"/>
          </a:xfrm>
        </p:spPr>
        <p:txBody>
          <a:bodyPr/>
          <a:lstStyle>
            <a:lvl1pPr marL="0" indent="0">
              <a:buNone/>
              <a:defRPr sz="9100">
                <a:solidFill>
                  <a:schemeClr val="tx1"/>
                </a:solidFill>
              </a:defRPr>
            </a:lvl1pPr>
            <a:lvl2pPr marL="17281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45632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1844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691264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8640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036896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209712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382528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7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6319" y="9201235"/>
            <a:ext cx="14689971" cy="2193094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98349" y="9201235"/>
            <a:ext cx="14689971" cy="2193094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8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821" y="1840254"/>
            <a:ext cx="29812000" cy="66808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0825" y="8473140"/>
            <a:ext cx="14622460" cy="4152554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8160" indent="0">
              <a:buNone/>
              <a:defRPr sz="7600" b="1"/>
            </a:lvl2pPr>
            <a:lvl3pPr marL="3456321" indent="0">
              <a:buNone/>
              <a:defRPr sz="6800" b="1"/>
            </a:lvl3pPr>
            <a:lvl4pPr marL="5184480" indent="0">
              <a:buNone/>
              <a:defRPr sz="6000" b="1"/>
            </a:lvl4pPr>
            <a:lvl5pPr marL="6912641" indent="0">
              <a:buNone/>
              <a:defRPr sz="6000" b="1"/>
            </a:lvl5pPr>
            <a:lvl6pPr marL="8640801" indent="0">
              <a:buNone/>
              <a:defRPr sz="6000" b="1"/>
            </a:lvl6pPr>
            <a:lvl7pPr marL="10368961" indent="0">
              <a:buNone/>
              <a:defRPr sz="6000" b="1"/>
            </a:lvl7pPr>
            <a:lvl8pPr marL="12097122" indent="0">
              <a:buNone/>
              <a:defRPr sz="6000" b="1"/>
            </a:lvl8pPr>
            <a:lvl9pPr marL="13825281" indent="0">
              <a:buNone/>
              <a:defRPr sz="6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0825" y="12625695"/>
            <a:ext cx="14622460" cy="185704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98350" y="8473140"/>
            <a:ext cx="14694473" cy="4152554"/>
          </a:xfrm>
        </p:spPr>
        <p:txBody>
          <a:bodyPr anchor="b"/>
          <a:lstStyle>
            <a:lvl1pPr marL="0" indent="0">
              <a:buNone/>
              <a:defRPr sz="9100" b="1"/>
            </a:lvl1pPr>
            <a:lvl2pPr marL="1728160" indent="0">
              <a:buNone/>
              <a:defRPr sz="7600" b="1"/>
            </a:lvl2pPr>
            <a:lvl3pPr marL="3456321" indent="0">
              <a:buNone/>
              <a:defRPr sz="6800" b="1"/>
            </a:lvl3pPr>
            <a:lvl4pPr marL="5184480" indent="0">
              <a:buNone/>
              <a:defRPr sz="6000" b="1"/>
            </a:lvl4pPr>
            <a:lvl5pPr marL="6912641" indent="0">
              <a:buNone/>
              <a:defRPr sz="6000" b="1"/>
            </a:lvl5pPr>
            <a:lvl6pPr marL="8640801" indent="0">
              <a:buNone/>
              <a:defRPr sz="6000" b="1"/>
            </a:lvl6pPr>
            <a:lvl7pPr marL="10368961" indent="0">
              <a:buNone/>
              <a:defRPr sz="6000" b="1"/>
            </a:lvl7pPr>
            <a:lvl8pPr marL="12097122" indent="0">
              <a:buNone/>
              <a:defRPr sz="6000" b="1"/>
            </a:lvl8pPr>
            <a:lvl9pPr marL="13825281" indent="0">
              <a:buNone/>
              <a:defRPr sz="6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98350" y="12625695"/>
            <a:ext cx="14694473" cy="185704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13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66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16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822" y="2304310"/>
            <a:ext cx="11147995" cy="8065082"/>
          </a:xfrm>
        </p:spPr>
        <p:txBody>
          <a:bodyPr anchor="b"/>
          <a:lstStyle>
            <a:lvl1pPr>
              <a:defRPr sz="12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4474" y="4976676"/>
            <a:ext cx="17498348" cy="24563296"/>
          </a:xfrm>
        </p:spPr>
        <p:txBody>
          <a:bodyPr/>
          <a:lstStyle>
            <a:lvl1pPr>
              <a:defRPr sz="12100"/>
            </a:lvl1pPr>
            <a:lvl2pPr>
              <a:defRPr sz="10600"/>
            </a:lvl2pPr>
            <a:lvl3pPr>
              <a:defRPr sz="91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822" y="10369393"/>
            <a:ext cx="11147995" cy="19210580"/>
          </a:xfrm>
        </p:spPr>
        <p:txBody>
          <a:bodyPr/>
          <a:lstStyle>
            <a:lvl1pPr marL="0" indent="0">
              <a:buNone/>
              <a:defRPr sz="6000"/>
            </a:lvl1pPr>
            <a:lvl2pPr marL="1728160" indent="0">
              <a:buNone/>
              <a:defRPr sz="5300"/>
            </a:lvl2pPr>
            <a:lvl3pPr marL="3456321" indent="0">
              <a:buNone/>
              <a:defRPr sz="4500"/>
            </a:lvl3pPr>
            <a:lvl4pPr marL="5184480" indent="0">
              <a:buNone/>
              <a:defRPr sz="3800"/>
            </a:lvl4pPr>
            <a:lvl5pPr marL="6912641" indent="0">
              <a:buNone/>
              <a:defRPr sz="3800"/>
            </a:lvl5pPr>
            <a:lvl6pPr marL="8640801" indent="0">
              <a:buNone/>
              <a:defRPr sz="3800"/>
            </a:lvl6pPr>
            <a:lvl7pPr marL="10368961" indent="0">
              <a:buNone/>
              <a:defRPr sz="3800"/>
            </a:lvl7pPr>
            <a:lvl8pPr marL="12097122" indent="0">
              <a:buNone/>
              <a:defRPr sz="3800"/>
            </a:lvl8pPr>
            <a:lvl9pPr marL="13825281" indent="0">
              <a:buNone/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37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822" y="2304310"/>
            <a:ext cx="11147995" cy="8065082"/>
          </a:xfrm>
        </p:spPr>
        <p:txBody>
          <a:bodyPr anchor="b"/>
          <a:lstStyle>
            <a:lvl1pPr>
              <a:defRPr sz="12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694474" y="4976676"/>
            <a:ext cx="17498348" cy="24563296"/>
          </a:xfrm>
        </p:spPr>
        <p:txBody>
          <a:bodyPr anchor="t"/>
          <a:lstStyle>
            <a:lvl1pPr marL="0" indent="0">
              <a:buNone/>
              <a:defRPr sz="12100"/>
            </a:lvl1pPr>
            <a:lvl2pPr marL="1728160" indent="0">
              <a:buNone/>
              <a:defRPr sz="10600"/>
            </a:lvl2pPr>
            <a:lvl3pPr marL="3456321" indent="0">
              <a:buNone/>
              <a:defRPr sz="9100"/>
            </a:lvl3pPr>
            <a:lvl4pPr marL="5184480" indent="0">
              <a:buNone/>
              <a:defRPr sz="7600"/>
            </a:lvl4pPr>
            <a:lvl5pPr marL="6912641" indent="0">
              <a:buNone/>
              <a:defRPr sz="7600"/>
            </a:lvl5pPr>
            <a:lvl6pPr marL="8640801" indent="0">
              <a:buNone/>
              <a:defRPr sz="7600"/>
            </a:lvl6pPr>
            <a:lvl7pPr marL="10368961" indent="0">
              <a:buNone/>
              <a:defRPr sz="7600"/>
            </a:lvl7pPr>
            <a:lvl8pPr marL="12097122" indent="0">
              <a:buNone/>
              <a:defRPr sz="7600"/>
            </a:lvl8pPr>
            <a:lvl9pPr marL="13825281" indent="0">
              <a:buNone/>
              <a:defRPr sz="7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822" y="10369393"/>
            <a:ext cx="11147995" cy="19210580"/>
          </a:xfrm>
        </p:spPr>
        <p:txBody>
          <a:bodyPr/>
          <a:lstStyle>
            <a:lvl1pPr marL="0" indent="0">
              <a:buNone/>
              <a:defRPr sz="6000"/>
            </a:lvl1pPr>
            <a:lvl2pPr marL="1728160" indent="0">
              <a:buNone/>
              <a:defRPr sz="5300"/>
            </a:lvl2pPr>
            <a:lvl3pPr marL="3456321" indent="0">
              <a:buNone/>
              <a:defRPr sz="4500"/>
            </a:lvl3pPr>
            <a:lvl4pPr marL="5184480" indent="0">
              <a:buNone/>
              <a:defRPr sz="3800"/>
            </a:lvl4pPr>
            <a:lvl5pPr marL="6912641" indent="0">
              <a:buNone/>
              <a:defRPr sz="3800"/>
            </a:lvl5pPr>
            <a:lvl6pPr marL="8640801" indent="0">
              <a:buNone/>
              <a:defRPr sz="3800"/>
            </a:lvl6pPr>
            <a:lvl7pPr marL="10368961" indent="0">
              <a:buNone/>
              <a:defRPr sz="3800"/>
            </a:lvl7pPr>
            <a:lvl8pPr marL="12097122" indent="0">
              <a:buNone/>
              <a:defRPr sz="3800"/>
            </a:lvl8pPr>
            <a:lvl9pPr marL="13825281" indent="0">
              <a:buNone/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4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6320" y="1840254"/>
            <a:ext cx="29812000" cy="6680899"/>
          </a:xfrm>
          <a:prstGeom prst="rect">
            <a:avLst/>
          </a:prstGeom>
        </p:spPr>
        <p:txBody>
          <a:bodyPr vert="horz" lIns="91449" tIns="45725" rIns="91449" bIns="4572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6320" y="9201235"/>
            <a:ext cx="29812000" cy="21930945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76318" y="32036307"/>
            <a:ext cx="7777044" cy="1840247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B6930-3CFB-4276-8622-31BD45C27C8C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49537" y="32036307"/>
            <a:ext cx="11665566" cy="1840247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411276" y="32036307"/>
            <a:ext cx="7777044" cy="1840247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6CA10-C9F9-4F6E-A3E5-B468FA3473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67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56321" rtl="0" eaLnBrk="1" latinLnBrk="0" hangingPunct="1">
        <a:lnSpc>
          <a:spcPct val="90000"/>
        </a:lnSpc>
        <a:spcBef>
          <a:spcPct val="0"/>
        </a:spcBef>
        <a:buNone/>
        <a:defRPr sz="1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4080" indent="-864080" algn="l" defTabSz="3456321" rtl="0" eaLnBrk="1" latinLnBrk="0" hangingPunct="1">
        <a:lnSpc>
          <a:spcPct val="90000"/>
        </a:lnSpc>
        <a:spcBef>
          <a:spcPts val="378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592240" indent="-864080" algn="l" defTabSz="3456321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401" indent="-864080" algn="l" defTabSz="3456321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6048561" indent="-864080" algn="l" defTabSz="3456321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7776721" indent="-864080" algn="l" defTabSz="3456321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9504881" indent="-864080" algn="l" defTabSz="3456321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1233041" indent="-864080" algn="l" defTabSz="3456321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202" indent="-864080" algn="l" defTabSz="3456321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4689362" indent="-864080" algn="l" defTabSz="3456321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5632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8160" algn="l" defTabSz="345632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56321" algn="l" defTabSz="345632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84480" algn="l" defTabSz="345632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12641" algn="l" defTabSz="345632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40801" algn="l" defTabSz="345632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68961" algn="l" defTabSz="345632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97122" algn="l" defTabSz="345632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825281" algn="l" defTabSz="3456321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1819195" y="836384"/>
            <a:ext cx="30891930" cy="2870647"/>
            <a:chOff x="2321588" y="670015"/>
            <a:chExt cx="29864705" cy="2939214"/>
          </a:xfrm>
        </p:grpSpPr>
        <p:grpSp>
          <p:nvGrpSpPr>
            <p:cNvPr id="14" name="Grupo 13"/>
            <p:cNvGrpSpPr/>
            <p:nvPr/>
          </p:nvGrpSpPr>
          <p:grpSpPr>
            <a:xfrm>
              <a:off x="2321588" y="670015"/>
              <a:ext cx="18958994" cy="2939214"/>
              <a:chOff x="1781261" y="670015"/>
              <a:chExt cx="18958994" cy="2939214"/>
            </a:xfrm>
          </p:grpSpPr>
          <p:pic>
            <p:nvPicPr>
              <p:cNvPr id="12" name="Imagen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750144" y="670015"/>
                <a:ext cx="3990111" cy="2711114"/>
              </a:xfrm>
              <a:prstGeom prst="rect">
                <a:avLst/>
              </a:prstGeom>
            </p:spPr>
          </p:pic>
          <p:grpSp>
            <p:nvGrpSpPr>
              <p:cNvPr id="13" name="Grupo 12"/>
              <p:cNvGrpSpPr/>
              <p:nvPr/>
            </p:nvGrpSpPr>
            <p:grpSpPr>
              <a:xfrm>
                <a:off x="1781261" y="670015"/>
                <a:ext cx="14447419" cy="2939214"/>
                <a:chOff x="1781261" y="670015"/>
                <a:chExt cx="14447419" cy="2939214"/>
              </a:xfrm>
            </p:grpSpPr>
            <p:pic>
              <p:nvPicPr>
                <p:cNvPr id="5" name="Imagen 4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486849" y="670015"/>
                  <a:ext cx="3741831" cy="2939214"/>
                </a:xfrm>
                <a:prstGeom prst="rect">
                  <a:avLst/>
                </a:prstGeom>
              </p:spPr>
            </p:pic>
            <p:pic>
              <p:nvPicPr>
                <p:cNvPr id="8" name="Imagen 7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81261" y="670015"/>
                  <a:ext cx="9622777" cy="2405694"/>
                </a:xfrm>
                <a:prstGeom prst="rect">
                  <a:avLst/>
                </a:prstGeom>
              </p:spPr>
            </p:pic>
          </p:grpSp>
        </p:grpSp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7893" y="1185269"/>
              <a:ext cx="10058400" cy="2423960"/>
            </a:xfrm>
            <a:prstGeom prst="rect">
              <a:avLst/>
            </a:prstGeom>
          </p:spPr>
        </p:pic>
      </p:grpSp>
      <p:sp>
        <p:nvSpPr>
          <p:cNvPr id="19" name="Rectángulo redondeado 18"/>
          <p:cNvSpPr/>
          <p:nvPr/>
        </p:nvSpPr>
        <p:spPr>
          <a:xfrm>
            <a:off x="971153" y="7263188"/>
            <a:ext cx="32512682" cy="25457193"/>
          </a:xfrm>
          <a:prstGeom prst="roundRect">
            <a:avLst>
              <a:gd name="adj" fmla="val 28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endParaRPr lang="en-GB"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651994" y="4533353"/>
            <a:ext cx="289851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smtClean="0"/>
              <a:t>WP 40: </a:t>
            </a:r>
            <a:r>
              <a:rPr lang="en-GB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66FF"/>
                </a:solidFill>
              </a:rPr>
              <a:t>Innovation Towards Industry</a:t>
            </a:r>
          </a:p>
          <a:p>
            <a:r>
              <a:rPr lang="en-GB" sz="5400" dirty="0" smtClean="0"/>
              <a:t>Lead Institution: </a:t>
            </a:r>
            <a:r>
              <a:rPr lang="en-GB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66FF"/>
                </a:solidFill>
              </a:rPr>
              <a:t>Tecnalia</a:t>
            </a:r>
          </a:p>
          <a:p>
            <a:r>
              <a:rPr lang="es-ES" sz="5400" dirty="0" err="1" smtClean="0"/>
              <a:t>Participants</a:t>
            </a:r>
            <a:r>
              <a:rPr lang="es-ES" sz="5400" dirty="0" smtClean="0"/>
              <a:t>: </a:t>
            </a:r>
            <a:r>
              <a:rPr lang="es-E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66FF"/>
                </a:solidFill>
              </a:rPr>
              <a:t>TECNALIA, IAC, KIS, INAF, CNRS, UCL-MSSL, AISAS, </a:t>
            </a:r>
            <a:r>
              <a:rPr lang="es-E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66FF"/>
                </a:solidFill>
              </a:rPr>
              <a:t>ROB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636796" y="32858100"/>
            <a:ext cx="12780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cs typeface="Arial" panose="020B0604020202020204" pitchFamily="34" charset="0"/>
              </a:rPr>
              <a:t>IV SOLARNET Meeting</a:t>
            </a:r>
          </a:p>
          <a:p>
            <a:pPr algn="ctr"/>
            <a:r>
              <a:rPr lang="en-GB" sz="4000" b="1" dirty="0" err="1" smtClean="0">
                <a:cs typeface="Arial" panose="020B0604020202020204" pitchFamily="34" charset="0"/>
              </a:rPr>
              <a:t>Lanzarote</a:t>
            </a:r>
            <a:r>
              <a:rPr lang="en-GB" sz="4000" b="1" dirty="0" smtClean="0">
                <a:cs typeface="Arial" panose="020B0604020202020204" pitchFamily="34" charset="0"/>
              </a:rPr>
              <a:t>, January 16-20, 2017</a:t>
            </a:r>
            <a:endParaRPr lang="en-GB" sz="4000" b="1" dirty="0">
              <a:cs typeface="Arial" panose="020B0604020202020204" pitchFamily="34" charset="0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2843920" y="9192003"/>
            <a:ext cx="9000001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95363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5363" eaLnBrk="0" hangingPunct="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5363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5363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5363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Alongside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the open access and joint research activities,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one of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the networking activities within SOLARNET is focused on a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strategic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approach to innovation, aligned with the Innovation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Union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initiative, to reinforce the partnership with industry by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promoting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the transfer of knowledge to high-technology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industries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The table lists technologies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that are available for transfer from the solar astrophysics community for development into other industrial applications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.</a:t>
            </a:r>
            <a:endParaRPr lang="en-US" altLang="es-E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45802" y="14946110"/>
            <a:ext cx="910054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Identification </a:t>
            </a:r>
            <a:r>
              <a:rPr lang="en-US" sz="2400" dirty="0">
                <a:cs typeface="Arial" panose="020B0604020202020204" pitchFamily="34" charset="0"/>
              </a:rPr>
              <a:t>and analysis of technologies, techniques and new concepts already in </a:t>
            </a:r>
            <a:r>
              <a:rPr lang="en-US" sz="2400" dirty="0" smtClean="0">
                <a:cs typeface="Arial" panose="020B0604020202020204" pitchFamily="34" charset="0"/>
              </a:rPr>
              <a:t>use at </a:t>
            </a:r>
            <a:r>
              <a:rPr lang="en-US" sz="2400" dirty="0">
                <a:cs typeface="Arial" panose="020B0604020202020204" pitchFamily="34" charset="0"/>
              </a:rPr>
              <a:t>the forefront of solar </a:t>
            </a:r>
            <a:r>
              <a:rPr lang="en-US" sz="2400" dirty="0" smtClean="0">
                <a:cs typeface="Arial" panose="020B0604020202020204" pitchFamily="34" charset="0"/>
              </a:rPr>
              <a:t>physics’ developments </a:t>
            </a:r>
            <a:r>
              <a:rPr lang="en-US" sz="2400" dirty="0">
                <a:cs typeface="Arial" panose="020B0604020202020204" pitchFamily="34" charset="0"/>
              </a:rPr>
              <a:t>with potential interest for other sectors.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Dissemination </a:t>
            </a:r>
            <a:r>
              <a:rPr lang="en-US" sz="2400" dirty="0">
                <a:cs typeface="Arial" panose="020B0604020202020204" pitchFamily="34" charset="0"/>
              </a:rPr>
              <a:t>of the innovative aspects and findings of the project towards </a:t>
            </a:r>
            <a:r>
              <a:rPr lang="en-US" sz="2400" dirty="0" smtClean="0">
                <a:cs typeface="Arial" panose="020B0604020202020204" pitchFamily="34" charset="0"/>
              </a:rPr>
              <a:t>industry, through </a:t>
            </a:r>
            <a:r>
              <a:rPr lang="en-US" sz="2400" dirty="0">
                <a:cs typeface="Arial" panose="020B0604020202020204" pitchFamily="34" charset="0"/>
              </a:rPr>
              <a:t>the existing and highly successful industrial associations and related </a:t>
            </a:r>
            <a:r>
              <a:rPr lang="en-US" sz="2400" dirty="0" smtClean="0">
                <a:cs typeface="Arial" panose="020B0604020202020204" pitchFamily="34" charset="0"/>
              </a:rPr>
              <a:t>high-tech </a:t>
            </a:r>
            <a:r>
              <a:rPr lang="es-ES" sz="2400" dirty="0" err="1" smtClean="0">
                <a:cs typeface="Arial" panose="020B0604020202020204" pitchFamily="34" charset="0"/>
              </a:rPr>
              <a:t>companies</a:t>
            </a:r>
            <a:r>
              <a:rPr lang="es-ES" sz="2400" dirty="0" smtClean="0">
                <a:cs typeface="Arial" panose="020B0604020202020204" pitchFamily="34" charset="0"/>
              </a:rPr>
              <a:t> </a:t>
            </a:r>
            <a:r>
              <a:rPr lang="es-ES" sz="2400" dirty="0">
                <a:cs typeface="Arial" panose="020B0604020202020204" pitchFamily="34" charset="0"/>
              </a:rPr>
              <a:t>at EU </a:t>
            </a:r>
            <a:r>
              <a:rPr lang="es-ES" sz="2400" dirty="0" err="1">
                <a:cs typeface="Arial" panose="020B0604020202020204" pitchFamily="34" charset="0"/>
              </a:rPr>
              <a:t>level</a:t>
            </a:r>
            <a:r>
              <a:rPr lang="es-ES" sz="2400" dirty="0"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Assessment </a:t>
            </a:r>
            <a:r>
              <a:rPr lang="en-US" sz="2400" dirty="0">
                <a:cs typeface="Arial" panose="020B0604020202020204" pitchFamily="34" charset="0"/>
              </a:rPr>
              <a:t>of space technologies of most interest for solar physics developments, </a:t>
            </a:r>
            <a:r>
              <a:rPr lang="en-US" sz="2400" dirty="0" smtClean="0">
                <a:cs typeface="Arial" panose="020B0604020202020204" pitchFamily="34" charset="0"/>
              </a:rPr>
              <a:t>and identification </a:t>
            </a:r>
            <a:r>
              <a:rPr lang="en-US" sz="2400" dirty="0">
                <a:cs typeface="Arial" panose="020B0604020202020204" pitchFamily="34" charset="0"/>
              </a:rPr>
              <a:t>of common needs and opportunities.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Extension </a:t>
            </a:r>
            <a:r>
              <a:rPr lang="en-US" sz="2400" dirty="0">
                <a:cs typeface="Arial" panose="020B0604020202020204" pitchFamily="34" charset="0"/>
              </a:rPr>
              <a:t>of the effort of collaboration between high-tech companies, universities </a:t>
            </a:r>
            <a:r>
              <a:rPr lang="en-US" sz="2400" dirty="0" smtClean="0">
                <a:cs typeface="Arial" panose="020B0604020202020204" pitchFamily="34" charset="0"/>
              </a:rPr>
              <a:t>and public </a:t>
            </a:r>
            <a:r>
              <a:rPr lang="en-US" sz="2400" dirty="0" err="1">
                <a:cs typeface="Arial" panose="020B0604020202020204" pitchFamily="34" charset="0"/>
              </a:rPr>
              <a:t>organisations</a:t>
            </a:r>
            <a:r>
              <a:rPr lang="en-US" sz="2400" dirty="0">
                <a:cs typeface="Arial" panose="020B0604020202020204" pitchFamily="34" charset="0"/>
              </a:rPr>
              <a:t> on solar physics and related fields, oriented to the transfer </a:t>
            </a:r>
            <a:r>
              <a:rPr lang="en-US" sz="2400" dirty="0" smtClean="0">
                <a:cs typeface="Arial" panose="020B0604020202020204" pitchFamily="34" charset="0"/>
              </a:rPr>
              <a:t>of knowledge </a:t>
            </a:r>
            <a:r>
              <a:rPr lang="en-US" sz="2400" dirty="0">
                <a:cs typeface="Arial" panose="020B0604020202020204" pitchFamily="34" charset="0"/>
              </a:rPr>
              <a:t>using well proven methodologies.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Increase </a:t>
            </a:r>
            <a:r>
              <a:rPr lang="en-US" sz="2400" dirty="0">
                <a:cs typeface="Arial" panose="020B0604020202020204" pitchFamily="34" charset="0"/>
              </a:rPr>
              <a:t>of the potential for innovation of research infrastructures on solar physics.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Promotion </a:t>
            </a:r>
            <a:r>
              <a:rPr lang="en-US" sz="2400" dirty="0">
                <a:cs typeface="Arial" panose="020B0604020202020204" pitchFamily="34" charset="0"/>
              </a:rPr>
              <a:t>of synergies with other I3 initiatives on this same topic.</a:t>
            </a:r>
            <a:endParaRPr lang="es-ES" sz="2400" dirty="0"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46348" y="23001087"/>
            <a:ext cx="9000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During this period </a:t>
            </a:r>
            <a:r>
              <a:rPr lang="en-US" sz="2400" dirty="0" smtClean="0">
                <a:cs typeface="Arial" panose="020B0604020202020204" pitchFamily="34" charset="0"/>
              </a:rPr>
              <a:t>the WP partners have worked </a:t>
            </a:r>
            <a:r>
              <a:rPr lang="en-US" sz="2400" dirty="0">
                <a:cs typeface="Arial" panose="020B0604020202020204" pitchFamily="34" charset="0"/>
              </a:rPr>
              <a:t>to identify a list of Technology profiles that can be offered from within the </a:t>
            </a:r>
            <a:r>
              <a:rPr lang="en-US" sz="2400" dirty="0" smtClean="0">
                <a:cs typeface="Arial" panose="020B0604020202020204" pitchFamily="34" charset="0"/>
              </a:rPr>
              <a:t>SOLARNET/EST community (Technology Spin-Out) as </a:t>
            </a:r>
            <a:r>
              <a:rPr lang="en-US" sz="2400" dirty="0">
                <a:cs typeface="Arial" panose="020B0604020202020204" pitchFamily="34" charset="0"/>
              </a:rPr>
              <a:t>well as identifying </a:t>
            </a:r>
            <a:r>
              <a:rPr lang="en-US" sz="2400" dirty="0" smtClean="0">
                <a:cs typeface="Arial" panose="020B0604020202020204" pitchFamily="34" charset="0"/>
              </a:rPr>
              <a:t>the key </a:t>
            </a:r>
            <a:r>
              <a:rPr lang="en-US" sz="2400" dirty="0">
                <a:cs typeface="Arial" panose="020B0604020202020204" pitchFamily="34" charset="0"/>
              </a:rPr>
              <a:t>Technology Needs </a:t>
            </a:r>
            <a:r>
              <a:rPr lang="en-US" sz="2400" dirty="0" smtClean="0">
                <a:cs typeface="Arial" panose="020B0604020202020204" pitchFamily="34" charset="0"/>
              </a:rPr>
              <a:t>within the community These </a:t>
            </a:r>
            <a:r>
              <a:rPr lang="en-US" sz="2400" dirty="0">
                <a:cs typeface="Arial" panose="020B0604020202020204" pitchFamily="34" charset="0"/>
              </a:rPr>
              <a:t>Needs might require either further investment within solar astrophysics in order to be resolved through research and development, or alternatively a solution may exist based on technologies from research in other fields, such as fusion, particle physics, space, energy </a:t>
            </a:r>
            <a:r>
              <a:rPr lang="en-US" sz="2400" dirty="0" err="1" smtClean="0">
                <a:cs typeface="Arial" panose="020B0604020202020204" pitchFamily="34" charset="0"/>
              </a:rPr>
              <a:t>etc</a:t>
            </a:r>
            <a:r>
              <a:rPr lang="en-US" sz="2400" dirty="0" smtClean="0">
                <a:cs typeface="Arial" panose="020B0604020202020204" pitchFamily="34" charset="0"/>
              </a:rPr>
              <a:t> (Technology Spin-In).</a:t>
            </a:r>
          </a:p>
          <a:p>
            <a:endParaRPr lang="es-ES" sz="2400" dirty="0">
              <a:cs typeface="Arial" panose="020B0604020202020204" pitchFamily="34" charset="0"/>
            </a:endParaRPr>
          </a:p>
          <a:p>
            <a:r>
              <a:rPr lang="en-US" sz="2400" dirty="0">
                <a:cs typeface="Arial" panose="020B0604020202020204" pitchFamily="34" charset="0"/>
              </a:rPr>
              <a:t>To further this assessment, </a:t>
            </a:r>
            <a:r>
              <a:rPr lang="en-US" sz="2400" dirty="0" smtClean="0">
                <a:cs typeface="Arial" panose="020B0604020202020204" pitchFamily="34" charset="0"/>
              </a:rPr>
              <a:t>links have been established with </a:t>
            </a:r>
            <a:r>
              <a:rPr lang="en-US" sz="2400" dirty="0">
                <a:cs typeface="Arial" panose="020B0604020202020204" pitchFamily="34" charset="0"/>
              </a:rPr>
              <a:t>the following networks/establishments in order to both promote solar astrophysics technologies and to help identify possible </a:t>
            </a:r>
            <a:r>
              <a:rPr lang="en-US" sz="2400" dirty="0" smtClean="0">
                <a:cs typeface="Arial" panose="020B0604020202020204" pitchFamily="34" charset="0"/>
              </a:rPr>
              <a:t>technology solutions and/or future collaborations.  </a:t>
            </a:r>
            <a:r>
              <a:rPr lang="en-US" sz="2400" b="1" dirty="0" smtClean="0">
                <a:cs typeface="Arial" panose="020B0604020202020204" pitchFamily="34" charset="0"/>
              </a:rPr>
              <a:t>The listed networks are excellent examples of European networks that actively promote their developed technologies for uptake in other industrial sectors, strongly influenced by </a:t>
            </a:r>
            <a:r>
              <a:rPr lang="en-US" sz="2400" b="1" dirty="0">
                <a:cs typeface="Arial" panose="020B0604020202020204" pitchFamily="34" charset="0"/>
              </a:rPr>
              <a:t>the </a:t>
            </a:r>
            <a:r>
              <a:rPr lang="en-US" sz="2400" b="1" dirty="0" smtClean="0">
                <a:cs typeface="Arial" panose="020B0604020202020204" pitchFamily="34" charset="0"/>
              </a:rPr>
              <a:t>model developed by the European </a:t>
            </a:r>
            <a:r>
              <a:rPr lang="en-US" sz="2400" b="1" dirty="0">
                <a:cs typeface="Arial" panose="020B0604020202020204" pitchFamily="34" charset="0"/>
              </a:rPr>
              <a:t>Space </a:t>
            </a:r>
            <a:r>
              <a:rPr lang="en-US" sz="2400" b="1" dirty="0" smtClean="0">
                <a:cs typeface="Arial" panose="020B0604020202020204" pitchFamily="34" charset="0"/>
              </a:rPr>
              <a:t>Agency.</a:t>
            </a:r>
            <a:endParaRPr lang="es-ES" sz="2400" b="1" dirty="0">
              <a:cs typeface="Arial" panose="020B0604020202020204" pitchFamily="34" charset="0"/>
            </a:endParaRPr>
          </a:p>
          <a:p>
            <a:pPr lvl="0"/>
            <a:endParaRPr lang="en-US" sz="2400" dirty="0" smtClean="0"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ESA </a:t>
            </a:r>
            <a:r>
              <a:rPr lang="en-US" sz="2400" dirty="0">
                <a:cs typeface="Arial" panose="020B0604020202020204" pitchFamily="34" charset="0"/>
              </a:rPr>
              <a:t>Technology Transfer Program Office (ESA TTPO)</a:t>
            </a:r>
            <a:endParaRPr lang="es-ES" sz="2400" dirty="0"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Enterprise Europe Network (EEN)</a:t>
            </a:r>
            <a:endParaRPr lang="es-ES" sz="2400" dirty="0"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CERN Knowledge Transfer </a:t>
            </a:r>
            <a:r>
              <a:rPr lang="en-US" sz="2400" dirty="0" smtClean="0">
                <a:cs typeface="Arial" panose="020B0604020202020204" pitchFamily="34" charset="0"/>
              </a:rPr>
              <a:t>Group (CERN KT)</a:t>
            </a:r>
            <a:endParaRPr lang="es-ES" sz="2400" dirty="0"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cs typeface="Arial" panose="020B0604020202020204" pitchFamily="34" charset="0"/>
              </a:rPr>
              <a:t>Eurofusion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technology </a:t>
            </a:r>
            <a:r>
              <a:rPr lang="en-US" sz="2400" dirty="0">
                <a:cs typeface="Arial" panose="020B0604020202020204" pitchFamily="34" charset="0"/>
              </a:rPr>
              <a:t>transfer </a:t>
            </a:r>
            <a:r>
              <a:rPr lang="en-US" sz="2400" dirty="0" smtClean="0">
                <a:cs typeface="Arial" panose="020B0604020202020204" pitchFamily="34" charset="0"/>
              </a:rPr>
              <a:t>initiative (</a:t>
            </a:r>
            <a:r>
              <a:rPr lang="en-US" sz="2400" dirty="0">
                <a:cs typeface="Arial" panose="020B0604020202020204" pitchFamily="34" charset="0"/>
              </a:rPr>
              <a:t>FUTTA) </a:t>
            </a:r>
            <a:endParaRPr lang="es-ES" sz="2400" dirty="0"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Technology </a:t>
            </a:r>
            <a:r>
              <a:rPr lang="en-US" sz="2400" dirty="0">
                <a:cs typeface="Arial" panose="020B0604020202020204" pitchFamily="34" charset="0"/>
              </a:rPr>
              <a:t>Transfer Offices of large EU public research </a:t>
            </a:r>
            <a:r>
              <a:rPr lang="en-US" sz="2400" dirty="0" err="1" smtClean="0">
                <a:cs typeface="Arial" panose="020B0604020202020204" pitchFamily="34" charset="0"/>
              </a:rPr>
              <a:t>organisations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(TTO Circle)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>
              <a:cs typeface="Arial" panose="020B0604020202020204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676430"/>
              </p:ext>
            </p:extLst>
          </p:nvPr>
        </p:nvGraphicFramePr>
        <p:xfrm>
          <a:off x="12843921" y="12776495"/>
          <a:ext cx="9000000" cy="8209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2220"/>
                <a:gridCol w="5077766"/>
                <a:gridCol w="2970014"/>
              </a:tblGrid>
              <a:tr h="34036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effectLst/>
                        </a:rPr>
                        <a:t>No.: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Technology Description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Potential application sectors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926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SO-01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Prediction-based servo closed loop control algorithm for adaptive optics systems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EO data processing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386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SO-02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High-cadence high-spectral resolution </a:t>
                      </a:r>
                      <a:r>
                        <a:rPr lang="en-US" sz="1800" kern="1200" dirty="0" err="1">
                          <a:effectLst/>
                        </a:rPr>
                        <a:t>Fabry</a:t>
                      </a:r>
                      <a:r>
                        <a:rPr lang="en-US" sz="1800" kern="1200" dirty="0">
                          <a:effectLst/>
                        </a:rPr>
                        <a:t>-Perot Interferometer prototype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>
                          <a:effectLst/>
                        </a:rPr>
                        <a:t>Aeronautics, machine tools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2926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SO-03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Precision optics design </a:t>
                      </a:r>
                      <a:r>
                        <a:rPr lang="en-US" sz="1800" kern="1200" dirty="0" smtClean="0">
                          <a:effectLst/>
                        </a:rPr>
                        <a:t>methodology (10</a:t>
                      </a:r>
                      <a:r>
                        <a:rPr lang="en-US" sz="1800" kern="1200" baseline="30000" dirty="0" smtClean="0">
                          <a:effectLst/>
                        </a:rPr>
                        <a:t>-4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effectLst/>
                        </a:rPr>
                        <a:t>positioning)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 err="1">
                          <a:effectLst/>
                        </a:rPr>
                        <a:t>Space</a:t>
                      </a:r>
                      <a:r>
                        <a:rPr lang="es-ES" sz="1800" kern="1200" dirty="0">
                          <a:effectLst/>
                        </a:rPr>
                        <a:t>, </a:t>
                      </a:r>
                      <a:r>
                        <a:rPr lang="es-ES" sz="1800" kern="1200" dirty="0" err="1" smtClean="0">
                          <a:effectLst/>
                        </a:rPr>
                        <a:t>Defense</a:t>
                      </a:r>
                      <a:r>
                        <a:rPr lang="es-ES" sz="1800" kern="1200" dirty="0" smtClean="0">
                          <a:effectLst/>
                        </a:rPr>
                        <a:t>, 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306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SO-04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Primary mirror with cavities for advanced cooling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 err="1" smtClean="0">
                          <a:effectLst/>
                        </a:rPr>
                        <a:t>Space</a:t>
                      </a:r>
                      <a:r>
                        <a:rPr lang="es-ES" sz="1800" kern="1200" dirty="0" smtClean="0">
                          <a:effectLst/>
                        </a:rPr>
                        <a:t>, </a:t>
                      </a:r>
                      <a:r>
                        <a:rPr lang="es-ES" sz="1800" kern="1200" dirty="0" err="1" smtClean="0">
                          <a:effectLst/>
                        </a:rPr>
                        <a:t>Optical</a:t>
                      </a:r>
                      <a:r>
                        <a:rPr lang="es-ES" sz="1800" kern="1200" dirty="0" smtClean="0">
                          <a:effectLst/>
                        </a:rPr>
                        <a:t> </a:t>
                      </a:r>
                      <a:r>
                        <a:rPr lang="es-ES" sz="1800" kern="1200" dirty="0" err="1" smtClean="0">
                          <a:effectLst/>
                        </a:rPr>
                        <a:t>Communication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084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SO-05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Mirror cooling system for reduction of optical aberration-perturbation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Fusion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20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SO-06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Hexapod mechanism with integrated cooling system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Space, machine tools, test bench, </a:t>
                      </a:r>
                      <a:r>
                        <a:rPr lang="en-US" sz="1800" kern="1200" dirty="0" smtClean="0">
                          <a:effectLst/>
                        </a:rPr>
                        <a:t>sports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402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SO-07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Continuous rotary mechanism with integrated optics transfer for large telescope structures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Medical, fusion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941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SO-08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Coating with high polarimetric performance and reflectivity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>
                          <a:effectLst/>
                        </a:rPr>
                        <a:t>Aeronautics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449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SO-09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Data control loop for multi mirrors and their actuation mechanism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Space, digital cameras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196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SO-10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Correlating Wave front Sensor (CWS) for image </a:t>
                      </a:r>
                      <a:r>
                        <a:rPr lang="en-US" sz="1800" kern="1200" dirty="0" err="1">
                          <a:effectLst/>
                        </a:rPr>
                        <a:t>stabilisation</a:t>
                      </a:r>
                      <a:r>
                        <a:rPr lang="en-US" sz="1800" kern="1200" dirty="0">
                          <a:effectLst/>
                        </a:rPr>
                        <a:t> and  fine guiding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>
                          <a:effectLst/>
                        </a:rPr>
                        <a:t>Space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274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SO-11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High resolution multi-slicers 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>
                          <a:effectLst/>
                        </a:rPr>
                        <a:t>Space, MEMS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815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SO-12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Image acquisition and processing (</a:t>
                      </a:r>
                      <a:r>
                        <a:rPr lang="en-US" sz="1800" kern="1200" dirty="0" err="1">
                          <a:effectLst/>
                        </a:rPr>
                        <a:t>syncronisation</a:t>
                      </a:r>
                      <a:r>
                        <a:rPr lang="en-US" sz="1800" kern="1200" dirty="0">
                          <a:effectLst/>
                        </a:rPr>
                        <a:t> at microsecond level)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 err="1" smtClean="0">
                          <a:effectLst/>
                        </a:rPr>
                        <a:t>Fusion</a:t>
                      </a:r>
                      <a:r>
                        <a:rPr lang="es-ES" sz="1800" kern="1200" dirty="0" smtClean="0">
                          <a:effectLst/>
                        </a:rPr>
                        <a:t>, </a:t>
                      </a:r>
                      <a:r>
                        <a:rPr lang="es-ES" sz="1800" kern="1200" dirty="0" err="1" smtClean="0">
                          <a:effectLst/>
                        </a:rPr>
                        <a:t>Large</a:t>
                      </a:r>
                      <a:r>
                        <a:rPr lang="es-ES" sz="1800" kern="1200" dirty="0" smtClean="0">
                          <a:effectLst/>
                        </a:rPr>
                        <a:t> </a:t>
                      </a:r>
                      <a:r>
                        <a:rPr lang="es-ES" sz="1800" kern="1200" dirty="0" err="1" smtClean="0">
                          <a:effectLst/>
                        </a:rPr>
                        <a:t>Experiments</a:t>
                      </a:r>
                      <a:r>
                        <a:rPr lang="es-ES" sz="1800" kern="1200" dirty="0" smtClean="0">
                          <a:effectLst/>
                        </a:rPr>
                        <a:t>, </a:t>
                      </a:r>
                      <a:r>
                        <a:rPr lang="es-ES" sz="1800" kern="1200" dirty="0" err="1" smtClean="0">
                          <a:effectLst/>
                        </a:rPr>
                        <a:t>Photography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8775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SO-13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CCD sensors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>
                          <a:effectLst/>
                        </a:rPr>
                        <a:t>Photography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SO-14</a:t>
                      </a:r>
                      <a:endParaRPr lang="es-E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Method for optical design with polarimetry compensation.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 err="1">
                          <a:effectLst/>
                        </a:rPr>
                        <a:t>Optics</a:t>
                      </a:r>
                      <a:r>
                        <a:rPr lang="es-ES" sz="1800" kern="1200" dirty="0">
                          <a:effectLst/>
                        </a:rPr>
                        <a:t>, </a:t>
                      </a:r>
                      <a:r>
                        <a:rPr lang="es-ES" sz="1800" kern="1200" dirty="0" err="1">
                          <a:effectLst/>
                        </a:rPr>
                        <a:t>space</a:t>
                      </a:r>
                      <a:r>
                        <a:rPr lang="es-ES" sz="1800" kern="1200" dirty="0">
                          <a:effectLst/>
                        </a:rPr>
                        <a:t>, medical</a:t>
                      </a:r>
                      <a:endParaRPr lang="es-E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346347" y="14077237"/>
            <a:ext cx="9000000" cy="646331"/>
          </a:xfrm>
          <a:prstGeom prst="rect">
            <a:avLst/>
          </a:prstGeom>
          <a:solidFill>
            <a:srgbClr val="2C45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EFC727"/>
                </a:solidFill>
                <a:cs typeface="Arial" panose="020B0604020202020204" pitchFamily="34" charset="0"/>
              </a:rPr>
              <a:t>WP </a:t>
            </a:r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Objectives</a:t>
            </a:r>
            <a:endParaRPr lang="es-ES" sz="3600" b="1" dirty="0">
              <a:solidFill>
                <a:srgbClr val="EFC727"/>
              </a:solidFill>
              <a:cs typeface="Arial" panose="020B0604020202020204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2346347" y="22052510"/>
            <a:ext cx="9000000" cy="646331"/>
          </a:xfrm>
          <a:prstGeom prst="rect">
            <a:avLst/>
          </a:prstGeom>
          <a:solidFill>
            <a:srgbClr val="2C45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Description</a:t>
            </a:r>
            <a:endParaRPr lang="es-ES" sz="3600" b="1" dirty="0">
              <a:solidFill>
                <a:srgbClr val="EFC727"/>
              </a:solidFill>
              <a:cs typeface="Arial" panose="020B0604020202020204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2843921" y="8323132"/>
            <a:ext cx="9000000" cy="646330"/>
          </a:xfrm>
          <a:prstGeom prst="rect">
            <a:avLst/>
          </a:prstGeom>
          <a:solidFill>
            <a:srgbClr val="2C45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EFC727"/>
                </a:solidFill>
                <a:cs typeface="Arial" panose="020B0604020202020204" pitchFamily="34" charset="0"/>
              </a:rPr>
              <a:t>Solar </a:t>
            </a:r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Astrophysics</a:t>
            </a:r>
            <a:r>
              <a:rPr lang="es-ES" sz="3600" b="1" dirty="0" smtClean="0">
                <a:solidFill>
                  <a:srgbClr val="EFC727"/>
                </a:solidFill>
                <a:cs typeface="Arial" panose="020B0604020202020204" pitchFamily="34" charset="0"/>
              </a:rPr>
              <a:t> </a:t>
            </a:r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Technology</a:t>
            </a:r>
            <a:r>
              <a:rPr lang="es-ES" sz="3600" b="1" dirty="0" smtClean="0">
                <a:solidFill>
                  <a:srgbClr val="EFC727"/>
                </a:solidFill>
                <a:cs typeface="Arial" panose="020B0604020202020204" pitchFamily="34" charset="0"/>
              </a:rPr>
              <a:t> Spin-</a:t>
            </a:r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Out</a:t>
            </a:r>
            <a:endParaRPr lang="es-ES" sz="3600" b="1" dirty="0">
              <a:solidFill>
                <a:srgbClr val="EFC727"/>
              </a:solidFill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46348" y="9260617"/>
            <a:ext cx="8999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SOLARNET WP40 Innovation Towards Industry work package has worked to identify common technologies and technology transfer opportunities between the solar astrophysics sector and other industrial </a:t>
            </a:r>
            <a:r>
              <a:rPr lang="en-GB" sz="2400" dirty="0" smtClean="0"/>
              <a:t>sectors.</a:t>
            </a:r>
          </a:p>
          <a:p>
            <a:endParaRPr lang="en-GB" sz="2400" dirty="0"/>
          </a:p>
          <a:p>
            <a:r>
              <a:rPr lang="en-GB" sz="2400" dirty="0" smtClean="0"/>
              <a:t>This </a:t>
            </a:r>
            <a:r>
              <a:rPr lang="en-GB" sz="2400" dirty="0"/>
              <a:t>poster summarises the results of the activities carried out for the identification and development of technological synergies between the solar astrophysics and other high-tech sectors, for the transfer of knowledge and for the identification of common interests between these sectors.</a:t>
            </a:r>
            <a:endParaRPr lang="es-ES" sz="2400" b="1" dirty="0"/>
          </a:p>
        </p:txBody>
      </p:sp>
      <p:sp>
        <p:nvSpPr>
          <p:cNvPr id="38" name="37 CuadroTexto"/>
          <p:cNvSpPr txBox="1"/>
          <p:nvPr/>
        </p:nvSpPr>
        <p:spPr>
          <a:xfrm>
            <a:off x="2346348" y="8323132"/>
            <a:ext cx="9000000" cy="646331"/>
          </a:xfrm>
          <a:prstGeom prst="rect">
            <a:avLst/>
          </a:prstGeom>
          <a:solidFill>
            <a:srgbClr val="2C45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Abstract</a:t>
            </a:r>
            <a:endParaRPr lang="es-ES" sz="3600" b="1" dirty="0">
              <a:solidFill>
                <a:srgbClr val="EFC727"/>
              </a:solidFill>
              <a:cs typeface="Arial" panose="020B0604020202020204" pitchFamily="34" charset="0"/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3277855" y="9171237"/>
            <a:ext cx="90000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95363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5363" eaLnBrk="0" hangingPunct="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5363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5363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5363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Three Technology Transfer workshops have been </a:t>
            </a:r>
            <a:r>
              <a:rPr lang="en-US" altLang="es-ES" sz="2400" dirty="0" err="1" smtClean="0">
                <a:latin typeface="+mn-lt"/>
                <a:cs typeface="Arial" panose="020B0604020202020204" pitchFamily="34" charset="0"/>
              </a:rPr>
              <a:t>organised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 within SOLARNET to present the technologies and capabilities of the solar astrophysics community to other industrial sectors, including: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s-ES" sz="2400" dirty="0">
                <a:latin typeface="+mn-lt"/>
                <a:cs typeface="Arial" panose="020B0604020202020204" pitchFamily="34" charset="0"/>
              </a:rPr>
              <a:t>Synergies between Solar Astrophysics and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Nuclear Fusion</a:t>
            </a:r>
            <a:endParaRPr lang="en-US" altLang="es-ES" sz="2400" dirty="0">
              <a:latin typeface="+mn-lt"/>
              <a:cs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50000"/>
              </a:spcBef>
            </a:pPr>
            <a:r>
              <a:rPr lang="en-US" altLang="es-ES" sz="2000" dirty="0">
                <a:latin typeface="+mn-lt"/>
                <a:cs typeface="Arial" panose="020B0604020202020204" pitchFamily="34" charset="0"/>
              </a:rPr>
              <a:t>Symposium on Fusion Technology - SOFT </a:t>
            </a:r>
            <a:r>
              <a:rPr lang="en-US" altLang="es-ES" sz="2000" dirty="0" smtClean="0">
                <a:latin typeface="+mn-lt"/>
                <a:cs typeface="Arial" panose="020B0604020202020204" pitchFamily="34" charset="0"/>
              </a:rPr>
              <a:t>2014, San Sebastian, Spain</a:t>
            </a:r>
            <a:endParaRPr lang="en-US" altLang="es-ES" sz="2000" dirty="0"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Space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applications, launch vehicles, satellites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&amp; related technologies</a:t>
            </a:r>
          </a:p>
          <a:p>
            <a:pPr marL="1085850" lvl="1" indent="-342900" eaLnBrk="1" hangingPunct="1">
              <a:spcBef>
                <a:spcPct val="50000"/>
              </a:spcBef>
            </a:pPr>
            <a:r>
              <a:rPr lang="en-US" altLang="es-ES" sz="2000" dirty="0" smtClean="0">
                <a:latin typeface="+mn-lt"/>
                <a:cs typeface="Arial" panose="020B0604020202020204" pitchFamily="34" charset="0"/>
              </a:rPr>
              <a:t>London Space Week 2015, London, UK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Deep-Space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Optical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Communications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Workshop</a:t>
            </a:r>
            <a:endParaRPr lang="en-US" altLang="es-ES" sz="2400" dirty="0" smtClean="0">
              <a:latin typeface="+mn-lt"/>
              <a:cs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50000"/>
              </a:spcBef>
            </a:pPr>
            <a:r>
              <a:rPr lang="en-US" altLang="es-ES" sz="2000" dirty="0" smtClean="0">
                <a:latin typeface="+mn-lt"/>
                <a:cs typeface="Arial" panose="020B0604020202020204" pitchFamily="34" charset="0"/>
              </a:rPr>
              <a:t>ESA-ESOC, Darmstadt, </a:t>
            </a:r>
            <a:r>
              <a:rPr lang="en-US" altLang="es-ES" sz="2000" dirty="0" smtClean="0">
                <a:latin typeface="+mn-lt"/>
                <a:cs typeface="Arial" panose="020B0604020202020204" pitchFamily="34" charset="0"/>
              </a:rPr>
              <a:t>Germany (2016)</a:t>
            </a:r>
            <a:endParaRPr lang="en-US" altLang="es-E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23277855" y="8302366"/>
            <a:ext cx="9000000" cy="646331"/>
          </a:xfrm>
          <a:prstGeom prst="rect">
            <a:avLst/>
          </a:prstGeom>
          <a:solidFill>
            <a:srgbClr val="2C45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Technology</a:t>
            </a:r>
            <a:r>
              <a:rPr lang="es-ES" sz="3600" b="1" dirty="0" smtClean="0">
                <a:solidFill>
                  <a:srgbClr val="EFC727"/>
                </a:solidFill>
                <a:cs typeface="Arial" panose="020B0604020202020204" pitchFamily="34" charset="0"/>
              </a:rPr>
              <a:t> Transfer Workshops</a:t>
            </a:r>
            <a:endParaRPr lang="es-ES" sz="3600" b="1" dirty="0">
              <a:solidFill>
                <a:srgbClr val="EFC727"/>
              </a:solidFill>
              <a:cs typeface="Arial" panose="020B0604020202020204" pitchFamily="34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2843920" y="22052510"/>
            <a:ext cx="9000000" cy="6283355"/>
            <a:chOff x="23277855" y="18624625"/>
            <a:chExt cx="9000000" cy="6283355"/>
          </a:xfrm>
        </p:grpSpPr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23277855" y="19645001"/>
              <a:ext cx="9000000" cy="52629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995363" eaLnBrk="0" hangingPunct="0">
                <a:spcBef>
                  <a:spcPct val="20000"/>
                </a:spcBef>
                <a:buChar char="•"/>
                <a:defRPr sz="35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5363" eaLnBrk="0" hangingPunct="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5363" eaLnBrk="0" hangingPunct="0"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5363" eaLnBrk="0" hangingPunct="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5363" eaLnBrk="0" hangingPunct="0">
                <a:spcBef>
                  <a:spcPct val="20000"/>
                </a:spcBef>
                <a:buChar char="»"/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53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53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53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53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s-ES" sz="2400" dirty="0">
                  <a:latin typeface="+mn-lt"/>
                  <a:cs typeface="Arial" panose="020B0604020202020204" pitchFamily="34" charset="0"/>
                </a:rPr>
                <a:t>The interpolation of FEM solutions between different computational meshes developed by CINME for the </a:t>
              </a:r>
              <a:r>
                <a:rPr lang="en-US" altLang="es-ES" sz="2400" dirty="0" smtClean="0">
                  <a:latin typeface="+mn-lt"/>
                  <a:cs typeface="Arial" panose="020B0604020202020204" pitchFamily="34" charset="0"/>
                </a:rPr>
                <a:t>SOLARNET </a:t>
              </a:r>
              <a:r>
                <a:rPr lang="en-US" altLang="es-ES" sz="2400" dirty="0">
                  <a:latin typeface="+mn-lt"/>
                  <a:cs typeface="Arial" panose="020B0604020202020204" pitchFamily="34" charset="0"/>
                </a:rPr>
                <a:t>GREGOR prototype has been extended and applied to the simulation of dynamic human sounds (</a:t>
              </a:r>
              <a:r>
                <a:rPr lang="en-US" altLang="es-ES" sz="2400" dirty="0" err="1">
                  <a:latin typeface="+mn-lt"/>
                  <a:cs typeface="Arial" panose="020B0604020202020204" pitchFamily="34" charset="0"/>
                </a:rPr>
                <a:t>diphtongs</a:t>
              </a:r>
              <a:r>
                <a:rPr lang="en-US" altLang="es-ES" sz="2400" dirty="0">
                  <a:latin typeface="+mn-lt"/>
                  <a:cs typeface="Arial" panose="020B0604020202020204" pitchFamily="34" charset="0"/>
                </a:rPr>
                <a:t> and syllables</a:t>
              </a:r>
              <a:r>
                <a:rPr lang="en-US" altLang="es-ES" sz="2400" dirty="0" smtClean="0">
                  <a:latin typeface="+mn-lt"/>
                  <a:cs typeface="Arial" panose="020B0604020202020204" pitchFamily="34" charset="0"/>
                </a:rPr>
                <a:t>).</a:t>
              </a:r>
              <a:endParaRPr lang="en-US" altLang="es-ES" sz="2400" dirty="0">
                <a:latin typeface="+mn-lt"/>
                <a:cs typeface="Arial" panose="020B0604020202020204" pitchFamily="34" charset="0"/>
              </a:endParaRPr>
            </a:p>
            <a:p>
              <a:pPr algn="just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s-ES" sz="2400" dirty="0" smtClean="0">
                  <a:latin typeface="+mn-lt"/>
                  <a:cs typeface="Arial" panose="020B0604020202020204" pitchFamily="34" charset="0"/>
                </a:rPr>
                <a:t>The </a:t>
              </a:r>
              <a:r>
                <a:rPr lang="en-US" altLang="es-ES" sz="2400" dirty="0">
                  <a:latin typeface="+mn-lt"/>
                  <a:cs typeface="Arial" panose="020B0604020202020204" pitchFamily="34" charset="0"/>
                </a:rPr>
                <a:t>European Union–funded project Extensive Unified-Domain Simulation of the Human Voice (EUNISON), </a:t>
              </a:r>
              <a:r>
                <a:rPr lang="en-US" altLang="es-ES" sz="2400" dirty="0" smtClean="0">
                  <a:latin typeface="+mn-lt"/>
                  <a:cs typeface="Arial" panose="020B0604020202020204" pitchFamily="34" charset="0"/>
                </a:rPr>
                <a:t>has focused on </a:t>
              </a:r>
              <a:r>
                <a:rPr lang="en-US" altLang="es-ES" sz="2400" dirty="0">
                  <a:latin typeface="+mn-lt"/>
                  <a:cs typeface="Arial" panose="020B0604020202020204" pitchFamily="34" charset="0"/>
                </a:rPr>
                <a:t>developing the first system able to simulate the entire voice organ in a unified way, based on supercomputing capabilities and experimental studies. </a:t>
              </a:r>
              <a:r>
                <a:rPr lang="en-US" altLang="es-ES" sz="2400" dirty="0" smtClean="0">
                  <a:latin typeface="+mn-lt"/>
                  <a:cs typeface="Arial" panose="020B0604020202020204" pitchFamily="34" charset="0"/>
                </a:rPr>
                <a:t>The work in EUNISON makes </a:t>
              </a:r>
              <a:r>
                <a:rPr lang="en-US" altLang="es-ES" sz="2400" dirty="0">
                  <a:latin typeface="+mn-lt"/>
                  <a:cs typeface="Arial" panose="020B0604020202020204" pitchFamily="34" charset="0"/>
                </a:rPr>
                <a:t>it possible to “</a:t>
              </a:r>
              <a:r>
                <a:rPr lang="en-US" altLang="es-ES" sz="2400" dirty="0" err="1">
                  <a:latin typeface="+mn-lt"/>
                  <a:cs typeface="Arial" panose="020B0604020202020204" pitchFamily="34" charset="0"/>
                </a:rPr>
                <a:t>visualise</a:t>
              </a:r>
              <a:r>
                <a:rPr lang="en-US" altLang="es-ES" sz="2400" dirty="0">
                  <a:latin typeface="+mn-lt"/>
                  <a:cs typeface="Arial" panose="020B0604020202020204" pitchFamily="34" charset="0"/>
                </a:rPr>
                <a:t>” the voice and </a:t>
              </a:r>
              <a:r>
                <a:rPr lang="en-US" altLang="es-ES" sz="2400" dirty="0" smtClean="0">
                  <a:latin typeface="+mn-lt"/>
                  <a:cs typeface="Arial" panose="020B0604020202020204" pitchFamily="34" charset="0"/>
                </a:rPr>
                <a:t>the results have </a:t>
              </a:r>
              <a:r>
                <a:rPr lang="en-US" altLang="es-ES" sz="2400" dirty="0">
                  <a:latin typeface="+mn-lt"/>
                  <a:cs typeface="Arial" panose="020B0604020202020204" pitchFamily="34" charset="0"/>
                </a:rPr>
                <a:t>applications in a wide range of fields, including speech synthesis, medicine, speech therapy, biomechanics, robotics, and even the creation of new forms of cultural </a:t>
              </a:r>
              <a:r>
                <a:rPr lang="en-US" altLang="es-ES" sz="2400" dirty="0" smtClean="0">
                  <a:latin typeface="+mn-lt"/>
                  <a:cs typeface="Arial" panose="020B0604020202020204" pitchFamily="34" charset="0"/>
                </a:rPr>
                <a:t>expression</a:t>
              </a:r>
            </a:p>
            <a:p>
              <a:pPr algn="just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s-ES" sz="2400" dirty="0" smtClean="0">
                  <a:latin typeface="+mn-lt"/>
                  <a:cs typeface="Arial" panose="020B0604020202020204" pitchFamily="34" charset="0"/>
                </a:rPr>
                <a:t>Transfer value: </a:t>
              </a:r>
              <a:r>
                <a:rPr lang="en-US" altLang="es-ES" sz="2400" dirty="0">
                  <a:latin typeface="+mn-lt"/>
                  <a:cs typeface="Arial" panose="020B0604020202020204" pitchFamily="34" charset="0"/>
                </a:rPr>
                <a:t>EC contract EUNISON (3M€</a:t>
              </a:r>
              <a:r>
                <a:rPr lang="en-US" altLang="es-ES" sz="2400" dirty="0" smtClean="0">
                  <a:latin typeface="+mn-lt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23277855" y="18624625"/>
              <a:ext cx="9000000" cy="646331"/>
            </a:xfrm>
            <a:prstGeom prst="rect">
              <a:avLst/>
            </a:prstGeom>
            <a:solidFill>
              <a:srgbClr val="2C457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 smtClean="0">
                  <a:solidFill>
                    <a:srgbClr val="EFC727"/>
                  </a:solidFill>
                  <a:cs typeface="Arial" panose="020B0604020202020204" pitchFamily="34" charset="0"/>
                </a:rPr>
                <a:t>Case </a:t>
              </a:r>
              <a:r>
                <a:rPr lang="es-ES" sz="3600" b="1" dirty="0" err="1" smtClean="0">
                  <a:solidFill>
                    <a:srgbClr val="EFC727"/>
                  </a:solidFill>
                  <a:cs typeface="Arial" panose="020B0604020202020204" pitchFamily="34" charset="0"/>
                </a:rPr>
                <a:t>Example</a:t>
              </a:r>
              <a:r>
                <a:rPr lang="es-ES" sz="3600" b="1" dirty="0" smtClean="0">
                  <a:solidFill>
                    <a:srgbClr val="EFC727"/>
                  </a:solidFill>
                  <a:cs typeface="Arial" panose="020B0604020202020204" pitchFamily="34" charset="0"/>
                </a:rPr>
                <a:t> – </a:t>
              </a:r>
              <a:r>
                <a:rPr lang="es-ES" sz="3600" b="1" dirty="0" err="1" smtClean="0">
                  <a:solidFill>
                    <a:srgbClr val="EFC727"/>
                  </a:solidFill>
                  <a:cs typeface="Arial" panose="020B0604020202020204" pitchFamily="34" charset="0"/>
                </a:rPr>
                <a:t>Knowledge</a:t>
              </a:r>
              <a:r>
                <a:rPr lang="es-ES" sz="3600" b="1" dirty="0" smtClean="0">
                  <a:solidFill>
                    <a:srgbClr val="EFC727"/>
                  </a:solidFill>
                  <a:cs typeface="Arial" panose="020B0604020202020204" pitchFamily="34" charset="0"/>
                </a:rPr>
                <a:t> Transfer</a:t>
              </a:r>
              <a:endParaRPr lang="es-ES" sz="3600" b="1" dirty="0">
                <a:solidFill>
                  <a:srgbClr val="EFC727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5" name="44 CuadroTexto"/>
          <p:cNvSpPr txBox="1"/>
          <p:nvPr/>
        </p:nvSpPr>
        <p:spPr>
          <a:xfrm>
            <a:off x="23277855" y="27378836"/>
            <a:ext cx="9000000" cy="646331"/>
          </a:xfrm>
          <a:prstGeom prst="rect">
            <a:avLst/>
          </a:prstGeom>
          <a:solidFill>
            <a:srgbClr val="2C45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Acknowledgements</a:t>
            </a:r>
            <a:endParaRPr lang="es-ES" sz="3600" b="1" dirty="0">
              <a:solidFill>
                <a:srgbClr val="EFC727"/>
              </a:solidFill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463" y="28861894"/>
            <a:ext cx="3810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007" y="28861894"/>
            <a:ext cx="3810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lasallerd.salleurl.edu/sites/lasallerd.salleurl.edu/files/styles/large/public/LOGO_COLOR_EUNISON_02_0.png?itok=Ls7kSaB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9341" y="29971565"/>
            <a:ext cx="1534579" cy="1423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45 CuadroTexto"/>
          <p:cNvSpPr txBox="1"/>
          <p:nvPr/>
        </p:nvSpPr>
        <p:spPr>
          <a:xfrm>
            <a:off x="23277855" y="14057474"/>
            <a:ext cx="9000000" cy="646331"/>
          </a:xfrm>
          <a:prstGeom prst="rect">
            <a:avLst/>
          </a:prstGeom>
          <a:solidFill>
            <a:srgbClr val="2C45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Identified</a:t>
            </a:r>
            <a:r>
              <a:rPr lang="es-ES" sz="3600" b="1" dirty="0" smtClean="0">
                <a:solidFill>
                  <a:srgbClr val="EFC727"/>
                </a:solidFill>
                <a:cs typeface="Arial" panose="020B0604020202020204" pitchFamily="34" charset="0"/>
              </a:rPr>
              <a:t> </a:t>
            </a:r>
            <a:r>
              <a:rPr lang="es-ES" sz="3600" b="1" dirty="0" err="1" smtClean="0">
                <a:solidFill>
                  <a:srgbClr val="EFC727"/>
                </a:solidFill>
                <a:cs typeface="Arial" panose="020B0604020202020204" pitchFamily="34" charset="0"/>
              </a:rPr>
              <a:t>Opportunities</a:t>
            </a:r>
            <a:endParaRPr lang="es-ES" sz="3600" b="1" dirty="0">
              <a:solidFill>
                <a:srgbClr val="EFC727"/>
              </a:solidFill>
              <a:cs typeface="Arial" panose="020B0604020202020204" pitchFamily="34" charset="0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3277854" y="15017507"/>
            <a:ext cx="9145245" cy="1172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95363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5363" eaLnBrk="0" hangingPunct="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5363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5363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5363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These workshops have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further enabled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the identification of a number of technology transfer opportunities, both into as well as out from the solar astrophysics community.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The future ground based deep space optical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communication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requirements identified by ESA-ESOC offers significant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immediate interest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to solar astrophysics. The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concept designs for antennas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for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deep-space, Lagrange, asteroid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impact and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lunar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missions are based on 4m or 12m diameter optical telescope designs. ESA-ESOC has requirements to increase the downlink rate and/or reduce size of these optical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stations, compared to RF stations, in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order to enhance the capability of the ground segment.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Optical links can offer up to 10</a:t>
            </a:r>
            <a:r>
              <a:rPr lang="en-US" altLang="es-ES" sz="2400" baseline="30000" dirty="0" smtClean="0">
                <a:latin typeface="+mn-lt"/>
                <a:cs typeface="Arial" panose="020B0604020202020204" pitchFamily="34" charset="0"/>
              </a:rPr>
              <a:t>6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 times higher data rate for the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same antenna size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in </a:t>
            </a:r>
            <a:r>
              <a:rPr lang="en-US" altLang="es-ES" sz="2400" dirty="0" err="1" smtClean="0">
                <a:latin typeface="+mn-lt"/>
                <a:cs typeface="Arial" panose="020B0604020202020204" pitchFamily="34" charset="0"/>
              </a:rPr>
              <a:t>Ka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 band.</a:t>
            </a:r>
            <a:endParaRPr lang="en-US" altLang="es-ES" sz="24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s-ES" sz="2400" dirty="0" smtClean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An ESA road-map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for optical ground communications with a list of key design challenges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of which SOLARNET and EST related knowledge may offer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solutions has been identified.</a:t>
            </a:r>
            <a:endParaRPr lang="en-US" altLang="es-ES" sz="2400" dirty="0"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Night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and daytime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operations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required in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order to serve planetary missions through solar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conjunction, with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SEP angles as low as 3°. </a:t>
            </a:r>
          </a:p>
          <a:p>
            <a:pPr marL="342900" lvl="1" indent="-342900" eaLnBrk="1" hangingPunct="1">
              <a:spcBef>
                <a:spcPct val="50000"/>
              </a:spcBef>
              <a:buFontTx/>
              <a:buChar char="•"/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Narrow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band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filters (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Transmitting/reflective/</a:t>
            </a:r>
            <a:r>
              <a:rPr lang="en-US" altLang="es-ES" sz="2400" dirty="0" err="1" smtClean="0">
                <a:latin typeface="+mn-lt"/>
                <a:cs typeface="Arial" panose="020B0604020202020204" pitchFamily="34" charset="0"/>
              </a:rPr>
              <a:t>Fabry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-Perot </a:t>
            </a:r>
            <a:r>
              <a:rPr lang="en-US" altLang="es-ES" sz="2400" dirty="0">
                <a:latin typeface="+mn-lt"/>
                <a:cs typeface="Arial" panose="020B0604020202020204" pitchFamily="34" charset="0"/>
              </a:rPr>
              <a:t>etalon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type)</a:t>
            </a:r>
            <a:endParaRPr lang="en-US" altLang="es-ES" sz="2400" dirty="0"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s-ES" sz="2400" dirty="0">
                <a:latin typeface="+mn-lt"/>
                <a:cs typeface="Arial" panose="020B0604020202020204" pitchFamily="34" charset="0"/>
              </a:rPr>
              <a:t>Local air turbulence assessments: minimization of effects of local atmospheric conditions though modelling and active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components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s-ES" sz="2400" dirty="0">
                <a:latin typeface="+mn-lt"/>
                <a:cs typeface="Arial" panose="020B0604020202020204" pitchFamily="34" charset="0"/>
              </a:rPr>
              <a:t>Wind effect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compensation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s-ES" sz="2400" dirty="0">
                <a:latin typeface="+mn-lt"/>
                <a:cs typeface="Arial" panose="020B0604020202020204" pitchFamily="34" charset="0"/>
              </a:rPr>
              <a:t>Thermal control of large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optics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s-ES" sz="2400" dirty="0">
                <a:latin typeface="+mn-lt"/>
                <a:cs typeface="Arial" panose="020B0604020202020204" pitchFamily="34" charset="0"/>
              </a:rPr>
              <a:t>Thermal control of secondary optical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systems</a:t>
            </a:r>
          </a:p>
          <a:p>
            <a:pPr marL="1085850" lvl="1" indent="-342900" eaLnBrk="1" hangingPunct="1">
              <a:spcBef>
                <a:spcPct val="50000"/>
              </a:spcBef>
            </a:pPr>
            <a:r>
              <a:rPr lang="en-US" altLang="es-ES" sz="1900" dirty="0" smtClean="0">
                <a:latin typeface="+mn-lt"/>
                <a:cs typeface="Arial" panose="020B0604020202020204" pitchFamily="34" charset="0"/>
              </a:rPr>
              <a:t>Reduction </a:t>
            </a:r>
            <a:r>
              <a:rPr lang="en-US" altLang="es-ES" sz="1900" dirty="0">
                <a:latin typeface="+mn-lt"/>
                <a:cs typeface="Arial" panose="020B0604020202020204" pitchFamily="34" charset="0"/>
              </a:rPr>
              <a:t>of thermal plumes and </a:t>
            </a:r>
            <a:r>
              <a:rPr lang="en-US" altLang="es-ES" sz="1900" dirty="0" smtClean="0">
                <a:latin typeface="+mn-lt"/>
                <a:cs typeface="Arial" panose="020B0604020202020204" pitchFamily="34" charset="0"/>
              </a:rPr>
              <a:t>avoidance of internal </a:t>
            </a:r>
            <a:r>
              <a:rPr lang="en-US" altLang="es-ES" sz="1900" dirty="0">
                <a:latin typeface="+mn-lt"/>
                <a:cs typeface="Arial" panose="020B0604020202020204" pitchFamily="34" charset="0"/>
              </a:rPr>
              <a:t>seeing.</a:t>
            </a:r>
            <a:endParaRPr lang="en-US" altLang="es-ES" sz="19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23277854" y="28373965"/>
            <a:ext cx="9000001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95363"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5363" eaLnBrk="0" hangingPunct="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5363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5363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5363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Tecnalia would like to thank the SOLARNET consortium partners for their </a:t>
            </a: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work on this project.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s-ES" sz="2400" dirty="0" smtClean="0">
                <a:latin typeface="+mn-lt"/>
                <a:cs typeface="Arial" panose="020B0604020202020204" pitchFamily="34" charset="0"/>
              </a:rPr>
              <a:t>For those parties interested in further details regarding technology transfer opportunities related to solar astrophysics, please contact:</a:t>
            </a:r>
          </a:p>
          <a:p>
            <a:pPr lvl="1" eaLnBrk="1" hangingPunct="1">
              <a:spcBef>
                <a:spcPct val="50000"/>
              </a:spcBef>
              <a:buNone/>
            </a:pP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Dr. </a:t>
            </a:r>
            <a:r>
              <a:rPr lang="en-US" altLang="es-ES" sz="1800" dirty="0">
                <a:latin typeface="+mn-lt"/>
                <a:cs typeface="Arial" panose="020B0604020202020204" pitchFamily="34" charset="0"/>
              </a:rPr>
              <a:t>Richard </a:t>
            </a: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Seddon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altLang="es-ES" sz="1800" dirty="0">
                <a:latin typeface="+mn-lt"/>
                <a:cs typeface="Arial" panose="020B0604020202020204" pitchFamily="34" charset="0"/>
              </a:rPr>
              <a:t>TECNALIA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altLang="es-ES" sz="1800" dirty="0">
                <a:latin typeface="+mn-lt"/>
                <a:cs typeface="Arial" panose="020B0604020202020204" pitchFamily="34" charset="0"/>
              </a:rPr>
              <a:t>Industry and Transport </a:t>
            </a: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Division - Aerospace Group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altLang="es-ES" sz="1800" dirty="0" err="1" smtClean="0">
                <a:latin typeface="+mn-lt"/>
                <a:cs typeface="Arial" panose="020B0604020202020204" pitchFamily="34" charset="0"/>
              </a:rPr>
              <a:t>Parque</a:t>
            </a: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s-ES" sz="1800" dirty="0" err="1">
                <a:latin typeface="+mn-lt"/>
                <a:cs typeface="Arial" panose="020B0604020202020204" pitchFamily="34" charset="0"/>
              </a:rPr>
              <a:t>Tecnológico</a:t>
            </a:r>
            <a:r>
              <a:rPr lang="en-US" altLang="es-ES" sz="1800" dirty="0">
                <a:latin typeface="+mn-lt"/>
                <a:cs typeface="Arial" panose="020B0604020202020204" pitchFamily="34" charset="0"/>
              </a:rPr>
              <a:t> de San </a:t>
            </a:r>
            <a:r>
              <a:rPr lang="en-US" altLang="es-ES" sz="1800" dirty="0" err="1" smtClean="0">
                <a:latin typeface="+mn-lt"/>
                <a:cs typeface="Arial" panose="020B0604020202020204" pitchFamily="34" charset="0"/>
              </a:rPr>
              <a:t>Sebastián</a:t>
            </a: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es-ES" sz="1800" dirty="0" err="1" smtClean="0">
                <a:latin typeface="+mn-lt"/>
                <a:cs typeface="Arial" panose="020B0604020202020204" pitchFamily="34" charset="0"/>
              </a:rPr>
              <a:t>Mikeletegi</a:t>
            </a: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s-ES" sz="1800" dirty="0" err="1">
                <a:latin typeface="+mn-lt"/>
                <a:cs typeface="Arial" panose="020B0604020202020204" pitchFamily="34" charset="0"/>
              </a:rPr>
              <a:t>Pasealekua</a:t>
            </a:r>
            <a:r>
              <a:rPr lang="en-US" altLang="es-ES" sz="180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2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E-20009 </a:t>
            </a:r>
            <a:r>
              <a:rPr lang="en-US" altLang="es-ES" sz="1800" dirty="0">
                <a:latin typeface="+mn-lt"/>
                <a:cs typeface="Arial" panose="020B0604020202020204" pitchFamily="34" charset="0"/>
              </a:rPr>
              <a:t>San </a:t>
            </a:r>
            <a:r>
              <a:rPr lang="en-US" altLang="es-ES" sz="1800" dirty="0" err="1">
                <a:latin typeface="+mn-lt"/>
                <a:cs typeface="Arial" panose="020B0604020202020204" pitchFamily="34" charset="0"/>
              </a:rPr>
              <a:t>Sebastián</a:t>
            </a:r>
            <a:r>
              <a:rPr lang="en-US" altLang="es-ES" sz="180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es-ES" sz="1800" dirty="0" err="1">
                <a:latin typeface="+mn-lt"/>
                <a:cs typeface="Arial" panose="020B0604020202020204" pitchFamily="34" charset="0"/>
              </a:rPr>
              <a:t>Gipuzkoa</a:t>
            </a:r>
            <a:r>
              <a:rPr lang="en-US" altLang="es-ES" sz="1800" dirty="0">
                <a:latin typeface="+mn-lt"/>
                <a:cs typeface="Arial" panose="020B0604020202020204" pitchFamily="34" charset="0"/>
              </a:rPr>
              <a:t> (Spain)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Telephone: </a:t>
            </a:r>
            <a:r>
              <a:rPr lang="en-US" altLang="es-ES" sz="1800" dirty="0">
                <a:latin typeface="+mn-lt"/>
                <a:cs typeface="Arial" panose="020B0604020202020204" pitchFamily="34" charset="0"/>
              </a:rPr>
              <a:t>+34 667 116 </a:t>
            </a: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100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US" altLang="es-ES" sz="1800" dirty="0" smtClean="0">
                <a:latin typeface="+mn-lt"/>
                <a:cs typeface="Arial" panose="020B0604020202020204" pitchFamily="34" charset="0"/>
              </a:rPr>
              <a:t>Email: richard.seddon@tecnalia.com</a:t>
            </a:r>
            <a:endParaRPr lang="en-US" altLang="es-ES" sz="18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es-ES" sz="1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3904686" y="31519588"/>
            <a:ext cx="6619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dirty="0" err="1" smtClean="0"/>
              <a:t>Images</a:t>
            </a:r>
            <a:r>
              <a:rPr lang="es-ES" sz="1800" dirty="0" smtClean="0"/>
              <a:t> </a:t>
            </a:r>
            <a:r>
              <a:rPr lang="es-ES" sz="1800" dirty="0" err="1" smtClean="0"/>
              <a:t>courtesy</a:t>
            </a:r>
            <a:r>
              <a:rPr lang="es-ES" sz="1800" dirty="0" smtClean="0"/>
              <a:t> </a:t>
            </a:r>
            <a:r>
              <a:rPr lang="es-ES" sz="1800" dirty="0"/>
              <a:t>of </a:t>
            </a:r>
            <a:r>
              <a:rPr lang="es-ES" sz="1800" dirty="0" smtClean="0"/>
              <a:t>EUNISON </a:t>
            </a:r>
            <a:r>
              <a:rPr lang="es-ES" sz="1800" dirty="0" err="1" smtClean="0"/>
              <a:t>project</a:t>
            </a:r>
            <a:r>
              <a:rPr lang="es-ES" sz="1800" dirty="0" smtClean="0"/>
              <a:t> </a:t>
            </a:r>
            <a:r>
              <a:rPr lang="es-ES" sz="1800" dirty="0" err="1" smtClean="0"/>
              <a:t>website</a:t>
            </a:r>
            <a:r>
              <a:rPr lang="es-ES" sz="1800" dirty="0" smtClean="0"/>
              <a:t> (www.fp7eunison.com)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8031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1863</TotalTime>
  <Words>1225</Words>
  <Application>Microsoft Office PowerPoint</Application>
  <PresentationFormat>Personalizado</PresentationFormat>
  <Paragraphs>111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lololalali</dc:title>
  <dc:creator>Ramon Castro Carballo</dc:creator>
  <cp:lastModifiedBy>usuario</cp:lastModifiedBy>
  <cp:revision>53</cp:revision>
  <dcterms:created xsi:type="dcterms:W3CDTF">2016-11-23T12:25:33Z</dcterms:created>
  <dcterms:modified xsi:type="dcterms:W3CDTF">2017-01-12T08:00:09Z</dcterms:modified>
</cp:coreProperties>
</file>