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gif" ContentType="video/unknown"/>
  <Override PartName="/ppt/media/media2.gif" ContentType="video/unknown"/>
  <Override PartName="/ppt/media/media3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5" autoAdjust="0"/>
    <p:restoredTop sz="94611" autoAdjust="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AF236-9D34-4DCA-B024-6E7B4EE79D5B}" type="datetimeFigureOut">
              <a:rPr kumimoji="1" lang="ja-JP" altLang="en-US" smtClean="0"/>
              <a:t>2017/1/20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840C-1905-4908-88CB-64A4F457F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1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＊図の変更</a:t>
            </a:r>
            <a:endParaRPr kumimoji="1" lang="en-US" altLang="ja-JP" dirty="0" smtClean="0"/>
          </a:p>
          <a:p>
            <a:r>
              <a:rPr kumimoji="1" lang="ja-JP" altLang="en-US" dirty="0" smtClean="0"/>
              <a:t>沢山のスペクトルの図（冪を変える）＋一本だけの加熱率</a:t>
            </a:r>
            <a:endParaRPr kumimoji="1" lang="en-US" altLang="ja-JP" dirty="0" smtClean="0"/>
          </a:p>
          <a:p>
            <a:r>
              <a:rPr kumimoji="1" lang="ja-JP" altLang="en-US" dirty="0" smtClean="0"/>
              <a:t>予備スライドとして、他の二つを変えたものも用意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CAA-4223-4858-957D-9598AD00D66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8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A899D-6199-4EEE-B640-CCC11257DC35}" type="datetimeFigureOut">
              <a:rPr kumimoji="1" lang="ja-JP" altLang="en-US" smtClean="0"/>
              <a:t>2017/1/20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9A1186-DB5B-4BF4-A3C5-FE1327DD7AA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10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3.gif"/><Relationship Id="rId7" Type="http://schemas.openxmlformats.org/officeDocument/2006/relationships/image" Target="../media/image30.png"/><Relationship Id="rId2" Type="http://schemas.microsoft.com/office/2007/relationships/media" Target="../media/media2.gif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696760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SOLARNET IV </a:t>
            </a: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EETING</a:t>
            </a:r>
          </a:p>
          <a:p>
            <a:r>
              <a:rPr lang="en-US" altLang="ja-JP" sz="2000" dirty="0" smtClean="0"/>
              <a:t>THE PHYSICS OF THE SUN FROM THE INTEIOR TO THE OUTER ATMOSPHERE </a:t>
            </a:r>
            <a:r>
              <a:rPr lang="en-US" altLang="ja-JP" sz="2400" dirty="0" smtClean="0"/>
              <a:t>(Lanzarote, Spain, 17 Jan 2017)</a:t>
            </a:r>
            <a:endParaRPr kumimoji="1" lang="ja-JP" altLang="en-US" sz="2400" dirty="0"/>
          </a:p>
        </p:txBody>
      </p:sp>
      <p:sp>
        <p:nvSpPr>
          <p:cNvPr id="3" name="角丸四角形 2"/>
          <p:cNvSpPr/>
          <p:nvPr/>
        </p:nvSpPr>
        <p:spPr>
          <a:xfrm>
            <a:off x="251520" y="480735"/>
            <a:ext cx="5544616" cy="172412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15616" y="2726432"/>
            <a:ext cx="7488832" cy="990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Numerical simulation of </a:t>
            </a:r>
            <a:br>
              <a:rPr lang="en-US" altLang="ja-JP" smtClean="0"/>
            </a:br>
            <a:r>
              <a:rPr lang="en-US" altLang="ja-JP" smtClean="0"/>
              <a:t>cool ascending flows in chromosphere </a:t>
            </a:r>
            <a:endParaRPr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371600" y="4412754"/>
            <a:ext cx="6858000" cy="528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1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 smtClean="0"/>
              <a:t>Tatsuki</a:t>
            </a:r>
            <a:r>
              <a:rPr lang="en-US" altLang="ja-JP" sz="2800" dirty="0" smtClean="0"/>
              <a:t> Nakamura, </a:t>
            </a:r>
            <a:r>
              <a:rPr lang="en-US" altLang="ja-JP" sz="2800" dirty="0" err="1" smtClean="0"/>
              <a:t>Kazunari</a:t>
            </a:r>
            <a:r>
              <a:rPr lang="en-US" altLang="ja-JP" sz="2800" dirty="0" smtClean="0"/>
              <a:t> Shibata</a:t>
            </a:r>
            <a:endParaRPr lang="ja-JP" altLang="en-US" sz="28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602432" y="4869160"/>
            <a:ext cx="6858000" cy="53679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               Kyoto University, Japan</a:t>
            </a:r>
            <a:endParaRPr lang="en-US" altLang="ja-JP" sz="28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043608" y="3645024"/>
            <a:ext cx="748883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861806" y="1196752"/>
            <a:ext cx="4390714" cy="2528758"/>
            <a:chOff x="4861806" y="1268760"/>
            <a:chExt cx="4390714" cy="252875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806" y="1422437"/>
              <a:ext cx="3562622" cy="2375081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5487106" y="1428745"/>
              <a:ext cx="2829310" cy="200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076056" y="1268760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energy spectrum of electron</a:t>
              </a:r>
              <a:endParaRPr kumimoji="1" lang="ja-JP" altLang="en-US" sz="2000" dirty="0"/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56" y="4149080"/>
            <a:ext cx="3686676" cy="2559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altLang="ja-JP" dirty="0">
                    <a:ea typeface="メイリオ" panose="020B0604030504040204" pitchFamily="50" charset="-128"/>
                  </a:rPr>
                  <a:t>Heating rate by high energy </a:t>
                </a:r>
                <a:r>
                  <a:rPr lang="en-US" altLang="ja-JP" dirty="0" smtClean="0">
                    <a:ea typeface="メイリオ" panose="020B0604030504040204" pitchFamily="50" charset="-128"/>
                  </a:rPr>
                  <a:t>electron:</a:t>
                </a:r>
                <a:r>
                  <a:rPr lang="en-US" altLang="ja-JP" i="1" dirty="0" smtClean="0">
                    <a:latin typeface="Cambria Math"/>
                    <a:ea typeface="メイリオ" panose="020B0604030504040204" pitchFamily="50" charset="-128"/>
                  </a:rPr>
                  <a:t/>
                </a:r>
                <a:br>
                  <a:rPr lang="en-US" altLang="ja-JP" i="1" dirty="0" smtClean="0">
                    <a:latin typeface="Cambria Math"/>
                    <a:ea typeface="メイリオ" panose="020B0604030504040204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メイリオ" panose="020B0604030504040204" pitchFamily="50" charset="-128"/>
                            </a:rPr>
                            <m:t>𝑄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anose="020B0604030504040204" pitchFamily="50" charset="-128"/>
                            </a:rPr>
                            <m:t>𝑓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𝜌</m:t>
                      </m:r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𝑓</m:t>
                      </m:r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𝑁</m:t>
                      </m:r>
                      <m:r>
                        <a:rPr lang="en-US" altLang="ja-JP" i="1">
                          <a:latin typeface="Cambria Math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1556" t="-7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1A5C-E3B2-4332-AEBB-A5B38466A00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219200"/>
                <a:ext cx="4594244" cy="4937760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𝑁</m:t>
                    </m:r>
                    <m:r>
                      <a:rPr lang="en-US" altLang="ja-JP" i="1" dirty="0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ja-JP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 dirty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i="1" dirty="0">
                            <a:latin typeface="Cambria Math"/>
                          </a:rPr>
                          <m:t>𝑡𝑜𝑝</m:t>
                        </m:r>
                      </m:sup>
                      <m:e>
                        <m:r>
                          <a:rPr lang="en-US" altLang="ja-JP" i="1" dirty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ja-JP" i="1" dirty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1"/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Use Nagai and Emslie(1984)’s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thick target heating model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 depends on electron spectrum parameters.</a:t>
                </a:r>
              </a:p>
              <a:p>
                <a:pPr lvl="1"/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power law index(F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𝐸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</a:p>
              <a:p>
                <a:pPr lvl="1"/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total energy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𝑡𝑜𝑡</m:t>
                        </m:r>
                      </m:sub>
                    </m:sSub>
                  </m:oMath>
                </a14:m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1"/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lower energy cut-off: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219200"/>
                <a:ext cx="4594244" cy="4937760"/>
              </a:xfrm>
              <a:blipFill rotWithShape="1">
                <a:blip r:embed="rId6"/>
                <a:stretch>
                  <a:fillRect l="-1061" r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5076056" y="6413266"/>
            <a:ext cx="3816424" cy="34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641326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height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691116" y="6381328"/>
            <a:ext cx="899592" cy="4485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8344" y="642371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corona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355976" y="6394484"/>
            <a:ext cx="1966988" cy="4293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55976" y="6453336"/>
            <a:ext cx="19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chromosphere</a:t>
            </a:r>
            <a:endParaRPr kumimoji="1"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861806" y="1596862"/>
            <a:ext cx="358266" cy="1688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717790" y="4477182"/>
            <a:ext cx="358266" cy="1688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63869" y="1456764"/>
            <a:ext cx="800219" cy="20843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ja-JP" sz="2000" dirty="0" smtClean="0"/>
              <a:t>number density of electron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27629" y="4005064"/>
            <a:ext cx="492443" cy="2065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ja-JP" sz="2000" dirty="0" smtClean="0"/>
              <a:t>heating rate</a:t>
            </a:r>
            <a:endParaRPr kumimoji="1"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6516216" y="3501008"/>
            <a:ext cx="74558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52120" y="3429000"/>
            <a:ext cx="282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energy of electron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39330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heating rate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 rot="1641723">
            <a:off x="5807015" y="2060848"/>
            <a:ext cx="19802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 rot="1641723">
            <a:off x="5735007" y="2143790"/>
            <a:ext cx="19802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1552056">
            <a:off x="5600041" y="2409996"/>
            <a:ext cx="19802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1552056">
            <a:off x="7266434" y="2853323"/>
            <a:ext cx="358505" cy="22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6516217" y="4477182"/>
            <a:ext cx="504055" cy="319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861961" y="4207731"/>
            <a:ext cx="183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transition region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46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52400"/>
                <a:ext cx="8964488" cy="9906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altLang="ja-JP" dirty="0" smtClean="0">
                    <a:ea typeface="メイリオ" panose="020B0604030504040204" pitchFamily="50" charset="-128"/>
                  </a:rPr>
                  <a:t>Cooling 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rate by </a:t>
                </a:r>
                <a:r>
                  <a:rPr lang="en-US" altLang="ja-JP" dirty="0" smtClean="0">
                    <a:ea typeface="メイリオ" panose="020B0604030504040204" pitchFamily="50" charset="-128"/>
                  </a:rPr>
                  <a:t>radiation:</a:t>
                </a:r>
                <a:br>
                  <a:rPr lang="en-US" altLang="ja-JP" dirty="0" smtClean="0">
                    <a:ea typeface="メイリオ" panose="020B0604030504040204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>
                          <a:solidFill>
                            <a:schemeClr val="tx1"/>
                          </a:solidFill>
                          <a:latin typeface="Cambria Math"/>
                        </a:rPr>
                        <m:t>Λ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ja-JP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ja-JP">
                          <a:solidFill>
                            <a:schemeClr val="tx1"/>
                          </a:solidFill>
                          <a:latin typeface="Cambria Math"/>
                        </a:rPr>
                        <m:t>E</m:t>
                      </m:r>
                      <m:r>
                        <a:rPr lang="en-US" altLang="ja-JP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52400"/>
                <a:ext cx="8964488" cy="990600"/>
              </a:xfrm>
              <a:blipFill rotWithShape="1">
                <a:blip r:embed="rId2"/>
                <a:stretch>
                  <a:fillRect l="-1497" t="-4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219200"/>
                <a:ext cx="8229600" cy="45860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We</a:t>
                </a:r>
                <a:r>
                  <a:rPr kumimoji="1" lang="en-US" altLang="ja-JP" dirty="0" smtClean="0"/>
                  <a:t> adopted radiative cooling, followed by Carlsson+2012.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𝑁</m:t>
                    </m:r>
                    <m:r>
                      <a:rPr lang="en-US" altLang="ja-JP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ja-JP" dirty="0" smtClean="0"/>
                  <a:t>column </a:t>
                </a:r>
                <a:r>
                  <a:rPr lang="en-US" altLang="ja-JP" dirty="0"/>
                  <a:t>number </a:t>
                </a:r>
                <a:r>
                  <a:rPr lang="en-US" altLang="ja-JP" dirty="0" smtClean="0"/>
                  <a:t>density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𝑁</m:t>
                    </m:r>
                    <m:r>
                      <a:rPr lang="en-US" altLang="ja-JP" i="1" dirty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ja-JP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 dirty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i="1" dirty="0">
                            <a:latin typeface="Cambria Math"/>
                          </a:rPr>
                          <m:t>𝑡𝑜𝑝</m:t>
                        </m:r>
                      </m:sup>
                      <m:e>
                        <m:r>
                          <a:rPr lang="en-US" altLang="ja-JP" i="1" dirty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ja-JP" i="1" dirty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sz="2200" dirty="0"/>
                  <a:t>Only in case of Hydrogen,</a:t>
                </a:r>
                <a:endParaRPr lang="en-US" altLang="ja-JP" sz="2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𝑁</m:t>
                    </m:r>
                    <m:r>
                      <a:rPr lang="en-US" altLang="ja-JP" sz="2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ja-JP" sz="22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200" i="1" dirty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sz="2200" i="1" dirty="0">
                            <a:latin typeface="Cambria Math"/>
                          </a:rPr>
                          <m:t>𝑡𝑜𝑝</m:t>
                        </m:r>
                      </m:sup>
                      <m:e>
                        <m:r>
                          <a:rPr lang="en-US" altLang="ja-JP" sz="2200" i="1" dirty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altLang="ja-JP" sz="2200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20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altLang="ja-JP" sz="2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2200" i="1" dirty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altLang="ja-JP" sz="2200" i="1" dirty="0">
                            <a:latin typeface="Cambria Math"/>
                          </a:rPr>
                          <m:t>(</m:t>
                        </m:r>
                        <m:r>
                          <a:rPr lang="en-US" altLang="ja-JP" sz="2200" i="1" dirty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altLang="ja-JP" sz="2200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20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200" i="1" dirty="0">
                            <a:latin typeface="Cambria Math"/>
                          </a:rPr>
                          <m:t>)</m:t>
                        </m:r>
                        <m:r>
                          <a:rPr lang="en-US" altLang="ja-JP" sz="2200" i="1" dirty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2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2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200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ja-JP" altLang="en-US" sz="2200" dirty="0"/>
              </a:p>
              <a:p>
                <a:pPr lvl="1"/>
                <a:endParaRPr lang="en-US" altLang="ja-JP" dirty="0" smtClean="0"/>
              </a:p>
              <a:p>
                <a:r>
                  <a:rPr lang="en-US" altLang="ja-JP" dirty="0" smtClean="0"/>
                  <a:t>X(T):neutral fraction</a:t>
                </a:r>
              </a:p>
              <a:p>
                <a:r>
                  <a:rPr kumimoji="1" lang="en-US" altLang="ja-JP" dirty="0" smtClean="0"/>
                  <a:t>Λ(T):optically thin radiation</a:t>
                </a:r>
              </a:p>
              <a:p>
                <a:r>
                  <a:rPr kumimoji="1" lang="en-US" altLang="ja-JP" dirty="0" smtClean="0"/>
                  <a:t>E(N):escaping probability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219200"/>
                <a:ext cx="8229600" cy="4586064"/>
              </a:xfrm>
              <a:blipFill rotWithShape="1">
                <a:blip r:embed="rId3"/>
                <a:stretch>
                  <a:fillRect l="-593" t="-1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680655" y="390343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4791" y="361540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Mg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8807" y="50550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H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1426" y="566928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endParaRPr kumimoji="1" lang="ja-JP" altLang="en-US" sz="2400" dirty="0"/>
          </a:p>
        </p:txBody>
      </p:sp>
      <p:pic>
        <p:nvPicPr>
          <p:cNvPr id="11" name="Picture 2" descr="C:\Users\Owner1\Downloads\01_trans\011\cool_te_vs_hy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34236"/>
            <a:ext cx="4197481" cy="35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652120" y="6390620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temperature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K]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390620"/>
                <a:ext cx="41764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90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4860032" y="227687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temperature dependence of cooling function (Hydrogen)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ΛX(T)</a:t>
            </a:r>
            <a:endParaRPr kumimoji="1" lang="ja-JP" altLang="en-US" sz="2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236296" y="3107869"/>
            <a:ext cx="0" cy="2952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732240" y="6030580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6030580"/>
                <a:ext cx="100811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107504" y="1282165"/>
            <a:ext cx="9844271" cy="4122852"/>
            <a:chOff x="-396552" y="366200"/>
            <a:chExt cx="9844271" cy="4122852"/>
          </a:xfrm>
        </p:grpSpPr>
        <p:sp>
          <p:nvSpPr>
            <p:cNvPr id="11" name="正方形/長方形 10"/>
            <p:cNvSpPr/>
            <p:nvPr/>
          </p:nvSpPr>
          <p:spPr>
            <a:xfrm>
              <a:off x="755576" y="1175658"/>
              <a:ext cx="3523162" cy="330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517157" y="1340770"/>
              <a:ext cx="311287" cy="210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950217" y="1412776"/>
              <a:ext cx="45719" cy="105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764704"/>
              <a:ext cx="5586314" cy="3724348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738" y="366200"/>
              <a:ext cx="5168981" cy="41022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 smtClean="0"/>
                  <a:t>Result: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/>
                      </a:rPr>
                      <m:t>δ</m:t>
                    </m:r>
                    <m:r>
                      <a:rPr lang="en-US" altLang="ja-JP" b="0" i="0" dirty="0" smtClean="0">
                        <a:latin typeface="Cambria Math"/>
                      </a:rPr>
                      <m:t>=7,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</a:rPr>
                      <m:t>Ec</m:t>
                    </m:r>
                    <m:r>
                      <a:rPr lang="en-US" altLang="ja-JP" b="0" i="0" dirty="0" smtClean="0">
                        <a:latin typeface="Cambria Math"/>
                      </a:rPr>
                      <m:t>=30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</a:rPr>
                      <m:t>keV</m:t>
                    </m:r>
                    <m:r>
                      <a:rPr lang="en-US" altLang="ja-JP" b="0" i="0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tot</m:t>
                        </m:r>
                      </m:sub>
                    </m:sSub>
                    <m:r>
                      <a:rPr lang="en-US" altLang="ja-JP" b="0" i="0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0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m:rPr>
                        <m:nor/>
                      </m:rPr>
                      <a:rPr lang="en-US" altLang="ja-JP" b="0" i="0" dirty="0" smtClean="0">
                        <a:latin typeface="Cambria Math"/>
                      </a:rPr>
                      <m:t>erg</m:t>
                    </m:r>
                    <m:r>
                      <m:rPr>
                        <m:nor/>
                      </m:rPr>
                      <a:rPr lang="en-US" altLang="ja-JP" b="0" i="0" dirty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altLang="ja-JP" b="0" i="0" dirty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altLang="ja-JP" b="0" i="0" dirty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altLang="ja-JP" b="0" i="0" dirty="0" smtClean="0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1556" b="-18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ime_7_30_9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44641" t="47780" b="4728"/>
          <a:stretch/>
        </p:blipFill>
        <p:spPr>
          <a:xfrm>
            <a:off x="107503" y="1680669"/>
            <a:ext cx="5585897" cy="3726895"/>
          </a:xfrm>
          <a:prstGeom prst="rect">
            <a:avLst/>
          </a:prstGeom>
        </p:spPr>
      </p:pic>
      <p:pic>
        <p:nvPicPr>
          <p:cNvPr id="4" name="time_7_30_9.gif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49585" t="1" b="48588"/>
          <a:stretch/>
        </p:blipFill>
        <p:spPr>
          <a:xfrm>
            <a:off x="4875768" y="1268760"/>
            <a:ext cx="5168840" cy="4099232"/>
          </a:xfrm>
        </p:spPr>
      </p:pic>
      <p:sp>
        <p:nvSpPr>
          <p:cNvPr id="24" name="正方形/長方形 23"/>
          <p:cNvSpPr/>
          <p:nvPr/>
        </p:nvSpPr>
        <p:spPr>
          <a:xfrm>
            <a:off x="827584" y="14847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-108520" y="479715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123728" y="1700808"/>
            <a:ext cx="2016224" cy="340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648072" y="1700808"/>
            <a:ext cx="8604448" cy="5173816"/>
            <a:chOff x="539552" y="1362454"/>
            <a:chExt cx="8604448" cy="5173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059832" y="5335941"/>
                  <a:ext cx="579221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rgbClr val="FF0000"/>
                      </a:solidFill>
                    </a:rPr>
                    <a:t>Cool ascending flow was generated!</a:t>
                  </a:r>
                </a:p>
                <a:p>
                  <a:r>
                    <a:rPr lang="en-US" altLang="ja-JP" sz="2400" dirty="0" smtClean="0">
                      <a:solidFill>
                        <a:srgbClr val="FF0000"/>
                      </a:solidFill>
                    </a:rPr>
                    <a:t>T~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kumimoji="1" lang="en-US" altLang="ja-JP" sz="2400" dirty="0" smtClean="0">
                      <a:solidFill>
                        <a:srgbClr val="FF0000"/>
                      </a:solidFill>
                    </a:rPr>
                    <a:t>K</a:t>
                  </a:r>
                </a:p>
                <a:p>
                  <a:r>
                    <a:rPr lang="en-US" altLang="ja-JP" sz="2400" dirty="0" smtClean="0">
                      <a:solidFill>
                        <a:srgbClr val="FF0000"/>
                      </a:solidFill>
                    </a:rPr>
                    <a:t>v~70km/s</a:t>
                  </a:r>
                  <a:endParaRPr kumimoji="1"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5335941"/>
                  <a:ext cx="5792216" cy="12003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84" t="-4061" b="-1066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/>
            <p:cNvSpPr txBox="1"/>
            <p:nvPr/>
          </p:nvSpPr>
          <p:spPr>
            <a:xfrm>
              <a:off x="4499992" y="4253026"/>
              <a:ext cx="576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0</a:t>
              </a:r>
              <a:endParaRPr kumimoji="1" lang="ja-JP" altLang="en-US" sz="2200" dirty="0"/>
            </a:p>
          </p:txBody>
        </p:sp>
        <p:pic>
          <p:nvPicPr>
            <p:cNvPr id="18" name="コンテンツ プレースホルダー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47" t="50582" b="-1278"/>
            <a:stretch/>
          </p:blipFill>
          <p:spPr>
            <a:xfrm>
              <a:off x="539552" y="1639643"/>
              <a:ext cx="4423031" cy="3722730"/>
            </a:xfrm>
            <a:prstGeom prst="rect">
              <a:avLst/>
            </a:prstGeom>
          </p:spPr>
        </p:pic>
        <p:pic>
          <p:nvPicPr>
            <p:cNvPr id="19" name="コンテンツ プレースホルダー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6" r="-159" b="49304"/>
            <a:stretch/>
          </p:blipFill>
          <p:spPr>
            <a:xfrm>
              <a:off x="4720969" y="1362454"/>
              <a:ext cx="4423031" cy="3722730"/>
            </a:xfrm>
            <a:prstGeom prst="rect">
              <a:avLst/>
            </a:prstGeom>
          </p:spPr>
        </p:pic>
        <p:sp>
          <p:nvSpPr>
            <p:cNvPr id="20" name="円/楕円 19"/>
            <p:cNvSpPr/>
            <p:nvPr/>
          </p:nvSpPr>
          <p:spPr>
            <a:xfrm>
              <a:off x="3275856" y="2564904"/>
              <a:ext cx="504056" cy="1152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452320" y="3140968"/>
              <a:ext cx="504056" cy="1152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2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me_7_15_100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568.9736"/>
                </p14:media>
              </p:ext>
            </p:extLst>
          </p:nvPr>
        </p:nvPicPr>
        <p:blipFill rotWithShape="1">
          <a:blip r:embed="rId6"/>
          <a:srcRect l="50000" b="47799"/>
          <a:stretch>
            <a:fillRect/>
          </a:stretch>
        </p:blipFill>
        <p:spPr>
          <a:xfrm>
            <a:off x="4644008" y="2540827"/>
            <a:ext cx="4592787" cy="3729047"/>
          </a:xfrm>
          <a:prstGeom prst="rect">
            <a:avLst/>
          </a:prstGeom>
        </p:spPr>
      </p:pic>
      <p:pic>
        <p:nvPicPr>
          <p:cNvPr id="7" name="time_7_30_8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1595" b="48058"/>
          <a:stretch/>
        </p:blipFill>
        <p:spPr>
          <a:xfrm>
            <a:off x="251520" y="2587901"/>
            <a:ext cx="4372985" cy="36494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Existence depends on parameters.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calm input</a:t>
            </a:r>
          </a:p>
          <a:p>
            <a:pPr lvl="1"/>
            <a:r>
              <a:rPr kumimoji="1" lang="en-US" altLang="ja-JP" dirty="0" smtClean="0"/>
              <a:t>small energy input</a:t>
            </a:r>
          </a:p>
          <a:p>
            <a:pPr marL="27432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compared to cooling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Material cannot be accelerated.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ja-JP" dirty="0" smtClean="0"/>
              <a:t>energetic input</a:t>
            </a:r>
          </a:p>
          <a:p>
            <a:pPr lvl="1"/>
            <a:r>
              <a:rPr lang="en-US" altLang="ja-JP" dirty="0" smtClean="0"/>
              <a:t>Great energy input heat upper chromosphere in a short time.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283968" y="1412776"/>
            <a:ext cx="0" cy="4857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nly </a:t>
            </a:r>
            <a:r>
              <a:rPr lang="en-US" altLang="ja-JP" dirty="0"/>
              <a:t>initial density profile may decide the existence of cool ascending flow.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Density variation ~ factor 2</a:t>
            </a:r>
          </a:p>
          <a:p>
            <a:r>
              <a:rPr lang="en-US" altLang="ja-JP" dirty="0" smtClean="0"/>
              <a:t>No </a:t>
            </a:r>
            <a:r>
              <a:rPr lang="en-US" altLang="ja-JP" dirty="0"/>
              <a:t>particles pass through.</a:t>
            </a:r>
            <a:endParaRPr kumimoji="1" lang="en-US" altLang="ja-JP" dirty="0" smtClean="0"/>
          </a:p>
        </p:txBody>
      </p:sp>
      <p:pic>
        <p:nvPicPr>
          <p:cNvPr id="1026" name="Picture 2" descr="C:\Users\Owner1\Downloads\01_trans\010\ro_dont_preser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" y="2780928"/>
            <a:ext cx="4010528" cy="31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wner1\Downloads\01_trans\010\particle_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27" y="2780928"/>
            <a:ext cx="4208718" cy="3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3528" y="586378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distance from transition region [300km/s]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8064" y="994281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distance from transition region [300km/s]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210323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time variation of density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6056" y="21328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L</a:t>
            </a:r>
            <a:r>
              <a:rPr kumimoji="1" lang="en-US" altLang="ja-JP" sz="2400" dirty="0" smtClean="0"/>
              <a:t>agrange particle trace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364088" y="2882553"/>
            <a:ext cx="2664296" cy="1338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9512" y="2564904"/>
                <a:ext cx="523220" cy="309634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altLang="ja-JP" sz="2200" dirty="0" smtClean="0"/>
                  <a:t>density[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latin typeface="Cambria Math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altLang="ja-JP" sz="2200" dirty="0" smtClean="0"/>
                  <a:t>g/c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ja-JP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sz="2200" dirty="0" smtClean="0"/>
                  <a:t>]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64904"/>
                <a:ext cx="523220" cy="3096344"/>
              </a:xfrm>
              <a:prstGeom prst="rect">
                <a:avLst/>
              </a:prstGeom>
              <a:blipFill rotWithShape="1">
                <a:blip r:embed="rId4"/>
                <a:stretch>
                  <a:fillRect r="-15116" b="-3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4624844" y="2708920"/>
            <a:ext cx="523220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sz="2200" dirty="0" smtClean="0"/>
              <a:t>time [25s]</a:t>
            </a:r>
            <a:endParaRPr kumimoji="1" lang="ja-JP" altLang="en-US" sz="22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771800" y="2922403"/>
            <a:ext cx="6189280" cy="2810853"/>
            <a:chOff x="5902035" y="-705149"/>
            <a:chExt cx="6189280" cy="2810853"/>
          </a:xfrm>
        </p:grpSpPr>
        <p:pic>
          <p:nvPicPr>
            <p:cNvPr id="6" name="Picture 2" descr="C:\Users\Owner1\Downloads\01_trans\010\particle_flow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7" t="-940" r="30201" b="62696"/>
            <a:stretch/>
          </p:blipFill>
          <p:spPr bwMode="auto">
            <a:xfrm>
              <a:off x="5902035" y="-705149"/>
              <a:ext cx="6189280" cy="2810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8948224" y="1115775"/>
              <a:ext cx="12961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8517372" y="284778"/>
              <a:ext cx="1907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no entering particles</a:t>
              </a:r>
              <a:endParaRPr kumimoji="1" lang="ja-JP" altLang="en-US" sz="24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5364088" y="6126395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distance from transition region [300km/s]</a:t>
            </a:r>
            <a:endParaRPr kumimoji="1" lang="ja-JP" altLang="en-US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403648" y="2530172"/>
            <a:ext cx="6264696" cy="1618908"/>
            <a:chOff x="-1332656" y="2494168"/>
            <a:chExt cx="6264696" cy="1618908"/>
          </a:xfrm>
        </p:grpSpPr>
        <p:sp>
          <p:nvSpPr>
            <p:cNvPr id="11" name="角丸四角形 10"/>
            <p:cNvSpPr/>
            <p:nvPr/>
          </p:nvSpPr>
          <p:spPr>
            <a:xfrm>
              <a:off x="-1332656" y="2494168"/>
              <a:ext cx="6048672" cy="161890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-1260648" y="2692077"/>
              <a:ext cx="61926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In time variation, 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local and column number density</a:t>
              </a:r>
              <a:r>
                <a:rPr kumimoji="1" lang="en-US" altLang="ja-JP" sz="2800" dirty="0" smtClean="0"/>
                <a:t> in cool ascending flow does not change.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81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Cooling function has maximum value to temperature variation.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Radiative cooling: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T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X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T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</m:t>
                    </m:r>
                    <m:r>
                      <a:rPr lang="en-US" altLang="ja-JP">
                        <a:latin typeface="Cambria Math"/>
                      </a:rPr>
                      <m:t>(</m:t>
                    </m:r>
                    <m:r>
                      <a:rPr lang="en-US" altLang="ja-JP" i="1">
                        <a:latin typeface="Cambria Math"/>
                      </a:rPr>
                      <m:t>𝑁</m:t>
                    </m:r>
                    <m:r>
                      <a:rPr lang="en-US" altLang="ja-JP" i="1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a criteria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 smtClean="0"/>
                  <a:t>=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1</m:t>
                    </m:r>
                    <m:r>
                      <a:rPr lang="en-US" altLang="ja-JP" b="0" i="1" smtClean="0">
                        <a:latin typeface="Cambria Math"/>
                      </a:rPr>
                      <m:t>8000</m:t>
                    </m:r>
                    <m:r>
                      <a:rPr lang="en-US" altLang="ja-JP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 smtClean="0"/>
                  <a:t>(in case of Hydrogen)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More temperature rather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decreases cooling rate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and heats plasma more.</a:t>
                </a:r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Owner1\Downloads\01_trans\011\cool_te_vs_hy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67335"/>
            <a:ext cx="4197481" cy="35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652120" y="6423719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temperature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K]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423719"/>
                <a:ext cx="417646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90" t="-800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860032" y="2309971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temperature dependence of cooling function (Hydrogen)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44074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ΛX(T)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7236296" y="3140968"/>
            <a:ext cx="0" cy="2952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732240" y="6063679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6063679"/>
                <a:ext cx="10081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So, we got criteria for cool ascending flows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888053587"/>
                  </p:ext>
                </p:extLst>
              </p:nvPr>
            </p:nvGraphicFramePr>
            <p:xfrm>
              <a:off x="611560" y="1425560"/>
              <a:ext cx="6867570" cy="4595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39"/>
                    <a:gridCol w="1656185"/>
                    <a:gridCol w="1584176"/>
                    <a:gridCol w="1466970"/>
                  </a:tblGrid>
                  <a:tr h="72008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𝒇</m:t>
                                  </m:r>
                                </m:sub>
                              </m:sSub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𝒎𝒂𝒙</m:t>
                              </m:r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𝑻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))</m:t>
                              </m:r>
                            </m:oMath>
                          </a14:m>
                          <a:r>
                            <a:rPr kumimoji="1" lang="ja-JP" altLang="en-US" sz="2800" dirty="0" smtClean="0"/>
                            <a:t> </a:t>
                          </a:r>
                          <a:r>
                            <a:rPr kumimoji="1" lang="en-US" altLang="ja-JP" sz="2800" dirty="0" smtClean="0"/>
                            <a:t>?</a:t>
                          </a:r>
                          <a:endParaRPr kumimoji="1" lang="ja-JP" alt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Upper</a:t>
                          </a:r>
                          <a:r>
                            <a:rPr kumimoji="1" lang="en-US" altLang="ja-JP" sz="2200" baseline="0" dirty="0" smtClean="0"/>
                            <a:t> chromosphere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Point where heating</a:t>
                          </a:r>
                          <a:r>
                            <a:rPr kumimoji="1" lang="en-US" altLang="ja-JP" sz="2200" baseline="0" dirty="0" smtClean="0"/>
                            <a:t> rate becomes maximum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sz="2800" dirty="0" smtClean="0"/>
                        </a:p>
                        <a:p>
                          <a:pPr algn="ctr"/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17232">
                    <a:tc>
                      <a:txBody>
                        <a:bodyPr/>
                        <a:lstStyle/>
                        <a:p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Cool ascending</a:t>
                          </a:r>
                          <a:r>
                            <a:rPr kumimoji="1" lang="en-US" altLang="ja-JP" sz="2200" baseline="0" dirty="0" smtClean="0"/>
                            <a:t> flow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Not</a:t>
                          </a:r>
                          <a:r>
                            <a:rPr kumimoji="1" lang="en-US" altLang="ja-JP" sz="2800" baseline="0" dirty="0" smtClean="0"/>
                            <a:t> exists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Exists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Not exists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213385631"/>
                  </p:ext>
                </p:extLst>
              </p:nvPr>
            </p:nvGraphicFramePr>
            <p:xfrm>
              <a:off x="611560" y="1425560"/>
              <a:ext cx="6867570" cy="45957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39"/>
                    <a:gridCol w="1656185"/>
                    <a:gridCol w="1584176"/>
                    <a:gridCol w="1466970"/>
                  </a:tblGrid>
                  <a:tr h="72008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984" t="-3390" b="-5466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Upper</a:t>
                          </a:r>
                          <a:r>
                            <a:rPr kumimoji="1" lang="en-US" altLang="ja-JP" sz="2200" baseline="0" dirty="0" smtClean="0"/>
                            <a:t> chromosphere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43256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Point where heating</a:t>
                          </a:r>
                          <a:r>
                            <a:rPr kumimoji="1" lang="en-US" altLang="ja-JP" sz="2200" baseline="0" dirty="0" smtClean="0"/>
                            <a:t> rate becomes maximum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sz="2800" dirty="0" smtClean="0"/>
                        </a:p>
                        <a:p>
                          <a:pPr algn="ctr"/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Yes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200" dirty="0" smtClean="0"/>
                            <a:t>Cool ascending</a:t>
                          </a:r>
                          <a:r>
                            <a:rPr kumimoji="1" lang="en-US" altLang="ja-JP" sz="2200" baseline="0" dirty="0" smtClean="0"/>
                            <a:t> flow</a:t>
                          </a:r>
                          <a:endParaRPr kumimoji="1" lang="ja-JP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Not</a:t>
                          </a:r>
                          <a:r>
                            <a:rPr kumimoji="1" lang="en-US" altLang="ja-JP" sz="2800" baseline="0" dirty="0" smtClean="0"/>
                            <a:t> exists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Exists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Not exists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直線矢印コネクタ 5"/>
          <p:cNvCxnSpPr/>
          <p:nvPr/>
        </p:nvCxnSpPr>
        <p:spPr>
          <a:xfrm>
            <a:off x="3707904" y="422108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364088" y="422108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020272" y="422108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012160" y="598237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There’s no cases like (Yes, No).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9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64488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Compare with numerical simulation:</a:t>
            </a:r>
            <a:br>
              <a:rPr lang="en-US" altLang="ja-JP" dirty="0" smtClean="0"/>
            </a:br>
            <a:r>
              <a:rPr lang="en-US" altLang="ja-JP" dirty="0" smtClean="0"/>
              <a:t>occurrence of  cool ascending flows at time=50s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12968" cy="4937760"/>
          </a:xfrm>
        </p:spPr>
        <p:txBody>
          <a:bodyPr/>
          <a:lstStyle/>
          <a:p>
            <a:r>
              <a:rPr lang="en-US" altLang="ja-JP" dirty="0" smtClean="0"/>
              <a:t>Red : cool ascending flows are expected</a:t>
            </a:r>
          </a:p>
          <a:p>
            <a:r>
              <a:rPr lang="en-US" altLang="ja-JP" dirty="0" smtClean="0"/>
              <a:t>Yellow </a:t>
            </a:r>
            <a:r>
              <a:rPr lang="en-US" altLang="ja-JP" dirty="0"/>
              <a:t>: </a:t>
            </a:r>
            <a:r>
              <a:rPr lang="en-US" altLang="ja-JP" dirty="0" smtClean="0"/>
              <a:t>ambiguous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9995553"/>
                  </p:ext>
                </p:extLst>
              </p:nvPr>
            </p:nvGraphicFramePr>
            <p:xfrm>
              <a:off x="0" y="2420888"/>
              <a:ext cx="9144000" cy="3484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  <a:gridCol w="1524000"/>
                    <a:gridCol w="1524000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i="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400" baseline="0" dirty="0" smtClean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baseline="0" dirty="0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400" baseline="0" dirty="0" smtClean="0"/>
                            <a:t>  </a:t>
                          </a:r>
                        </a:p>
                        <a:p>
                          <a:r>
                            <a:rPr kumimoji="1" lang="en-US" altLang="ja-JP" sz="2400" baseline="0" dirty="0" smtClean="0"/>
                            <a:t>    </a:t>
                          </a:r>
                          <a:r>
                            <a:rPr kumimoji="1" lang="en-US" altLang="ja-JP" sz="2400" baseline="0" dirty="0" err="1" smtClean="0"/>
                            <a:t>Ec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70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7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1975711"/>
                  </p:ext>
                </p:extLst>
              </p:nvPr>
            </p:nvGraphicFramePr>
            <p:xfrm>
              <a:off x="0" y="2420888"/>
              <a:ext cx="9144000" cy="3484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  <a:gridCol w="1524000"/>
                    <a:gridCol w="1524000"/>
                  </a:tblGrid>
                  <a:tr h="83121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53" r="-500000" b="-328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70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7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5975995"/>
                  </p:ext>
                </p:extLst>
              </p:nvPr>
            </p:nvGraphicFramePr>
            <p:xfrm>
              <a:off x="-36512" y="2420888"/>
              <a:ext cx="9144000" cy="3484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  <a:gridCol w="1524000"/>
                    <a:gridCol w="1524000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i="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kumimoji="1" lang="en-US" altLang="ja-JP" sz="2400" b="1" i="1" baseline="0" smtClean="0">
                                      <a:latin typeface="Cambria Math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400" baseline="0" dirty="0" smtClean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baseline="0" dirty="0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2400" b="1" i="1" baseline="0" dirty="0" smtClean="0">
                                      <a:latin typeface="Cambria Math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400" baseline="0" dirty="0" smtClean="0"/>
                            <a:t>  </a:t>
                          </a:r>
                        </a:p>
                        <a:p>
                          <a:r>
                            <a:rPr kumimoji="1" lang="en-US" altLang="ja-JP" sz="2400" baseline="0" dirty="0" smtClean="0"/>
                            <a:t>    </a:t>
                          </a:r>
                          <a:r>
                            <a:rPr kumimoji="1" lang="en-US" altLang="ja-JP" sz="2400" baseline="0" dirty="0" err="1" smtClean="0"/>
                            <a:t>Ec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70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7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5031030"/>
                  </p:ext>
                </p:extLst>
              </p:nvPr>
            </p:nvGraphicFramePr>
            <p:xfrm>
              <a:off x="-36512" y="2420888"/>
              <a:ext cx="9144000" cy="3484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  <a:gridCol w="1524000"/>
                    <a:gridCol w="1524000"/>
                  </a:tblGrid>
                  <a:tr h="83121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353" r="-500400" b="-328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30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70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/>
                            <a:t>100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7</a:t>
                          </a:r>
                          <a:endParaRPr kumimoji="1" lang="ja-JP" altLang="en-US" sz="160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25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530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30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10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none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499992" y="5949280"/>
                <a:ext cx="51845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/>
                  <a:t>			   [10km/s]</a:t>
                </a:r>
              </a:p>
              <a:p>
                <a:r>
                  <a:rPr lang="en-US" altLang="ja-JP" sz="2200" dirty="0" smtClean="0"/>
                  <a:t>none</a:t>
                </a:r>
                <a:r>
                  <a:rPr lang="ja-JP" altLang="en-US" sz="2200" dirty="0"/>
                  <a:t>：</a:t>
                </a:r>
                <a:r>
                  <a:rPr lang="en-US" altLang="ja-JP" sz="2200" dirty="0"/>
                  <a:t>v&lt;20km/s</a:t>
                </a:r>
                <a:r>
                  <a:rPr lang="ja-JP" altLang="en-US" sz="2200" dirty="0"/>
                  <a:t> </a:t>
                </a:r>
                <a:r>
                  <a:rPr lang="en-US" altLang="ja-JP" sz="2200" dirty="0"/>
                  <a:t>or T&gt;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2×</m:t>
                    </m:r>
                    <m:sSup>
                      <m:sSupPr>
                        <m:ctrlPr>
                          <a:rPr lang="en-US" altLang="ja-JP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2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2200" dirty="0" smtClean="0"/>
                  <a:t>K</a:t>
                </a:r>
                <a:endParaRPr lang="en-US" altLang="ja-JP" sz="2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949280"/>
                <a:ext cx="518457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10" t="-4762"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0" y="1368152"/>
            <a:ext cx="9036496" cy="609329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Blue shift of chromospheric lines</a:t>
            </a:r>
            <a:r>
              <a:rPr lang="en-US" altLang="ja-JP" dirty="0" smtClean="0"/>
              <a:t> has been found.</a:t>
            </a:r>
          </a:p>
          <a:p>
            <a:r>
              <a:rPr lang="en-US" altLang="ja-JP" dirty="0" smtClean="0"/>
              <a:t>We researched this with 1D numerical calculation and parameter survey.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As a result, we found: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①</a:t>
            </a:r>
            <a:r>
              <a:rPr lang="en-US" altLang="ja-JP" dirty="0" smtClean="0">
                <a:solidFill>
                  <a:srgbClr val="FF0000"/>
                </a:solidFill>
              </a:rPr>
              <a:t>Electron beam can generate</a:t>
            </a:r>
            <a:r>
              <a:rPr lang="en-US" altLang="ja-JP" dirty="0" smtClean="0"/>
              <a:t> cool ascending flow.</a:t>
            </a:r>
          </a:p>
          <a:p>
            <a:pPr marL="0" indent="0">
              <a:buNone/>
            </a:pPr>
            <a:r>
              <a:rPr lang="ja-JP" altLang="en-US" dirty="0" smtClean="0"/>
              <a:t>  </a:t>
            </a:r>
            <a:r>
              <a:rPr lang="ja-JP" altLang="en-US" dirty="0"/>
              <a:t>②</a:t>
            </a:r>
            <a:r>
              <a:rPr lang="en-US" altLang="ja-JP" dirty="0" smtClean="0">
                <a:solidFill>
                  <a:srgbClr val="FF0000"/>
                </a:solidFill>
              </a:rPr>
              <a:t>The balance between radiative cooling and beam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heating </a:t>
            </a:r>
            <a:r>
              <a:rPr lang="en-US" altLang="ja-JP" dirty="0" smtClean="0"/>
              <a:t>is very important.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5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07504" y="764704"/>
            <a:ext cx="897794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77944" cy="99060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ntroduction: </a:t>
            </a:r>
            <a:r>
              <a:rPr lang="en-US" altLang="ja-JP" sz="2800" dirty="0" smtClean="0"/>
              <a:t>Solar flare =</a:t>
            </a:r>
            <a:br>
              <a:rPr lang="en-US" altLang="ja-JP" sz="2800" dirty="0" smtClean="0"/>
            </a:br>
            <a:r>
              <a:rPr lang="en-US" altLang="ja-JP" sz="2800" dirty="0" smtClean="0"/>
              <a:t>explosion </a:t>
            </a:r>
            <a:r>
              <a:rPr lang="en-US" altLang="ja-JP" sz="2800" dirty="0"/>
              <a:t>by magnetic energy </a:t>
            </a:r>
            <a:r>
              <a:rPr lang="en-US" altLang="ja-JP" sz="2800" dirty="0" smtClean="0"/>
              <a:t>release in corona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-2" y="1083528"/>
            <a:ext cx="9468545" cy="56578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Solar flares are observed in various wavelength and </a:t>
            </a:r>
            <a:r>
              <a:rPr lang="en-US" altLang="ja-JP" dirty="0" smtClean="0">
                <a:solidFill>
                  <a:srgbClr val="FF0000"/>
                </a:solidFill>
              </a:rPr>
              <a:t>height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Especially, continuum brightening(white light flare) occurs in photosphere (or chromosphere).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7170" name="Picture 2" descr="C:\Users\Owner1\Desktop\京都大学\2016\研究\presen\MHDセミナー発表\pic\1016\white_light_fla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13061" y="2947381"/>
            <a:ext cx="2673672" cy="26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228184" y="562233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continuum</a:t>
            </a:r>
          </a:p>
          <a:p>
            <a:r>
              <a:rPr lang="en-US" altLang="ja-JP" sz="2400" dirty="0" smtClean="0"/>
              <a:t>(photosphere)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5611677"/>
            <a:ext cx="284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         in Hα</a:t>
            </a:r>
          </a:p>
          <a:p>
            <a:r>
              <a:rPr kumimoji="1" lang="en-US" altLang="ja-JP" sz="2400" dirty="0" smtClean="0"/>
              <a:t> (chromosphere)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63196" y="5631631"/>
            <a:ext cx="39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              in HXR</a:t>
            </a:r>
          </a:p>
          <a:p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corona,chromosphere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0" name="Picture 2" descr="C:\Users\Owner1\Desktop\京都大学\2016\研究\presen\MHDセミナー発表\pic\1016\white_light_fla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10495" y="2962665"/>
            <a:ext cx="2673673" cy="26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Owner1\Desktop\京都大学\2016\研究\presen\MHDセミナー発表\pic\1016\masuda_hx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/>
          <a:stretch/>
        </p:blipFill>
        <p:spPr bwMode="auto">
          <a:xfrm>
            <a:off x="373718" y="2947380"/>
            <a:ext cx="2686114" cy="27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So energy is transported from corona to lower atmosphere (e.g. chromosphere)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There is some candidates for energy carriers.</a:t>
                </a:r>
                <a:endParaRPr lang="en-US" altLang="ja-JP" dirty="0"/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thermal conduction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t~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s on surface of chromosphere, 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K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but takes some time to reach(t~10s)</a:t>
                </a:r>
              </a:p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non-thermal electron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beam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t~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s inside of chromosphere,</a:t>
                </a:r>
              </a:p>
              <a:p>
                <a:pPr marL="274320" lvl="1" indent="0">
                  <a:buNone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  in 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a M class flare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very fast: </a:t>
                </a:r>
                <a:r>
                  <a:rPr lang="en-US" altLang="ja-JP" dirty="0" err="1" smtClean="0">
                    <a:solidFill>
                      <a:schemeClr val="tx1"/>
                    </a:solidFill>
                  </a:rPr>
                  <a:t>v~c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dirty="0" smtClean="0"/>
                  <a:t>radiation</a:t>
                </a:r>
              </a:p>
              <a:p>
                <a:pPr lvl="1"/>
                <a:r>
                  <a:rPr lang="en-US" altLang="ja-JP" dirty="0" smtClean="0">
                    <a:solidFill>
                      <a:schemeClr val="tx1"/>
                    </a:solidFill>
                  </a:rPr>
                  <a:t>t~10s, 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355976" y="5227755"/>
            <a:ext cx="1270108" cy="531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93052" y="5938544"/>
            <a:ext cx="2233032" cy="393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21044" y="5919663"/>
            <a:ext cx="297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chromosphere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094" y="5262791"/>
            <a:ext cx="176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corona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74309" y="2886035"/>
            <a:ext cx="287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model of energy transport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810946" y="3719544"/>
            <a:ext cx="3258394" cy="2661784"/>
            <a:chOff x="5711554" y="3861048"/>
            <a:chExt cx="3540966" cy="2892617"/>
          </a:xfrm>
        </p:grpSpPr>
        <p:sp>
          <p:nvSpPr>
            <p:cNvPr id="10" name="フリーフォーム 9"/>
            <p:cNvSpPr/>
            <p:nvPr/>
          </p:nvSpPr>
          <p:spPr>
            <a:xfrm>
              <a:off x="6675751" y="3861048"/>
              <a:ext cx="1206831" cy="2839115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3 w 1874163"/>
                <a:gd name="connsiteY1" fmla="*/ 2274895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237381 w 1770360"/>
                <a:gd name="connsiteY0" fmla="*/ 4023360 h 4023360"/>
                <a:gd name="connsiteX1" fmla="*/ 67260 w 1770360"/>
                <a:gd name="connsiteY1" fmla="*/ 2274895 h 4023360"/>
                <a:gd name="connsiteX2" fmla="*/ 1343640 w 1770360"/>
                <a:gd name="connsiteY2" fmla="*/ 1056640 h 4023360"/>
                <a:gd name="connsiteX3" fmla="*/ 1770360 w 1770360"/>
                <a:gd name="connsiteY3" fmla="*/ 0 h 4023360"/>
                <a:gd name="connsiteX0" fmla="*/ 113228 w 1646207"/>
                <a:gd name="connsiteY0" fmla="*/ 4023360 h 4023360"/>
                <a:gd name="connsiteX1" fmla="*/ 113228 w 1646207"/>
                <a:gd name="connsiteY1" fmla="*/ 2083509 h 4023360"/>
                <a:gd name="connsiteX2" fmla="*/ 1219487 w 1646207"/>
                <a:gd name="connsiteY2" fmla="*/ 1056640 h 4023360"/>
                <a:gd name="connsiteX3" fmla="*/ 1646207 w 1646207"/>
                <a:gd name="connsiteY3" fmla="*/ 0 h 4023360"/>
                <a:gd name="connsiteX0" fmla="*/ 140046 w 1673025"/>
                <a:gd name="connsiteY0" fmla="*/ 4023360 h 4023360"/>
                <a:gd name="connsiteX1" fmla="*/ 97516 w 1673025"/>
                <a:gd name="connsiteY1" fmla="*/ 2189835 h 4023360"/>
                <a:gd name="connsiteX2" fmla="*/ 1246305 w 1673025"/>
                <a:gd name="connsiteY2" fmla="*/ 1056640 h 4023360"/>
                <a:gd name="connsiteX3" fmla="*/ 1673025 w 1673025"/>
                <a:gd name="connsiteY3" fmla="*/ 0 h 4023360"/>
                <a:gd name="connsiteX0" fmla="*/ 212214 w 1638867"/>
                <a:gd name="connsiteY0" fmla="*/ 4044625 h 4044625"/>
                <a:gd name="connsiteX1" fmla="*/ 63358 w 1638867"/>
                <a:gd name="connsiteY1" fmla="*/ 2189835 h 4044625"/>
                <a:gd name="connsiteX2" fmla="*/ 1212147 w 1638867"/>
                <a:gd name="connsiteY2" fmla="*/ 1056640 h 4044625"/>
                <a:gd name="connsiteX3" fmla="*/ 1638867 w 1638867"/>
                <a:gd name="connsiteY3" fmla="*/ 0 h 4044625"/>
                <a:gd name="connsiteX0" fmla="*/ 292608 w 1719261"/>
                <a:gd name="connsiteY0" fmla="*/ 4044625 h 4044625"/>
                <a:gd name="connsiteX1" fmla="*/ 33321 w 1719261"/>
                <a:gd name="connsiteY1" fmla="*/ 3056137 h 4044625"/>
                <a:gd name="connsiteX2" fmla="*/ 143752 w 1719261"/>
                <a:gd name="connsiteY2" fmla="*/ 2189835 h 4044625"/>
                <a:gd name="connsiteX3" fmla="*/ 1292541 w 1719261"/>
                <a:gd name="connsiteY3" fmla="*/ 1056640 h 4044625"/>
                <a:gd name="connsiteX4" fmla="*/ 1719261 w 1719261"/>
                <a:gd name="connsiteY4" fmla="*/ 0 h 40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1" h="4044625">
                  <a:moveTo>
                    <a:pt x="292608" y="4044625"/>
                  </a:moveTo>
                  <a:cubicBezTo>
                    <a:pt x="256482" y="3872789"/>
                    <a:pt x="58130" y="3365269"/>
                    <a:pt x="33321" y="3056137"/>
                  </a:cubicBezTo>
                  <a:cubicBezTo>
                    <a:pt x="8512" y="2747005"/>
                    <a:pt x="-66118" y="2523085"/>
                    <a:pt x="143752" y="2189835"/>
                  </a:cubicBezTo>
                  <a:cubicBezTo>
                    <a:pt x="353622" y="1856586"/>
                    <a:pt x="1029956" y="1421613"/>
                    <a:pt x="1292541" y="1056640"/>
                  </a:cubicBezTo>
                  <a:cubicBezTo>
                    <a:pt x="1555126" y="691668"/>
                    <a:pt x="1654914" y="336973"/>
                    <a:pt x="1719261" y="0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flipH="1">
              <a:off x="7871794" y="3879674"/>
              <a:ext cx="1186397" cy="2854042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4 w 1874163"/>
                <a:gd name="connsiteY1" fmla="*/ 2296160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149364 w 1809933"/>
                <a:gd name="connsiteY0" fmla="*/ 4065890 h 4065890"/>
                <a:gd name="connsiteX1" fmla="*/ 106834 w 1809933"/>
                <a:gd name="connsiteY1" fmla="*/ 2296160 h 4065890"/>
                <a:gd name="connsiteX2" fmla="*/ 1383213 w 1809933"/>
                <a:gd name="connsiteY2" fmla="*/ 1056640 h 4065890"/>
                <a:gd name="connsiteX3" fmla="*/ 1809933 w 1809933"/>
                <a:gd name="connsiteY3" fmla="*/ 0 h 4065890"/>
                <a:gd name="connsiteX0" fmla="*/ 270474 w 1760922"/>
                <a:gd name="connsiteY0" fmla="*/ 4065890 h 4065890"/>
                <a:gd name="connsiteX1" fmla="*/ 57823 w 1760922"/>
                <a:gd name="connsiteY1" fmla="*/ 2296160 h 4065890"/>
                <a:gd name="connsiteX2" fmla="*/ 1334202 w 1760922"/>
                <a:gd name="connsiteY2" fmla="*/ 1056640 h 4065890"/>
                <a:gd name="connsiteX3" fmla="*/ 1760922 w 1760922"/>
                <a:gd name="connsiteY3" fmla="*/ 0 h 4065890"/>
                <a:gd name="connsiteX0" fmla="*/ 199702 w 1690150"/>
                <a:gd name="connsiteY0" fmla="*/ 4065890 h 4065890"/>
                <a:gd name="connsiteX1" fmla="*/ 72112 w 1690150"/>
                <a:gd name="connsiteY1" fmla="*/ 2296160 h 4065890"/>
                <a:gd name="connsiteX2" fmla="*/ 1263430 w 1690150"/>
                <a:gd name="connsiteY2" fmla="*/ 1056640 h 4065890"/>
                <a:gd name="connsiteX3" fmla="*/ 1690150 w 1690150"/>
                <a:gd name="connsiteY3" fmla="*/ 0 h 4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50" h="4065890">
                  <a:moveTo>
                    <a:pt x="199702" y="4065890"/>
                  </a:moveTo>
                  <a:cubicBezTo>
                    <a:pt x="86248" y="3449516"/>
                    <a:pt x="-105176" y="2797702"/>
                    <a:pt x="72112" y="2296160"/>
                  </a:cubicBezTo>
                  <a:cubicBezTo>
                    <a:pt x="249400" y="1794618"/>
                    <a:pt x="993757" y="1439333"/>
                    <a:pt x="1263430" y="1056640"/>
                  </a:cubicBezTo>
                  <a:cubicBezTo>
                    <a:pt x="1533103" y="673947"/>
                    <a:pt x="1625803" y="336973"/>
                    <a:pt x="16901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6935690" y="5050197"/>
              <a:ext cx="1872208" cy="1703468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29209"/>
                <a:gd name="connsiteY0" fmla="*/ 2362396 h 2468721"/>
                <a:gd name="connsiteX1" fmla="*/ 893 w 2829209"/>
                <a:gd name="connsiteY1" fmla="*/ 1426731 h 2468721"/>
                <a:gd name="connsiteX2" fmla="*/ 192279 w 2829209"/>
                <a:gd name="connsiteY2" fmla="*/ 639921 h 2468721"/>
                <a:gd name="connsiteX3" fmla="*/ 787702 w 2829209"/>
                <a:gd name="connsiteY3" fmla="*/ 150824 h 2468721"/>
                <a:gd name="connsiteX4" fmla="*/ 1383126 w 2829209"/>
                <a:gd name="connsiteY4" fmla="*/ 1968 h 2468721"/>
                <a:gd name="connsiteX5" fmla="*/ 2042344 w 2829209"/>
                <a:gd name="connsiteY5" fmla="*/ 108293 h 2468721"/>
                <a:gd name="connsiteX6" fmla="*/ 2637767 w 2829209"/>
                <a:gd name="connsiteY6" fmla="*/ 639921 h 2468721"/>
                <a:gd name="connsiteX7" fmla="*/ 2829154 w 2829209"/>
                <a:gd name="connsiteY7" fmla="*/ 1299140 h 2468721"/>
                <a:gd name="connsiteX8" fmla="*/ 2659032 w 2829209"/>
                <a:gd name="connsiteY8" fmla="*/ 2468721 h 2468721"/>
                <a:gd name="connsiteX0" fmla="*/ 128485 w 2765448"/>
                <a:gd name="connsiteY0" fmla="*/ 2362396 h 2468721"/>
                <a:gd name="connsiteX1" fmla="*/ 893 w 2765448"/>
                <a:gd name="connsiteY1" fmla="*/ 1426731 h 2468721"/>
                <a:gd name="connsiteX2" fmla="*/ 192279 w 2765448"/>
                <a:gd name="connsiteY2" fmla="*/ 639921 h 2468721"/>
                <a:gd name="connsiteX3" fmla="*/ 787702 w 2765448"/>
                <a:gd name="connsiteY3" fmla="*/ 150824 h 2468721"/>
                <a:gd name="connsiteX4" fmla="*/ 1383126 w 2765448"/>
                <a:gd name="connsiteY4" fmla="*/ 1968 h 2468721"/>
                <a:gd name="connsiteX5" fmla="*/ 2042344 w 2765448"/>
                <a:gd name="connsiteY5" fmla="*/ 108293 h 2468721"/>
                <a:gd name="connsiteX6" fmla="*/ 2637767 w 2765448"/>
                <a:gd name="connsiteY6" fmla="*/ 639921 h 2468721"/>
                <a:gd name="connsiteX7" fmla="*/ 2765359 w 2765448"/>
                <a:gd name="connsiteY7" fmla="*/ 1277875 h 2468721"/>
                <a:gd name="connsiteX8" fmla="*/ 2659032 w 2765448"/>
                <a:gd name="connsiteY8" fmla="*/ 2468721 h 2468721"/>
                <a:gd name="connsiteX0" fmla="*/ 128485 w 2766583"/>
                <a:gd name="connsiteY0" fmla="*/ 2362979 h 2469304"/>
                <a:gd name="connsiteX1" fmla="*/ 893 w 2766583"/>
                <a:gd name="connsiteY1" fmla="*/ 1427314 h 2469304"/>
                <a:gd name="connsiteX2" fmla="*/ 192279 w 2766583"/>
                <a:gd name="connsiteY2" fmla="*/ 640504 h 2469304"/>
                <a:gd name="connsiteX3" fmla="*/ 787702 w 2766583"/>
                <a:gd name="connsiteY3" fmla="*/ 151407 h 2469304"/>
                <a:gd name="connsiteX4" fmla="*/ 1383126 w 2766583"/>
                <a:gd name="connsiteY4" fmla="*/ 2551 h 2469304"/>
                <a:gd name="connsiteX5" fmla="*/ 2042344 w 2766583"/>
                <a:gd name="connsiteY5" fmla="*/ 108876 h 2469304"/>
                <a:gd name="connsiteX6" fmla="*/ 2573972 w 2766583"/>
                <a:gd name="connsiteY6" fmla="*/ 683034 h 2469304"/>
                <a:gd name="connsiteX7" fmla="*/ 2765359 w 2766583"/>
                <a:gd name="connsiteY7" fmla="*/ 1278458 h 2469304"/>
                <a:gd name="connsiteX8" fmla="*/ 2659032 w 2766583"/>
                <a:gd name="connsiteY8" fmla="*/ 2469304 h 2469304"/>
                <a:gd name="connsiteX0" fmla="*/ 128485 w 2766583"/>
                <a:gd name="connsiteY0" fmla="*/ 2362979 h 2426774"/>
                <a:gd name="connsiteX1" fmla="*/ 893 w 2766583"/>
                <a:gd name="connsiteY1" fmla="*/ 1427314 h 2426774"/>
                <a:gd name="connsiteX2" fmla="*/ 192279 w 2766583"/>
                <a:gd name="connsiteY2" fmla="*/ 640504 h 2426774"/>
                <a:gd name="connsiteX3" fmla="*/ 787702 w 2766583"/>
                <a:gd name="connsiteY3" fmla="*/ 151407 h 2426774"/>
                <a:gd name="connsiteX4" fmla="*/ 1383126 w 2766583"/>
                <a:gd name="connsiteY4" fmla="*/ 2551 h 2426774"/>
                <a:gd name="connsiteX5" fmla="*/ 2042344 w 2766583"/>
                <a:gd name="connsiteY5" fmla="*/ 108876 h 2426774"/>
                <a:gd name="connsiteX6" fmla="*/ 2573972 w 2766583"/>
                <a:gd name="connsiteY6" fmla="*/ 683034 h 2426774"/>
                <a:gd name="connsiteX7" fmla="*/ 2765359 w 2766583"/>
                <a:gd name="connsiteY7" fmla="*/ 1278458 h 2426774"/>
                <a:gd name="connsiteX8" fmla="*/ 2659032 w 2766583"/>
                <a:gd name="connsiteY8" fmla="*/ 2426774 h 24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6583" h="2426774">
                  <a:moveTo>
                    <a:pt x="128485" y="2362979"/>
                  </a:moveTo>
                  <a:cubicBezTo>
                    <a:pt x="77094" y="2074128"/>
                    <a:pt x="-9739" y="1714393"/>
                    <a:pt x="893" y="1427314"/>
                  </a:cubicBezTo>
                  <a:cubicBezTo>
                    <a:pt x="11525" y="1140235"/>
                    <a:pt x="61144" y="853155"/>
                    <a:pt x="192279" y="640504"/>
                  </a:cubicBezTo>
                  <a:cubicBezTo>
                    <a:pt x="323414" y="427853"/>
                    <a:pt x="589228" y="257732"/>
                    <a:pt x="787702" y="151407"/>
                  </a:cubicBezTo>
                  <a:cubicBezTo>
                    <a:pt x="986177" y="45081"/>
                    <a:pt x="1174019" y="9639"/>
                    <a:pt x="1383126" y="2551"/>
                  </a:cubicBezTo>
                  <a:cubicBezTo>
                    <a:pt x="1592233" y="-4537"/>
                    <a:pt x="1843870" y="-4538"/>
                    <a:pt x="2042344" y="108876"/>
                  </a:cubicBezTo>
                  <a:cubicBezTo>
                    <a:pt x="2240818" y="222290"/>
                    <a:pt x="2453469" y="488104"/>
                    <a:pt x="2573972" y="683034"/>
                  </a:cubicBezTo>
                  <a:cubicBezTo>
                    <a:pt x="2694475" y="877964"/>
                    <a:pt x="2751182" y="987835"/>
                    <a:pt x="2765359" y="1278458"/>
                  </a:cubicBezTo>
                  <a:cubicBezTo>
                    <a:pt x="2779536" y="1569081"/>
                    <a:pt x="2666120" y="2256653"/>
                    <a:pt x="2659032" y="24267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7211652" y="5380612"/>
              <a:ext cx="1380222" cy="1329530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77898"/>
                <a:gd name="connsiteY0" fmla="*/ 2362396 h 2362396"/>
                <a:gd name="connsiteX1" fmla="*/ 893 w 2877898"/>
                <a:gd name="connsiteY1" fmla="*/ 1426731 h 2362396"/>
                <a:gd name="connsiteX2" fmla="*/ 192279 w 2877898"/>
                <a:gd name="connsiteY2" fmla="*/ 639921 h 2362396"/>
                <a:gd name="connsiteX3" fmla="*/ 787702 w 2877898"/>
                <a:gd name="connsiteY3" fmla="*/ 150824 h 2362396"/>
                <a:gd name="connsiteX4" fmla="*/ 1383126 w 2877898"/>
                <a:gd name="connsiteY4" fmla="*/ 1968 h 2362396"/>
                <a:gd name="connsiteX5" fmla="*/ 2042344 w 2877898"/>
                <a:gd name="connsiteY5" fmla="*/ 108293 h 2362396"/>
                <a:gd name="connsiteX6" fmla="*/ 2637767 w 2877898"/>
                <a:gd name="connsiteY6" fmla="*/ 639921 h 2362396"/>
                <a:gd name="connsiteX7" fmla="*/ 2829154 w 2877898"/>
                <a:gd name="connsiteY7" fmla="*/ 1299140 h 2362396"/>
                <a:gd name="connsiteX8" fmla="*/ 2876159 w 2877898"/>
                <a:gd name="connsiteY8" fmla="*/ 2289717 h 2362396"/>
                <a:gd name="connsiteX0" fmla="*/ 34846 w 2903642"/>
                <a:gd name="connsiteY0" fmla="*/ 2285275 h 2289717"/>
                <a:gd name="connsiteX1" fmla="*/ 26637 w 2903642"/>
                <a:gd name="connsiteY1" fmla="*/ 1426731 h 2289717"/>
                <a:gd name="connsiteX2" fmla="*/ 218023 w 2903642"/>
                <a:gd name="connsiteY2" fmla="*/ 639921 h 2289717"/>
                <a:gd name="connsiteX3" fmla="*/ 813446 w 2903642"/>
                <a:gd name="connsiteY3" fmla="*/ 150824 h 2289717"/>
                <a:gd name="connsiteX4" fmla="*/ 1408870 w 2903642"/>
                <a:gd name="connsiteY4" fmla="*/ 1968 h 2289717"/>
                <a:gd name="connsiteX5" fmla="*/ 2068088 w 2903642"/>
                <a:gd name="connsiteY5" fmla="*/ 108293 h 2289717"/>
                <a:gd name="connsiteX6" fmla="*/ 2663511 w 2903642"/>
                <a:gd name="connsiteY6" fmla="*/ 639921 h 2289717"/>
                <a:gd name="connsiteX7" fmla="*/ 2854898 w 2903642"/>
                <a:gd name="connsiteY7" fmla="*/ 1299140 h 2289717"/>
                <a:gd name="connsiteX8" fmla="*/ 2901903 w 2903642"/>
                <a:gd name="connsiteY8" fmla="*/ 2289717 h 228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642" h="2289717">
                  <a:moveTo>
                    <a:pt x="34846" y="2285275"/>
                  </a:moveTo>
                  <a:cubicBezTo>
                    <a:pt x="-16545" y="1996424"/>
                    <a:pt x="-3892" y="1700957"/>
                    <a:pt x="26637" y="1426731"/>
                  </a:cubicBezTo>
                  <a:cubicBezTo>
                    <a:pt x="57166" y="1152505"/>
                    <a:pt x="86888" y="852572"/>
                    <a:pt x="218023" y="639921"/>
                  </a:cubicBezTo>
                  <a:cubicBezTo>
                    <a:pt x="349158" y="427270"/>
                    <a:pt x="614972" y="257149"/>
                    <a:pt x="813446" y="150824"/>
                  </a:cubicBezTo>
                  <a:cubicBezTo>
                    <a:pt x="1011921" y="44498"/>
                    <a:pt x="1199763" y="9056"/>
                    <a:pt x="1408870" y="1968"/>
                  </a:cubicBezTo>
                  <a:cubicBezTo>
                    <a:pt x="1617977" y="-5120"/>
                    <a:pt x="1858981" y="1967"/>
                    <a:pt x="2068088" y="108293"/>
                  </a:cubicBezTo>
                  <a:cubicBezTo>
                    <a:pt x="2277195" y="214619"/>
                    <a:pt x="2532376" y="441446"/>
                    <a:pt x="2663511" y="639921"/>
                  </a:cubicBezTo>
                  <a:cubicBezTo>
                    <a:pt x="2794646" y="838396"/>
                    <a:pt x="2815166" y="1024174"/>
                    <a:pt x="2854898" y="1299140"/>
                  </a:cubicBezTo>
                  <a:cubicBezTo>
                    <a:pt x="2894630" y="1574106"/>
                    <a:pt x="2908991" y="2119596"/>
                    <a:pt x="2901903" y="22897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5711554" y="6183930"/>
              <a:ext cx="35409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7554045" y="5033649"/>
              <a:ext cx="726875" cy="3518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5400000">
              <a:off x="7485434" y="4446011"/>
              <a:ext cx="792088" cy="36683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8464992" y="5385513"/>
              <a:ext cx="214866" cy="6598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7614564" y="4254187"/>
            <a:ext cx="170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magnetic field line</a:t>
            </a:r>
            <a:endParaRPr kumimoji="1" lang="ja-JP" altLang="en-US" sz="2400" dirty="0"/>
          </a:p>
        </p:txBody>
      </p:sp>
      <p:sp>
        <p:nvSpPr>
          <p:cNvPr id="21" name="爆発 1 20"/>
          <p:cNvSpPr/>
          <p:nvPr/>
        </p:nvSpPr>
        <p:spPr>
          <a:xfrm>
            <a:off x="6413156" y="3717032"/>
            <a:ext cx="858285" cy="40569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345380" y="6370591"/>
            <a:ext cx="2664296" cy="442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73372" y="6351711"/>
            <a:ext cx="297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region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842298" y="5919663"/>
            <a:ext cx="0" cy="46166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1" idx="1"/>
          </p:cNvCxnSpPr>
          <p:nvPr/>
        </p:nvCxnSpPr>
        <p:spPr>
          <a:xfrm flipH="1">
            <a:off x="7843940" y="4960463"/>
            <a:ext cx="328460" cy="25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8254493">
            <a:off x="6101729" y="5232391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 rot="17960425">
            <a:off x="5560130" y="5033215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4608417">
            <a:off x="7658212" y="5185615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 rot="17960425">
            <a:off x="5820906" y="5105223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 rot="3695701">
            <a:off x="7406680" y="5248283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 rot="3641418">
            <a:off x="7045093" y="5185615"/>
            <a:ext cx="42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5588034" y="4695527"/>
            <a:ext cx="1216214" cy="461665"/>
            <a:chOff x="-612576" y="6207695"/>
            <a:chExt cx="1216214" cy="461665"/>
          </a:xfrm>
        </p:grpSpPr>
        <p:sp>
          <p:nvSpPr>
            <p:cNvPr id="35" name="正方形/長方形 34"/>
            <p:cNvSpPr/>
            <p:nvPr/>
          </p:nvSpPr>
          <p:spPr>
            <a:xfrm>
              <a:off x="-612576" y="6221275"/>
              <a:ext cx="881721" cy="405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612576" y="6207695"/>
              <a:ext cx="121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input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dirty="0" smtClean="0"/>
                  <a:t>Thermal conduction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 -&gt; cool descending flow(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 smtClean="0"/>
                  <a:t>K)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t="-4908" b="-18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219200"/>
                <a:ext cx="8460432" cy="493776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C</a:t>
                </a:r>
                <a:r>
                  <a:rPr lang="en-US" altLang="ja-JP" dirty="0" smtClean="0"/>
                  <a:t>onduction heats chromosphere from its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surface</a:t>
                </a:r>
                <a:r>
                  <a:rPr lang="en-US" altLang="ja-JP" dirty="0" smtClean="0"/>
                  <a:t>.</a:t>
                </a:r>
              </a:p>
              <a:p>
                <a:r>
                  <a:rPr kumimoji="1" lang="en-US" altLang="ja-JP" dirty="0" smtClean="0"/>
                  <a:t>&gt;Pressure on upper chromosphere increases.</a:t>
                </a:r>
                <a:endParaRPr lang="en-US" altLang="ja-JP" dirty="0"/>
              </a:p>
              <a:p>
                <a:r>
                  <a:rPr lang="en-US" altLang="ja-JP" dirty="0" smtClean="0"/>
                  <a:t>&gt;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makes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cool(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K) descending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flow</a:t>
                </a:r>
              </a:p>
              <a:p>
                <a:r>
                  <a:rPr lang="en-US" altLang="ja-JP" dirty="0" smtClean="0"/>
                  <a:t>and </a:t>
                </a:r>
                <a:r>
                  <a:rPr lang="en-US" altLang="ja-JP" dirty="0"/>
                  <a:t>hot(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dirty="0"/>
                  <a:t>K) ascending </a:t>
                </a:r>
                <a:r>
                  <a:rPr lang="en-US" altLang="ja-JP" dirty="0" smtClean="0"/>
                  <a:t>flow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(Nagai+80 checked numerically)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219200"/>
                <a:ext cx="8460432" cy="4937760"/>
              </a:xfrm>
              <a:blipFill rotWithShape="1">
                <a:blip r:embed="rId3"/>
                <a:stretch>
                  <a:fillRect l="-1225" t="-1111" r="-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652120" y="32553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corona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0979" y="3645024"/>
            <a:ext cx="24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chromosphere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23882" y="6453336"/>
            <a:ext cx="572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model of heating by thermal conduction</a:t>
            </a:r>
            <a:endParaRPr kumimoji="1" lang="ja-JP" altLang="en-US" sz="2200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6336196" y="4365104"/>
            <a:ext cx="540060" cy="132849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876256" y="3645023"/>
            <a:ext cx="2223864" cy="280947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887305" y="2078851"/>
            <a:ext cx="2223864" cy="774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87305" y="2825948"/>
            <a:ext cx="2223864" cy="8415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10800000">
            <a:off x="7524328" y="2836093"/>
            <a:ext cx="936104" cy="954107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876256" y="3645024"/>
            <a:ext cx="2223864" cy="801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876256" y="4446749"/>
            <a:ext cx="2223864" cy="4416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7600528" y="4734782"/>
            <a:ext cx="787896" cy="782450"/>
          </a:xfrm>
          <a:prstGeom prst="downArrow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9100120" y="1773977"/>
            <a:ext cx="0" cy="4896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876256" y="2062009"/>
            <a:ext cx="0" cy="4371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20272" y="3831431"/>
            <a:ext cx="240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pressure up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283762" y="4509119"/>
            <a:ext cx="2384854" cy="1944216"/>
            <a:chOff x="4283762" y="4509119"/>
            <a:chExt cx="2384854" cy="1944216"/>
          </a:xfrm>
        </p:grpSpPr>
        <p:sp>
          <p:nvSpPr>
            <p:cNvPr id="21" name="フリーフォーム 20"/>
            <p:cNvSpPr/>
            <p:nvPr/>
          </p:nvSpPr>
          <p:spPr>
            <a:xfrm>
              <a:off x="4436368" y="4509119"/>
              <a:ext cx="1055348" cy="1890714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3 w 1874163"/>
                <a:gd name="connsiteY1" fmla="*/ 2274895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237381 w 1770360"/>
                <a:gd name="connsiteY0" fmla="*/ 4023360 h 4023360"/>
                <a:gd name="connsiteX1" fmla="*/ 67260 w 1770360"/>
                <a:gd name="connsiteY1" fmla="*/ 2274895 h 4023360"/>
                <a:gd name="connsiteX2" fmla="*/ 1343640 w 1770360"/>
                <a:gd name="connsiteY2" fmla="*/ 1056640 h 4023360"/>
                <a:gd name="connsiteX3" fmla="*/ 1770360 w 1770360"/>
                <a:gd name="connsiteY3" fmla="*/ 0 h 4023360"/>
                <a:gd name="connsiteX0" fmla="*/ 113228 w 1646207"/>
                <a:gd name="connsiteY0" fmla="*/ 4023360 h 4023360"/>
                <a:gd name="connsiteX1" fmla="*/ 113228 w 1646207"/>
                <a:gd name="connsiteY1" fmla="*/ 2083509 h 4023360"/>
                <a:gd name="connsiteX2" fmla="*/ 1219487 w 1646207"/>
                <a:gd name="connsiteY2" fmla="*/ 1056640 h 4023360"/>
                <a:gd name="connsiteX3" fmla="*/ 1646207 w 1646207"/>
                <a:gd name="connsiteY3" fmla="*/ 0 h 4023360"/>
                <a:gd name="connsiteX0" fmla="*/ 140046 w 1673025"/>
                <a:gd name="connsiteY0" fmla="*/ 4023360 h 4023360"/>
                <a:gd name="connsiteX1" fmla="*/ 97516 w 1673025"/>
                <a:gd name="connsiteY1" fmla="*/ 2189835 h 4023360"/>
                <a:gd name="connsiteX2" fmla="*/ 1246305 w 1673025"/>
                <a:gd name="connsiteY2" fmla="*/ 1056640 h 4023360"/>
                <a:gd name="connsiteX3" fmla="*/ 1673025 w 1673025"/>
                <a:gd name="connsiteY3" fmla="*/ 0 h 4023360"/>
                <a:gd name="connsiteX0" fmla="*/ 212214 w 1638867"/>
                <a:gd name="connsiteY0" fmla="*/ 4044625 h 4044625"/>
                <a:gd name="connsiteX1" fmla="*/ 63358 w 1638867"/>
                <a:gd name="connsiteY1" fmla="*/ 2189835 h 4044625"/>
                <a:gd name="connsiteX2" fmla="*/ 1212147 w 1638867"/>
                <a:gd name="connsiteY2" fmla="*/ 1056640 h 4044625"/>
                <a:gd name="connsiteX3" fmla="*/ 1638867 w 1638867"/>
                <a:gd name="connsiteY3" fmla="*/ 0 h 4044625"/>
                <a:gd name="connsiteX0" fmla="*/ 292608 w 1719261"/>
                <a:gd name="connsiteY0" fmla="*/ 4044625 h 4044625"/>
                <a:gd name="connsiteX1" fmla="*/ 33321 w 1719261"/>
                <a:gd name="connsiteY1" fmla="*/ 3056137 h 4044625"/>
                <a:gd name="connsiteX2" fmla="*/ 143752 w 1719261"/>
                <a:gd name="connsiteY2" fmla="*/ 2189835 h 4044625"/>
                <a:gd name="connsiteX3" fmla="*/ 1292541 w 1719261"/>
                <a:gd name="connsiteY3" fmla="*/ 1056640 h 4044625"/>
                <a:gd name="connsiteX4" fmla="*/ 1719261 w 1719261"/>
                <a:gd name="connsiteY4" fmla="*/ 0 h 40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1" h="4044625">
                  <a:moveTo>
                    <a:pt x="292608" y="4044625"/>
                  </a:moveTo>
                  <a:cubicBezTo>
                    <a:pt x="256482" y="3872789"/>
                    <a:pt x="58130" y="3365269"/>
                    <a:pt x="33321" y="3056137"/>
                  </a:cubicBezTo>
                  <a:cubicBezTo>
                    <a:pt x="8512" y="2747005"/>
                    <a:pt x="-66118" y="2523085"/>
                    <a:pt x="143752" y="2189835"/>
                  </a:cubicBezTo>
                  <a:cubicBezTo>
                    <a:pt x="353622" y="1856586"/>
                    <a:pt x="1029956" y="1421613"/>
                    <a:pt x="1292541" y="1056640"/>
                  </a:cubicBezTo>
                  <a:cubicBezTo>
                    <a:pt x="1555126" y="691668"/>
                    <a:pt x="1654914" y="336973"/>
                    <a:pt x="171926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5516488" y="4532730"/>
              <a:ext cx="1037478" cy="1900655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4 w 1874163"/>
                <a:gd name="connsiteY1" fmla="*/ 2296160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149364 w 1809933"/>
                <a:gd name="connsiteY0" fmla="*/ 4065890 h 4065890"/>
                <a:gd name="connsiteX1" fmla="*/ 106834 w 1809933"/>
                <a:gd name="connsiteY1" fmla="*/ 2296160 h 4065890"/>
                <a:gd name="connsiteX2" fmla="*/ 1383213 w 1809933"/>
                <a:gd name="connsiteY2" fmla="*/ 1056640 h 4065890"/>
                <a:gd name="connsiteX3" fmla="*/ 1809933 w 1809933"/>
                <a:gd name="connsiteY3" fmla="*/ 0 h 4065890"/>
                <a:gd name="connsiteX0" fmla="*/ 270474 w 1760922"/>
                <a:gd name="connsiteY0" fmla="*/ 4065890 h 4065890"/>
                <a:gd name="connsiteX1" fmla="*/ 57823 w 1760922"/>
                <a:gd name="connsiteY1" fmla="*/ 2296160 h 4065890"/>
                <a:gd name="connsiteX2" fmla="*/ 1334202 w 1760922"/>
                <a:gd name="connsiteY2" fmla="*/ 1056640 h 4065890"/>
                <a:gd name="connsiteX3" fmla="*/ 1760922 w 1760922"/>
                <a:gd name="connsiteY3" fmla="*/ 0 h 4065890"/>
                <a:gd name="connsiteX0" fmla="*/ 199702 w 1690150"/>
                <a:gd name="connsiteY0" fmla="*/ 4065890 h 4065890"/>
                <a:gd name="connsiteX1" fmla="*/ 72112 w 1690150"/>
                <a:gd name="connsiteY1" fmla="*/ 2296160 h 4065890"/>
                <a:gd name="connsiteX2" fmla="*/ 1263430 w 1690150"/>
                <a:gd name="connsiteY2" fmla="*/ 1056640 h 4065890"/>
                <a:gd name="connsiteX3" fmla="*/ 1690150 w 1690150"/>
                <a:gd name="connsiteY3" fmla="*/ 0 h 4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50" h="4065890">
                  <a:moveTo>
                    <a:pt x="199702" y="4065890"/>
                  </a:moveTo>
                  <a:cubicBezTo>
                    <a:pt x="86248" y="3449516"/>
                    <a:pt x="-105176" y="2797702"/>
                    <a:pt x="72112" y="2296160"/>
                  </a:cubicBezTo>
                  <a:cubicBezTo>
                    <a:pt x="249400" y="1794618"/>
                    <a:pt x="993757" y="1439333"/>
                    <a:pt x="1263430" y="1056640"/>
                  </a:cubicBezTo>
                  <a:cubicBezTo>
                    <a:pt x="1533103" y="673947"/>
                    <a:pt x="1625803" y="336973"/>
                    <a:pt x="16901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4671371" y="5318907"/>
              <a:ext cx="1637205" cy="1134428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29209"/>
                <a:gd name="connsiteY0" fmla="*/ 2362396 h 2468721"/>
                <a:gd name="connsiteX1" fmla="*/ 893 w 2829209"/>
                <a:gd name="connsiteY1" fmla="*/ 1426731 h 2468721"/>
                <a:gd name="connsiteX2" fmla="*/ 192279 w 2829209"/>
                <a:gd name="connsiteY2" fmla="*/ 639921 h 2468721"/>
                <a:gd name="connsiteX3" fmla="*/ 787702 w 2829209"/>
                <a:gd name="connsiteY3" fmla="*/ 150824 h 2468721"/>
                <a:gd name="connsiteX4" fmla="*/ 1383126 w 2829209"/>
                <a:gd name="connsiteY4" fmla="*/ 1968 h 2468721"/>
                <a:gd name="connsiteX5" fmla="*/ 2042344 w 2829209"/>
                <a:gd name="connsiteY5" fmla="*/ 108293 h 2468721"/>
                <a:gd name="connsiteX6" fmla="*/ 2637767 w 2829209"/>
                <a:gd name="connsiteY6" fmla="*/ 639921 h 2468721"/>
                <a:gd name="connsiteX7" fmla="*/ 2829154 w 2829209"/>
                <a:gd name="connsiteY7" fmla="*/ 1299140 h 2468721"/>
                <a:gd name="connsiteX8" fmla="*/ 2659032 w 2829209"/>
                <a:gd name="connsiteY8" fmla="*/ 2468721 h 2468721"/>
                <a:gd name="connsiteX0" fmla="*/ 128485 w 2765448"/>
                <a:gd name="connsiteY0" fmla="*/ 2362396 h 2468721"/>
                <a:gd name="connsiteX1" fmla="*/ 893 w 2765448"/>
                <a:gd name="connsiteY1" fmla="*/ 1426731 h 2468721"/>
                <a:gd name="connsiteX2" fmla="*/ 192279 w 2765448"/>
                <a:gd name="connsiteY2" fmla="*/ 639921 h 2468721"/>
                <a:gd name="connsiteX3" fmla="*/ 787702 w 2765448"/>
                <a:gd name="connsiteY3" fmla="*/ 150824 h 2468721"/>
                <a:gd name="connsiteX4" fmla="*/ 1383126 w 2765448"/>
                <a:gd name="connsiteY4" fmla="*/ 1968 h 2468721"/>
                <a:gd name="connsiteX5" fmla="*/ 2042344 w 2765448"/>
                <a:gd name="connsiteY5" fmla="*/ 108293 h 2468721"/>
                <a:gd name="connsiteX6" fmla="*/ 2637767 w 2765448"/>
                <a:gd name="connsiteY6" fmla="*/ 639921 h 2468721"/>
                <a:gd name="connsiteX7" fmla="*/ 2765359 w 2765448"/>
                <a:gd name="connsiteY7" fmla="*/ 1277875 h 2468721"/>
                <a:gd name="connsiteX8" fmla="*/ 2659032 w 2765448"/>
                <a:gd name="connsiteY8" fmla="*/ 2468721 h 2468721"/>
                <a:gd name="connsiteX0" fmla="*/ 128485 w 2766583"/>
                <a:gd name="connsiteY0" fmla="*/ 2362979 h 2469304"/>
                <a:gd name="connsiteX1" fmla="*/ 893 w 2766583"/>
                <a:gd name="connsiteY1" fmla="*/ 1427314 h 2469304"/>
                <a:gd name="connsiteX2" fmla="*/ 192279 w 2766583"/>
                <a:gd name="connsiteY2" fmla="*/ 640504 h 2469304"/>
                <a:gd name="connsiteX3" fmla="*/ 787702 w 2766583"/>
                <a:gd name="connsiteY3" fmla="*/ 151407 h 2469304"/>
                <a:gd name="connsiteX4" fmla="*/ 1383126 w 2766583"/>
                <a:gd name="connsiteY4" fmla="*/ 2551 h 2469304"/>
                <a:gd name="connsiteX5" fmla="*/ 2042344 w 2766583"/>
                <a:gd name="connsiteY5" fmla="*/ 108876 h 2469304"/>
                <a:gd name="connsiteX6" fmla="*/ 2573972 w 2766583"/>
                <a:gd name="connsiteY6" fmla="*/ 683034 h 2469304"/>
                <a:gd name="connsiteX7" fmla="*/ 2765359 w 2766583"/>
                <a:gd name="connsiteY7" fmla="*/ 1278458 h 2469304"/>
                <a:gd name="connsiteX8" fmla="*/ 2659032 w 2766583"/>
                <a:gd name="connsiteY8" fmla="*/ 2469304 h 2469304"/>
                <a:gd name="connsiteX0" fmla="*/ 128485 w 2766583"/>
                <a:gd name="connsiteY0" fmla="*/ 2362979 h 2426774"/>
                <a:gd name="connsiteX1" fmla="*/ 893 w 2766583"/>
                <a:gd name="connsiteY1" fmla="*/ 1427314 h 2426774"/>
                <a:gd name="connsiteX2" fmla="*/ 192279 w 2766583"/>
                <a:gd name="connsiteY2" fmla="*/ 640504 h 2426774"/>
                <a:gd name="connsiteX3" fmla="*/ 787702 w 2766583"/>
                <a:gd name="connsiteY3" fmla="*/ 151407 h 2426774"/>
                <a:gd name="connsiteX4" fmla="*/ 1383126 w 2766583"/>
                <a:gd name="connsiteY4" fmla="*/ 2551 h 2426774"/>
                <a:gd name="connsiteX5" fmla="*/ 2042344 w 2766583"/>
                <a:gd name="connsiteY5" fmla="*/ 108876 h 2426774"/>
                <a:gd name="connsiteX6" fmla="*/ 2573972 w 2766583"/>
                <a:gd name="connsiteY6" fmla="*/ 683034 h 2426774"/>
                <a:gd name="connsiteX7" fmla="*/ 2765359 w 2766583"/>
                <a:gd name="connsiteY7" fmla="*/ 1278458 h 2426774"/>
                <a:gd name="connsiteX8" fmla="*/ 2659032 w 2766583"/>
                <a:gd name="connsiteY8" fmla="*/ 2426774 h 24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6583" h="2426774">
                  <a:moveTo>
                    <a:pt x="128485" y="2362979"/>
                  </a:moveTo>
                  <a:cubicBezTo>
                    <a:pt x="77094" y="2074128"/>
                    <a:pt x="-9739" y="1714393"/>
                    <a:pt x="893" y="1427314"/>
                  </a:cubicBezTo>
                  <a:cubicBezTo>
                    <a:pt x="11525" y="1140235"/>
                    <a:pt x="61144" y="853155"/>
                    <a:pt x="192279" y="640504"/>
                  </a:cubicBezTo>
                  <a:cubicBezTo>
                    <a:pt x="323414" y="427853"/>
                    <a:pt x="589228" y="257732"/>
                    <a:pt x="787702" y="151407"/>
                  </a:cubicBezTo>
                  <a:cubicBezTo>
                    <a:pt x="986177" y="45081"/>
                    <a:pt x="1174019" y="9639"/>
                    <a:pt x="1383126" y="2551"/>
                  </a:cubicBezTo>
                  <a:cubicBezTo>
                    <a:pt x="1592233" y="-4537"/>
                    <a:pt x="1843870" y="-4538"/>
                    <a:pt x="2042344" y="108876"/>
                  </a:cubicBezTo>
                  <a:cubicBezTo>
                    <a:pt x="2240818" y="222290"/>
                    <a:pt x="2453469" y="488104"/>
                    <a:pt x="2573972" y="683034"/>
                  </a:cubicBezTo>
                  <a:cubicBezTo>
                    <a:pt x="2694475" y="877964"/>
                    <a:pt x="2751182" y="987835"/>
                    <a:pt x="2765359" y="1278458"/>
                  </a:cubicBezTo>
                  <a:cubicBezTo>
                    <a:pt x="2779536" y="1569081"/>
                    <a:pt x="2666120" y="2256653"/>
                    <a:pt x="2659032" y="24267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4885578" y="5524408"/>
              <a:ext cx="1206974" cy="885404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77898"/>
                <a:gd name="connsiteY0" fmla="*/ 2362396 h 2362396"/>
                <a:gd name="connsiteX1" fmla="*/ 893 w 2877898"/>
                <a:gd name="connsiteY1" fmla="*/ 1426731 h 2362396"/>
                <a:gd name="connsiteX2" fmla="*/ 192279 w 2877898"/>
                <a:gd name="connsiteY2" fmla="*/ 639921 h 2362396"/>
                <a:gd name="connsiteX3" fmla="*/ 787702 w 2877898"/>
                <a:gd name="connsiteY3" fmla="*/ 150824 h 2362396"/>
                <a:gd name="connsiteX4" fmla="*/ 1383126 w 2877898"/>
                <a:gd name="connsiteY4" fmla="*/ 1968 h 2362396"/>
                <a:gd name="connsiteX5" fmla="*/ 2042344 w 2877898"/>
                <a:gd name="connsiteY5" fmla="*/ 108293 h 2362396"/>
                <a:gd name="connsiteX6" fmla="*/ 2637767 w 2877898"/>
                <a:gd name="connsiteY6" fmla="*/ 639921 h 2362396"/>
                <a:gd name="connsiteX7" fmla="*/ 2829154 w 2877898"/>
                <a:gd name="connsiteY7" fmla="*/ 1299140 h 2362396"/>
                <a:gd name="connsiteX8" fmla="*/ 2876159 w 2877898"/>
                <a:gd name="connsiteY8" fmla="*/ 2289717 h 2362396"/>
                <a:gd name="connsiteX0" fmla="*/ 34846 w 2903642"/>
                <a:gd name="connsiteY0" fmla="*/ 2285275 h 2289717"/>
                <a:gd name="connsiteX1" fmla="*/ 26637 w 2903642"/>
                <a:gd name="connsiteY1" fmla="*/ 1426731 h 2289717"/>
                <a:gd name="connsiteX2" fmla="*/ 218023 w 2903642"/>
                <a:gd name="connsiteY2" fmla="*/ 639921 h 2289717"/>
                <a:gd name="connsiteX3" fmla="*/ 813446 w 2903642"/>
                <a:gd name="connsiteY3" fmla="*/ 150824 h 2289717"/>
                <a:gd name="connsiteX4" fmla="*/ 1408870 w 2903642"/>
                <a:gd name="connsiteY4" fmla="*/ 1968 h 2289717"/>
                <a:gd name="connsiteX5" fmla="*/ 2068088 w 2903642"/>
                <a:gd name="connsiteY5" fmla="*/ 108293 h 2289717"/>
                <a:gd name="connsiteX6" fmla="*/ 2663511 w 2903642"/>
                <a:gd name="connsiteY6" fmla="*/ 639921 h 2289717"/>
                <a:gd name="connsiteX7" fmla="*/ 2854898 w 2903642"/>
                <a:gd name="connsiteY7" fmla="*/ 1299140 h 2289717"/>
                <a:gd name="connsiteX8" fmla="*/ 2901903 w 2903642"/>
                <a:gd name="connsiteY8" fmla="*/ 2289717 h 228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642" h="2289717">
                  <a:moveTo>
                    <a:pt x="34846" y="2285275"/>
                  </a:moveTo>
                  <a:cubicBezTo>
                    <a:pt x="-16545" y="1996424"/>
                    <a:pt x="-3892" y="1700957"/>
                    <a:pt x="26637" y="1426731"/>
                  </a:cubicBezTo>
                  <a:cubicBezTo>
                    <a:pt x="57166" y="1152505"/>
                    <a:pt x="86888" y="852572"/>
                    <a:pt x="218023" y="639921"/>
                  </a:cubicBezTo>
                  <a:cubicBezTo>
                    <a:pt x="349158" y="427270"/>
                    <a:pt x="614972" y="257149"/>
                    <a:pt x="813446" y="150824"/>
                  </a:cubicBezTo>
                  <a:cubicBezTo>
                    <a:pt x="1011921" y="44498"/>
                    <a:pt x="1199763" y="9056"/>
                    <a:pt x="1408870" y="1968"/>
                  </a:cubicBezTo>
                  <a:cubicBezTo>
                    <a:pt x="1617977" y="-5120"/>
                    <a:pt x="1858981" y="1967"/>
                    <a:pt x="2068088" y="108293"/>
                  </a:cubicBezTo>
                  <a:cubicBezTo>
                    <a:pt x="2277195" y="214619"/>
                    <a:pt x="2532376" y="441446"/>
                    <a:pt x="2663511" y="639921"/>
                  </a:cubicBezTo>
                  <a:cubicBezTo>
                    <a:pt x="2794646" y="838396"/>
                    <a:pt x="2815166" y="1024174"/>
                    <a:pt x="2854898" y="1299140"/>
                  </a:cubicBezTo>
                  <a:cubicBezTo>
                    <a:pt x="2894630" y="1574106"/>
                    <a:pt x="2908991" y="2119596"/>
                    <a:pt x="2901903" y="22897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4364360" y="6165303"/>
              <a:ext cx="23042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右矢印 26"/>
            <p:cNvSpPr/>
            <p:nvPr/>
          </p:nvSpPr>
          <p:spPr>
            <a:xfrm rot="5400000">
              <a:off x="5236365" y="4900501"/>
              <a:ext cx="527489" cy="320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5925580" y="5517230"/>
              <a:ext cx="238980" cy="4394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6035226" y="5736948"/>
              <a:ext cx="264965" cy="64498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7352921">
              <a:off x="4231789" y="537338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7352921">
              <a:off x="4519821" y="544539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7352921">
              <a:off x="4735845" y="554899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2916373">
              <a:off x="5630318" y="549257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3491967">
              <a:off x="5961354" y="550161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 rot="4129545">
            <a:off x="6274637" y="548043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&gt;</a:t>
            </a:r>
            <a:endParaRPr kumimoji="1" lang="ja-JP" altLang="en-US" sz="2000" b="1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5989966" y="3645024"/>
            <a:ext cx="3118538" cy="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2" grpId="0" animBg="1"/>
      <p:bldP spid="40" grpId="0" animBg="1"/>
      <p:bldP spid="41" grpId="0" animBg="1"/>
      <p:bldP spid="1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dirty="0" smtClean="0"/>
                  <a:t>Observation of cool descending flow(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 smtClean="0"/>
                  <a:t>K)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18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Doppler effect </a:t>
            </a:r>
            <a:r>
              <a:rPr kumimoji="1" lang="en-US" altLang="ja-JP" dirty="0" smtClean="0"/>
              <a:t>shifts chromospheric lines to red side. (e.g. Hα)</a:t>
            </a:r>
          </a:p>
          <a:p>
            <a:r>
              <a:rPr lang="en-US" altLang="ja-JP" dirty="0" smtClean="0"/>
              <a:t>&gt; This flow can be observed as </a:t>
            </a:r>
            <a:r>
              <a:rPr lang="en-US" altLang="ja-JP" dirty="0" smtClean="0">
                <a:solidFill>
                  <a:srgbClr val="FF0000"/>
                </a:solidFill>
              </a:rPr>
              <a:t>red asymmetry </a:t>
            </a:r>
            <a:r>
              <a:rPr lang="en-US" altLang="ja-JP" dirty="0" smtClean="0"/>
              <a:t>of chromospheric lines.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9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9598" y="5184702"/>
            <a:ext cx="3020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Ichimoto</a:t>
            </a:r>
            <a:endParaRPr lang="en-US" altLang="ja-JP" sz="2400" dirty="0" smtClean="0"/>
          </a:p>
          <a:p>
            <a:r>
              <a:rPr lang="en-US" altLang="ja-JP" sz="2400" dirty="0" smtClean="0"/>
              <a:t>&amp; </a:t>
            </a:r>
            <a:r>
              <a:rPr lang="en-US" altLang="ja-JP" sz="2400" dirty="0" err="1" smtClean="0"/>
              <a:t>Kurokawa</a:t>
            </a:r>
            <a:r>
              <a:rPr lang="en-US" altLang="ja-JP" sz="2400" dirty="0" smtClean="0"/>
              <a:t>(1984)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37330" y="3212976"/>
            <a:ext cx="45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Red shift of Hα during flare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-108520" y="3674641"/>
            <a:ext cx="10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172400" y="633893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5896" y="63093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blue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779912" y="3674641"/>
            <a:ext cx="0" cy="26346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131840" y="3327375"/>
            <a:ext cx="13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6300192" y="5949280"/>
            <a:ext cx="14672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372200" y="4869160"/>
            <a:ext cx="14672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372200" y="4149080"/>
            <a:ext cx="14672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372200" y="3645024"/>
            <a:ext cx="14672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6372200" y="3645024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dirty="0" smtClean="0"/>
                  <a:t>high energy electron beam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 -&gt; also cool descending flow(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 smtClean="0"/>
                  <a:t>K)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t="-4908" b="-18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lectron beam can </a:t>
            </a:r>
            <a:r>
              <a:rPr lang="en-US" altLang="ja-JP" dirty="0" smtClean="0">
                <a:solidFill>
                  <a:srgbClr val="FF0000"/>
                </a:solidFill>
              </a:rPr>
              <a:t>penetrate chromospheric surface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heats inside of chromosphere.</a:t>
            </a:r>
          </a:p>
          <a:p>
            <a:pPr lvl="1"/>
            <a:r>
              <a:rPr lang="en-US" altLang="ja-JP" dirty="0" smtClean="0"/>
              <a:t>100km~500km inside</a:t>
            </a:r>
            <a:endParaRPr kumimoji="1" lang="en-US" altLang="ja-JP" dirty="0" smtClean="0"/>
          </a:p>
          <a:p>
            <a:r>
              <a:rPr lang="en-US" altLang="ja-JP" dirty="0" smtClean="0"/>
              <a:t>(Nagai and Emslie+84)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26369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corona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1960" y="6526505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model of heating by electron beam</a:t>
            </a:r>
            <a:endParaRPr kumimoji="1" lang="ja-JP" altLang="en-US" sz="2200" dirty="0"/>
          </a:p>
        </p:txBody>
      </p:sp>
      <p:sp>
        <p:nvSpPr>
          <p:cNvPr id="36" name="正方形/長方形 35"/>
          <p:cNvSpPr/>
          <p:nvPr/>
        </p:nvSpPr>
        <p:spPr>
          <a:xfrm>
            <a:off x="6876256" y="3574177"/>
            <a:ext cx="2016224" cy="2736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876256" y="3861048"/>
            <a:ext cx="2016224" cy="1193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876256" y="2678269"/>
            <a:ext cx="2016224" cy="8959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884640" y="4258552"/>
            <a:ext cx="2007840" cy="329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>
            <a:off x="6876256" y="1701969"/>
            <a:ext cx="0" cy="4896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8884096" y="1701969"/>
            <a:ext cx="0" cy="4896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683932" y="3574177"/>
            <a:ext cx="32085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7092280" y="18448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:input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72000" y="383143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chromosphere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32449" y="4192632"/>
            <a:ext cx="240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pressure up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下矢印 50"/>
          <p:cNvSpPr/>
          <p:nvPr/>
        </p:nvSpPr>
        <p:spPr>
          <a:xfrm>
            <a:off x="7668344" y="2363625"/>
            <a:ext cx="319844" cy="180020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>
            <a:off x="7668344" y="2348879"/>
            <a:ext cx="319844" cy="1225297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下矢印 52"/>
          <p:cNvSpPr/>
          <p:nvPr/>
        </p:nvSpPr>
        <p:spPr>
          <a:xfrm>
            <a:off x="7668344" y="2348880"/>
            <a:ext cx="319844" cy="54006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6236568" y="4510282"/>
            <a:ext cx="639688" cy="108937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6876256" y="5054968"/>
            <a:ext cx="1991920" cy="41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下矢印 66"/>
          <p:cNvSpPr/>
          <p:nvPr/>
        </p:nvSpPr>
        <p:spPr>
          <a:xfrm>
            <a:off x="7452320" y="5302369"/>
            <a:ext cx="787896" cy="782450"/>
          </a:xfrm>
          <a:prstGeom prst="downArrow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4211960" y="4437112"/>
            <a:ext cx="2384854" cy="1944216"/>
            <a:chOff x="4283762" y="4509119"/>
            <a:chExt cx="2384854" cy="1944216"/>
          </a:xfrm>
        </p:grpSpPr>
        <p:sp>
          <p:nvSpPr>
            <p:cNvPr id="41" name="フリーフォーム 40"/>
            <p:cNvSpPr/>
            <p:nvPr/>
          </p:nvSpPr>
          <p:spPr>
            <a:xfrm>
              <a:off x="4436368" y="4509119"/>
              <a:ext cx="1055348" cy="1890714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3 w 1874163"/>
                <a:gd name="connsiteY1" fmla="*/ 2274895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237381 w 1770360"/>
                <a:gd name="connsiteY0" fmla="*/ 4023360 h 4023360"/>
                <a:gd name="connsiteX1" fmla="*/ 67260 w 1770360"/>
                <a:gd name="connsiteY1" fmla="*/ 2274895 h 4023360"/>
                <a:gd name="connsiteX2" fmla="*/ 1343640 w 1770360"/>
                <a:gd name="connsiteY2" fmla="*/ 1056640 h 4023360"/>
                <a:gd name="connsiteX3" fmla="*/ 1770360 w 1770360"/>
                <a:gd name="connsiteY3" fmla="*/ 0 h 4023360"/>
                <a:gd name="connsiteX0" fmla="*/ 113228 w 1646207"/>
                <a:gd name="connsiteY0" fmla="*/ 4023360 h 4023360"/>
                <a:gd name="connsiteX1" fmla="*/ 113228 w 1646207"/>
                <a:gd name="connsiteY1" fmla="*/ 2083509 h 4023360"/>
                <a:gd name="connsiteX2" fmla="*/ 1219487 w 1646207"/>
                <a:gd name="connsiteY2" fmla="*/ 1056640 h 4023360"/>
                <a:gd name="connsiteX3" fmla="*/ 1646207 w 1646207"/>
                <a:gd name="connsiteY3" fmla="*/ 0 h 4023360"/>
                <a:gd name="connsiteX0" fmla="*/ 140046 w 1673025"/>
                <a:gd name="connsiteY0" fmla="*/ 4023360 h 4023360"/>
                <a:gd name="connsiteX1" fmla="*/ 97516 w 1673025"/>
                <a:gd name="connsiteY1" fmla="*/ 2189835 h 4023360"/>
                <a:gd name="connsiteX2" fmla="*/ 1246305 w 1673025"/>
                <a:gd name="connsiteY2" fmla="*/ 1056640 h 4023360"/>
                <a:gd name="connsiteX3" fmla="*/ 1673025 w 1673025"/>
                <a:gd name="connsiteY3" fmla="*/ 0 h 4023360"/>
                <a:gd name="connsiteX0" fmla="*/ 212214 w 1638867"/>
                <a:gd name="connsiteY0" fmla="*/ 4044625 h 4044625"/>
                <a:gd name="connsiteX1" fmla="*/ 63358 w 1638867"/>
                <a:gd name="connsiteY1" fmla="*/ 2189835 h 4044625"/>
                <a:gd name="connsiteX2" fmla="*/ 1212147 w 1638867"/>
                <a:gd name="connsiteY2" fmla="*/ 1056640 h 4044625"/>
                <a:gd name="connsiteX3" fmla="*/ 1638867 w 1638867"/>
                <a:gd name="connsiteY3" fmla="*/ 0 h 4044625"/>
                <a:gd name="connsiteX0" fmla="*/ 292608 w 1719261"/>
                <a:gd name="connsiteY0" fmla="*/ 4044625 h 4044625"/>
                <a:gd name="connsiteX1" fmla="*/ 33321 w 1719261"/>
                <a:gd name="connsiteY1" fmla="*/ 3056137 h 4044625"/>
                <a:gd name="connsiteX2" fmla="*/ 143752 w 1719261"/>
                <a:gd name="connsiteY2" fmla="*/ 2189835 h 4044625"/>
                <a:gd name="connsiteX3" fmla="*/ 1292541 w 1719261"/>
                <a:gd name="connsiteY3" fmla="*/ 1056640 h 4044625"/>
                <a:gd name="connsiteX4" fmla="*/ 1719261 w 1719261"/>
                <a:gd name="connsiteY4" fmla="*/ 0 h 40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1" h="4044625">
                  <a:moveTo>
                    <a:pt x="292608" y="4044625"/>
                  </a:moveTo>
                  <a:cubicBezTo>
                    <a:pt x="256482" y="3872789"/>
                    <a:pt x="58130" y="3365269"/>
                    <a:pt x="33321" y="3056137"/>
                  </a:cubicBezTo>
                  <a:cubicBezTo>
                    <a:pt x="8512" y="2747005"/>
                    <a:pt x="-66118" y="2523085"/>
                    <a:pt x="143752" y="2189835"/>
                  </a:cubicBezTo>
                  <a:cubicBezTo>
                    <a:pt x="353622" y="1856586"/>
                    <a:pt x="1029956" y="1421613"/>
                    <a:pt x="1292541" y="1056640"/>
                  </a:cubicBezTo>
                  <a:cubicBezTo>
                    <a:pt x="1555126" y="691668"/>
                    <a:pt x="1654914" y="336973"/>
                    <a:pt x="171926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 flipH="1">
              <a:off x="5516488" y="4532730"/>
              <a:ext cx="1037478" cy="1900655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4 w 1874163"/>
                <a:gd name="connsiteY1" fmla="*/ 2296160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149364 w 1809933"/>
                <a:gd name="connsiteY0" fmla="*/ 4065890 h 4065890"/>
                <a:gd name="connsiteX1" fmla="*/ 106834 w 1809933"/>
                <a:gd name="connsiteY1" fmla="*/ 2296160 h 4065890"/>
                <a:gd name="connsiteX2" fmla="*/ 1383213 w 1809933"/>
                <a:gd name="connsiteY2" fmla="*/ 1056640 h 4065890"/>
                <a:gd name="connsiteX3" fmla="*/ 1809933 w 1809933"/>
                <a:gd name="connsiteY3" fmla="*/ 0 h 4065890"/>
                <a:gd name="connsiteX0" fmla="*/ 270474 w 1760922"/>
                <a:gd name="connsiteY0" fmla="*/ 4065890 h 4065890"/>
                <a:gd name="connsiteX1" fmla="*/ 57823 w 1760922"/>
                <a:gd name="connsiteY1" fmla="*/ 2296160 h 4065890"/>
                <a:gd name="connsiteX2" fmla="*/ 1334202 w 1760922"/>
                <a:gd name="connsiteY2" fmla="*/ 1056640 h 4065890"/>
                <a:gd name="connsiteX3" fmla="*/ 1760922 w 1760922"/>
                <a:gd name="connsiteY3" fmla="*/ 0 h 4065890"/>
                <a:gd name="connsiteX0" fmla="*/ 199702 w 1690150"/>
                <a:gd name="connsiteY0" fmla="*/ 4065890 h 4065890"/>
                <a:gd name="connsiteX1" fmla="*/ 72112 w 1690150"/>
                <a:gd name="connsiteY1" fmla="*/ 2296160 h 4065890"/>
                <a:gd name="connsiteX2" fmla="*/ 1263430 w 1690150"/>
                <a:gd name="connsiteY2" fmla="*/ 1056640 h 4065890"/>
                <a:gd name="connsiteX3" fmla="*/ 1690150 w 1690150"/>
                <a:gd name="connsiteY3" fmla="*/ 0 h 4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50" h="4065890">
                  <a:moveTo>
                    <a:pt x="199702" y="4065890"/>
                  </a:moveTo>
                  <a:cubicBezTo>
                    <a:pt x="86248" y="3449516"/>
                    <a:pt x="-105176" y="2797702"/>
                    <a:pt x="72112" y="2296160"/>
                  </a:cubicBezTo>
                  <a:cubicBezTo>
                    <a:pt x="249400" y="1794618"/>
                    <a:pt x="993757" y="1439333"/>
                    <a:pt x="1263430" y="1056640"/>
                  </a:cubicBezTo>
                  <a:cubicBezTo>
                    <a:pt x="1533103" y="673947"/>
                    <a:pt x="1625803" y="336973"/>
                    <a:pt x="16901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4671371" y="5318907"/>
              <a:ext cx="1637205" cy="1134428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29209"/>
                <a:gd name="connsiteY0" fmla="*/ 2362396 h 2468721"/>
                <a:gd name="connsiteX1" fmla="*/ 893 w 2829209"/>
                <a:gd name="connsiteY1" fmla="*/ 1426731 h 2468721"/>
                <a:gd name="connsiteX2" fmla="*/ 192279 w 2829209"/>
                <a:gd name="connsiteY2" fmla="*/ 639921 h 2468721"/>
                <a:gd name="connsiteX3" fmla="*/ 787702 w 2829209"/>
                <a:gd name="connsiteY3" fmla="*/ 150824 h 2468721"/>
                <a:gd name="connsiteX4" fmla="*/ 1383126 w 2829209"/>
                <a:gd name="connsiteY4" fmla="*/ 1968 h 2468721"/>
                <a:gd name="connsiteX5" fmla="*/ 2042344 w 2829209"/>
                <a:gd name="connsiteY5" fmla="*/ 108293 h 2468721"/>
                <a:gd name="connsiteX6" fmla="*/ 2637767 w 2829209"/>
                <a:gd name="connsiteY6" fmla="*/ 639921 h 2468721"/>
                <a:gd name="connsiteX7" fmla="*/ 2829154 w 2829209"/>
                <a:gd name="connsiteY7" fmla="*/ 1299140 h 2468721"/>
                <a:gd name="connsiteX8" fmla="*/ 2659032 w 2829209"/>
                <a:gd name="connsiteY8" fmla="*/ 2468721 h 2468721"/>
                <a:gd name="connsiteX0" fmla="*/ 128485 w 2765448"/>
                <a:gd name="connsiteY0" fmla="*/ 2362396 h 2468721"/>
                <a:gd name="connsiteX1" fmla="*/ 893 w 2765448"/>
                <a:gd name="connsiteY1" fmla="*/ 1426731 h 2468721"/>
                <a:gd name="connsiteX2" fmla="*/ 192279 w 2765448"/>
                <a:gd name="connsiteY2" fmla="*/ 639921 h 2468721"/>
                <a:gd name="connsiteX3" fmla="*/ 787702 w 2765448"/>
                <a:gd name="connsiteY3" fmla="*/ 150824 h 2468721"/>
                <a:gd name="connsiteX4" fmla="*/ 1383126 w 2765448"/>
                <a:gd name="connsiteY4" fmla="*/ 1968 h 2468721"/>
                <a:gd name="connsiteX5" fmla="*/ 2042344 w 2765448"/>
                <a:gd name="connsiteY5" fmla="*/ 108293 h 2468721"/>
                <a:gd name="connsiteX6" fmla="*/ 2637767 w 2765448"/>
                <a:gd name="connsiteY6" fmla="*/ 639921 h 2468721"/>
                <a:gd name="connsiteX7" fmla="*/ 2765359 w 2765448"/>
                <a:gd name="connsiteY7" fmla="*/ 1277875 h 2468721"/>
                <a:gd name="connsiteX8" fmla="*/ 2659032 w 2765448"/>
                <a:gd name="connsiteY8" fmla="*/ 2468721 h 2468721"/>
                <a:gd name="connsiteX0" fmla="*/ 128485 w 2766583"/>
                <a:gd name="connsiteY0" fmla="*/ 2362979 h 2469304"/>
                <a:gd name="connsiteX1" fmla="*/ 893 w 2766583"/>
                <a:gd name="connsiteY1" fmla="*/ 1427314 h 2469304"/>
                <a:gd name="connsiteX2" fmla="*/ 192279 w 2766583"/>
                <a:gd name="connsiteY2" fmla="*/ 640504 h 2469304"/>
                <a:gd name="connsiteX3" fmla="*/ 787702 w 2766583"/>
                <a:gd name="connsiteY3" fmla="*/ 151407 h 2469304"/>
                <a:gd name="connsiteX4" fmla="*/ 1383126 w 2766583"/>
                <a:gd name="connsiteY4" fmla="*/ 2551 h 2469304"/>
                <a:gd name="connsiteX5" fmla="*/ 2042344 w 2766583"/>
                <a:gd name="connsiteY5" fmla="*/ 108876 h 2469304"/>
                <a:gd name="connsiteX6" fmla="*/ 2573972 w 2766583"/>
                <a:gd name="connsiteY6" fmla="*/ 683034 h 2469304"/>
                <a:gd name="connsiteX7" fmla="*/ 2765359 w 2766583"/>
                <a:gd name="connsiteY7" fmla="*/ 1278458 h 2469304"/>
                <a:gd name="connsiteX8" fmla="*/ 2659032 w 2766583"/>
                <a:gd name="connsiteY8" fmla="*/ 2469304 h 2469304"/>
                <a:gd name="connsiteX0" fmla="*/ 128485 w 2766583"/>
                <a:gd name="connsiteY0" fmla="*/ 2362979 h 2426774"/>
                <a:gd name="connsiteX1" fmla="*/ 893 w 2766583"/>
                <a:gd name="connsiteY1" fmla="*/ 1427314 h 2426774"/>
                <a:gd name="connsiteX2" fmla="*/ 192279 w 2766583"/>
                <a:gd name="connsiteY2" fmla="*/ 640504 h 2426774"/>
                <a:gd name="connsiteX3" fmla="*/ 787702 w 2766583"/>
                <a:gd name="connsiteY3" fmla="*/ 151407 h 2426774"/>
                <a:gd name="connsiteX4" fmla="*/ 1383126 w 2766583"/>
                <a:gd name="connsiteY4" fmla="*/ 2551 h 2426774"/>
                <a:gd name="connsiteX5" fmla="*/ 2042344 w 2766583"/>
                <a:gd name="connsiteY5" fmla="*/ 108876 h 2426774"/>
                <a:gd name="connsiteX6" fmla="*/ 2573972 w 2766583"/>
                <a:gd name="connsiteY6" fmla="*/ 683034 h 2426774"/>
                <a:gd name="connsiteX7" fmla="*/ 2765359 w 2766583"/>
                <a:gd name="connsiteY7" fmla="*/ 1278458 h 2426774"/>
                <a:gd name="connsiteX8" fmla="*/ 2659032 w 2766583"/>
                <a:gd name="connsiteY8" fmla="*/ 2426774 h 24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6583" h="2426774">
                  <a:moveTo>
                    <a:pt x="128485" y="2362979"/>
                  </a:moveTo>
                  <a:cubicBezTo>
                    <a:pt x="77094" y="2074128"/>
                    <a:pt x="-9739" y="1714393"/>
                    <a:pt x="893" y="1427314"/>
                  </a:cubicBezTo>
                  <a:cubicBezTo>
                    <a:pt x="11525" y="1140235"/>
                    <a:pt x="61144" y="853155"/>
                    <a:pt x="192279" y="640504"/>
                  </a:cubicBezTo>
                  <a:cubicBezTo>
                    <a:pt x="323414" y="427853"/>
                    <a:pt x="589228" y="257732"/>
                    <a:pt x="787702" y="151407"/>
                  </a:cubicBezTo>
                  <a:cubicBezTo>
                    <a:pt x="986177" y="45081"/>
                    <a:pt x="1174019" y="9639"/>
                    <a:pt x="1383126" y="2551"/>
                  </a:cubicBezTo>
                  <a:cubicBezTo>
                    <a:pt x="1592233" y="-4537"/>
                    <a:pt x="1843870" y="-4538"/>
                    <a:pt x="2042344" y="108876"/>
                  </a:cubicBezTo>
                  <a:cubicBezTo>
                    <a:pt x="2240818" y="222290"/>
                    <a:pt x="2453469" y="488104"/>
                    <a:pt x="2573972" y="683034"/>
                  </a:cubicBezTo>
                  <a:cubicBezTo>
                    <a:pt x="2694475" y="877964"/>
                    <a:pt x="2751182" y="987835"/>
                    <a:pt x="2765359" y="1278458"/>
                  </a:cubicBezTo>
                  <a:cubicBezTo>
                    <a:pt x="2779536" y="1569081"/>
                    <a:pt x="2666120" y="2256653"/>
                    <a:pt x="2659032" y="24267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885578" y="5524408"/>
              <a:ext cx="1206974" cy="885404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77898"/>
                <a:gd name="connsiteY0" fmla="*/ 2362396 h 2362396"/>
                <a:gd name="connsiteX1" fmla="*/ 893 w 2877898"/>
                <a:gd name="connsiteY1" fmla="*/ 1426731 h 2362396"/>
                <a:gd name="connsiteX2" fmla="*/ 192279 w 2877898"/>
                <a:gd name="connsiteY2" fmla="*/ 639921 h 2362396"/>
                <a:gd name="connsiteX3" fmla="*/ 787702 w 2877898"/>
                <a:gd name="connsiteY3" fmla="*/ 150824 h 2362396"/>
                <a:gd name="connsiteX4" fmla="*/ 1383126 w 2877898"/>
                <a:gd name="connsiteY4" fmla="*/ 1968 h 2362396"/>
                <a:gd name="connsiteX5" fmla="*/ 2042344 w 2877898"/>
                <a:gd name="connsiteY5" fmla="*/ 108293 h 2362396"/>
                <a:gd name="connsiteX6" fmla="*/ 2637767 w 2877898"/>
                <a:gd name="connsiteY6" fmla="*/ 639921 h 2362396"/>
                <a:gd name="connsiteX7" fmla="*/ 2829154 w 2877898"/>
                <a:gd name="connsiteY7" fmla="*/ 1299140 h 2362396"/>
                <a:gd name="connsiteX8" fmla="*/ 2876159 w 2877898"/>
                <a:gd name="connsiteY8" fmla="*/ 2289717 h 2362396"/>
                <a:gd name="connsiteX0" fmla="*/ 34846 w 2903642"/>
                <a:gd name="connsiteY0" fmla="*/ 2285275 h 2289717"/>
                <a:gd name="connsiteX1" fmla="*/ 26637 w 2903642"/>
                <a:gd name="connsiteY1" fmla="*/ 1426731 h 2289717"/>
                <a:gd name="connsiteX2" fmla="*/ 218023 w 2903642"/>
                <a:gd name="connsiteY2" fmla="*/ 639921 h 2289717"/>
                <a:gd name="connsiteX3" fmla="*/ 813446 w 2903642"/>
                <a:gd name="connsiteY3" fmla="*/ 150824 h 2289717"/>
                <a:gd name="connsiteX4" fmla="*/ 1408870 w 2903642"/>
                <a:gd name="connsiteY4" fmla="*/ 1968 h 2289717"/>
                <a:gd name="connsiteX5" fmla="*/ 2068088 w 2903642"/>
                <a:gd name="connsiteY5" fmla="*/ 108293 h 2289717"/>
                <a:gd name="connsiteX6" fmla="*/ 2663511 w 2903642"/>
                <a:gd name="connsiteY6" fmla="*/ 639921 h 2289717"/>
                <a:gd name="connsiteX7" fmla="*/ 2854898 w 2903642"/>
                <a:gd name="connsiteY7" fmla="*/ 1299140 h 2289717"/>
                <a:gd name="connsiteX8" fmla="*/ 2901903 w 2903642"/>
                <a:gd name="connsiteY8" fmla="*/ 2289717 h 228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642" h="2289717">
                  <a:moveTo>
                    <a:pt x="34846" y="2285275"/>
                  </a:moveTo>
                  <a:cubicBezTo>
                    <a:pt x="-16545" y="1996424"/>
                    <a:pt x="-3892" y="1700957"/>
                    <a:pt x="26637" y="1426731"/>
                  </a:cubicBezTo>
                  <a:cubicBezTo>
                    <a:pt x="57166" y="1152505"/>
                    <a:pt x="86888" y="852572"/>
                    <a:pt x="218023" y="639921"/>
                  </a:cubicBezTo>
                  <a:cubicBezTo>
                    <a:pt x="349158" y="427270"/>
                    <a:pt x="614972" y="257149"/>
                    <a:pt x="813446" y="150824"/>
                  </a:cubicBezTo>
                  <a:cubicBezTo>
                    <a:pt x="1011921" y="44498"/>
                    <a:pt x="1199763" y="9056"/>
                    <a:pt x="1408870" y="1968"/>
                  </a:cubicBezTo>
                  <a:cubicBezTo>
                    <a:pt x="1617977" y="-5120"/>
                    <a:pt x="1858981" y="1967"/>
                    <a:pt x="2068088" y="108293"/>
                  </a:cubicBezTo>
                  <a:cubicBezTo>
                    <a:pt x="2277195" y="214619"/>
                    <a:pt x="2532376" y="441446"/>
                    <a:pt x="2663511" y="639921"/>
                  </a:cubicBezTo>
                  <a:cubicBezTo>
                    <a:pt x="2794646" y="838396"/>
                    <a:pt x="2815166" y="1024174"/>
                    <a:pt x="2854898" y="1299140"/>
                  </a:cubicBezTo>
                  <a:cubicBezTo>
                    <a:pt x="2894630" y="1574106"/>
                    <a:pt x="2908991" y="2119596"/>
                    <a:pt x="2901903" y="22897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4364360" y="6165303"/>
              <a:ext cx="23042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右矢印 70"/>
            <p:cNvSpPr/>
            <p:nvPr/>
          </p:nvSpPr>
          <p:spPr>
            <a:xfrm rot="5400000">
              <a:off x="5236365" y="4900501"/>
              <a:ext cx="527489" cy="32078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>
              <a:off x="5925580" y="5517230"/>
              <a:ext cx="238980" cy="4394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正方形/長方形 72"/>
            <p:cNvSpPr/>
            <p:nvPr/>
          </p:nvSpPr>
          <p:spPr>
            <a:xfrm>
              <a:off x="6035226" y="5736948"/>
              <a:ext cx="264965" cy="64498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17352921">
              <a:off x="4231789" y="537338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17352921">
              <a:off x="4519821" y="544539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 rot="17352921">
              <a:off x="4735845" y="554899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 rot="2916373">
              <a:off x="5630318" y="549257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 rot="3491967">
              <a:off x="5961354" y="550161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79512" y="2996952"/>
            <a:ext cx="5789180" cy="1873369"/>
            <a:chOff x="251520" y="3429000"/>
            <a:chExt cx="8664376" cy="2592288"/>
          </a:xfrm>
        </p:grpSpPr>
        <p:sp>
          <p:nvSpPr>
            <p:cNvPr id="69" name="角丸四角形 68"/>
            <p:cNvSpPr/>
            <p:nvPr/>
          </p:nvSpPr>
          <p:spPr>
            <a:xfrm>
              <a:off x="251520" y="3429000"/>
              <a:ext cx="8640960" cy="2592288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652646" y="3789040"/>
                  <a:ext cx="8263250" cy="1916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dirty="0" smtClean="0"/>
                    <a:t>In any cases, cool descending flow(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altLang="ja-JP" sz="2800" dirty="0" smtClean="0"/>
                    <a:t>K) is generated </a:t>
                  </a:r>
                </a:p>
                <a:p>
                  <a:r>
                    <a:rPr lang="en-US" altLang="ja-JP" sz="2800" dirty="0" smtClean="0"/>
                    <a:t>and red </a:t>
                  </a:r>
                  <a:r>
                    <a:rPr lang="en-US" altLang="ja-JP" sz="2800" dirty="0"/>
                    <a:t>shift </a:t>
                  </a:r>
                  <a:r>
                    <a:rPr lang="en-US" altLang="ja-JP" sz="2800" dirty="0" smtClean="0"/>
                    <a:t>will </a:t>
                  </a:r>
                  <a:r>
                    <a:rPr lang="en-US" altLang="ja-JP" sz="2800" dirty="0"/>
                    <a:t>be found</a:t>
                  </a:r>
                  <a:r>
                    <a:rPr lang="en-US" altLang="ja-JP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46" y="3789040"/>
                  <a:ext cx="8263250" cy="19164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08" t="-4386" r="-1545" b="-109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テキスト ボックス 3"/>
          <p:cNvSpPr txBox="1"/>
          <p:nvPr/>
        </p:nvSpPr>
        <p:spPr>
          <a:xfrm rot="3654602">
            <a:off x="5994255" y="5799341"/>
            <a:ext cx="131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&gt;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53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50" grpId="0"/>
      <p:bldP spid="51" grpId="0" animBg="1"/>
      <p:bldP spid="52" grpId="0" animBg="1"/>
      <p:bldP spid="53" grpId="0" animBg="1"/>
      <p:bldP spid="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052736"/>
                <a:ext cx="9036496" cy="576064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However,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blue shift </a:t>
                </a:r>
                <a:r>
                  <a:rPr lang="en-US" altLang="ja-JP" dirty="0" smtClean="0"/>
                  <a:t>of chromospheric line (Hα) was found in onset phase of some flares.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(Svestka+62, Canfield+90)</a:t>
                </a:r>
              </a:p>
              <a:p>
                <a:r>
                  <a:rPr lang="en-US" altLang="ja-JP" dirty="0" smtClean="0"/>
                  <a:t>&gt; Cool ascending flows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can explain this.</a:t>
                </a:r>
              </a:p>
              <a:p>
                <a:pPr lvl="1"/>
                <a:r>
                  <a:rPr lang="en-US" altLang="ja-JP" dirty="0" smtClean="0"/>
                  <a:t>temperature:~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dirty="0" smtClean="0"/>
                  <a:t>K</a:t>
                </a:r>
              </a:p>
              <a:p>
                <a:pPr lvl="1"/>
                <a:r>
                  <a:rPr lang="en-US" altLang="ja-JP" dirty="0" smtClean="0"/>
                  <a:t>duration:~60s</a:t>
                </a:r>
                <a:endParaRPr lang="en-US" altLang="ja-JP" dirty="0"/>
              </a:p>
              <a:p>
                <a:pPr lvl="1"/>
                <a:r>
                  <a:rPr lang="en-US" altLang="ja-JP" dirty="0" smtClean="0"/>
                  <a:t>velocity:~40km/s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052736"/>
                <a:ext cx="9036496" cy="5760640"/>
              </a:xfrm>
              <a:blipFill rotWithShape="1">
                <a:blip r:embed="rId2"/>
                <a:stretch>
                  <a:fillRect l="-607" t="-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otivation: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Existence of blue shift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58"/>
          <a:stretch/>
        </p:blipFill>
        <p:spPr bwMode="auto">
          <a:xfrm>
            <a:off x="4716016" y="2604654"/>
            <a:ext cx="3893328" cy="42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6876256" y="6063679"/>
            <a:ext cx="1008112" cy="461665"/>
            <a:chOff x="7601232" y="1196752"/>
            <a:chExt cx="1008112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7666919" y="1267038"/>
              <a:ext cx="649497" cy="321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601232" y="1196752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blue</a:t>
              </a:r>
              <a:endParaRPr kumimoji="1" lang="ja-JP" altLang="en-US" sz="24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8221849" y="6021288"/>
            <a:ext cx="1030671" cy="491282"/>
            <a:chOff x="6740076" y="303039"/>
            <a:chExt cx="1030671" cy="491282"/>
          </a:xfrm>
        </p:grpSpPr>
        <p:sp>
          <p:nvSpPr>
            <p:cNvPr id="9" name="正方形/長方形 8"/>
            <p:cNvSpPr/>
            <p:nvPr/>
          </p:nvSpPr>
          <p:spPr>
            <a:xfrm>
              <a:off x="6740076" y="303039"/>
              <a:ext cx="75608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762635" y="33265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red</a:t>
              </a:r>
              <a:endParaRPr kumimoji="1" lang="ja-JP" altLang="en-US" sz="2400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788024" y="6063679"/>
            <a:ext cx="1008112" cy="461665"/>
            <a:chOff x="7457216" y="1196752"/>
            <a:chExt cx="1008112" cy="461665"/>
          </a:xfrm>
        </p:grpSpPr>
        <p:sp>
          <p:nvSpPr>
            <p:cNvPr id="17" name="正方形/長方形 16"/>
            <p:cNvSpPr/>
            <p:nvPr/>
          </p:nvSpPr>
          <p:spPr>
            <a:xfrm>
              <a:off x="7666919" y="1267038"/>
              <a:ext cx="649497" cy="321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457216" y="1196752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blue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300192" y="6021288"/>
            <a:ext cx="864096" cy="461666"/>
            <a:chOff x="2123728" y="4869160"/>
            <a:chExt cx="864096" cy="461666"/>
          </a:xfrm>
        </p:grpSpPr>
        <p:sp>
          <p:nvSpPr>
            <p:cNvPr id="15" name="正方形/長方形 14"/>
            <p:cNvSpPr/>
            <p:nvPr/>
          </p:nvSpPr>
          <p:spPr>
            <a:xfrm>
              <a:off x="2123728" y="4955300"/>
              <a:ext cx="648072" cy="375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23728" y="486916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red</a:t>
              </a:r>
              <a:endParaRPr kumimoji="1" lang="ja-JP" altLang="en-US" sz="2400" dirty="0"/>
            </a:p>
          </p:txBody>
        </p:sp>
      </p:grpSp>
      <p:cxnSp>
        <p:nvCxnSpPr>
          <p:cNvPr id="24" name="直線矢印コネクタ 23"/>
          <p:cNvCxnSpPr/>
          <p:nvPr/>
        </p:nvCxnSpPr>
        <p:spPr>
          <a:xfrm>
            <a:off x="4499992" y="2604654"/>
            <a:ext cx="0" cy="38782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181565" y="6423719"/>
            <a:ext cx="139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84199" y="1916832"/>
            <a:ext cx="365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ntensity around Hα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2120" y="22675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I(t)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80311" y="2276872"/>
            <a:ext cx="159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I(t)-I(0)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812360" y="4077072"/>
            <a:ext cx="144016" cy="631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19672" y="5876595"/>
            <a:ext cx="266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Canfield</a:t>
            </a:r>
            <a:r>
              <a:rPr lang="en-US" altLang="ja-JP" sz="2400" dirty="0" smtClean="0"/>
              <a:t>+(1990)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90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52" y="3212976"/>
            <a:ext cx="4529844" cy="3364341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655958" y="2947300"/>
            <a:ext cx="302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initial temperature</a:t>
            </a:r>
            <a:endParaRPr kumimoji="1"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7495297" y="5497197"/>
            <a:ext cx="1118183" cy="44250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475092" y="5497197"/>
            <a:ext cx="120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corona</a:t>
            </a:r>
            <a:endParaRPr kumimoji="1" lang="ja-JP" altLang="en-US" sz="2400" dirty="0"/>
          </a:p>
        </p:txBody>
      </p:sp>
      <p:sp>
        <p:nvSpPr>
          <p:cNvPr id="45" name="正方形/長方形 44"/>
          <p:cNvSpPr/>
          <p:nvPr/>
        </p:nvSpPr>
        <p:spPr>
          <a:xfrm>
            <a:off x="3893686" y="5497197"/>
            <a:ext cx="2190482" cy="4293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851920" y="55264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chromosphere</a:t>
            </a:r>
            <a:endParaRPr kumimoji="1" lang="ja-JP" altLang="en-US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389630" y="6453336"/>
            <a:ext cx="600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height(x=0:transition region)[300km]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Method: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Conditions of numerical calculation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1A5C-E3B2-4332-AEBB-A5B38466A00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4808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egard actual flux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tube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to 1D</a:t>
            </a:r>
          </a:p>
          <a:p>
            <a:pPr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ertical motions are prevented </a:t>
            </a:r>
          </a:p>
          <a:p>
            <a:pPr marL="274320" lvl="1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by hard magnetic flux tube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Initial condition: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en-US" altLang="ja-JP" dirty="0" smtClean="0">
                <a:ea typeface="メイリオ" panose="020B0604030504040204" pitchFamily="50" charset="-128"/>
              </a:rPr>
              <a:t>hydrostatic equilibrium</a:t>
            </a:r>
          </a:p>
          <a:p>
            <a:pPr lvl="1"/>
            <a:r>
              <a:rPr lang="en-US" altLang="ja-JP" dirty="0" smtClean="0">
                <a:ea typeface="メイリオ" panose="020B0604030504040204" pitchFamily="50" charset="-128"/>
              </a:rPr>
              <a:t>temperature is taken from</a:t>
            </a:r>
          </a:p>
          <a:p>
            <a:pPr marL="274320" lvl="1" indent="0">
              <a:buNone/>
            </a:pPr>
            <a:r>
              <a:rPr lang="en-US" altLang="ja-JP" dirty="0"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ea typeface="メイリオ" panose="020B0604030504040204" pitchFamily="50" charset="-128"/>
              </a:rPr>
              <a:t>  Avrett+08</a:t>
            </a:r>
            <a:endParaRPr lang="en-US" altLang="ja-JP" dirty="0"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ea typeface="メイリオ" panose="020B0604030504040204" pitchFamily="50" charset="-128"/>
              </a:rPr>
              <a:t>Boundary condition:</a:t>
            </a:r>
            <a:endParaRPr lang="en-US" altLang="ja-JP" dirty="0">
              <a:ea typeface="メイリオ" panose="020B0604030504040204" pitchFamily="50" charset="-128"/>
            </a:endParaRPr>
          </a:p>
          <a:p>
            <a:pPr lvl="1"/>
            <a:r>
              <a:rPr lang="en-US" altLang="ja-JP" dirty="0" smtClean="0">
                <a:ea typeface="メイリオ" panose="020B0604030504040204" pitchFamily="50" charset="-128"/>
              </a:rPr>
              <a:t>corona</a:t>
            </a:r>
            <a:r>
              <a:rPr lang="ja-JP" altLang="en-US" dirty="0" smtClean="0"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ea typeface="メイリオ" panose="020B0604030504040204" pitchFamily="50" charset="-128"/>
              </a:rPr>
              <a:t>symmetric</a:t>
            </a:r>
            <a:endParaRPr lang="en-US" altLang="ja-JP" dirty="0">
              <a:ea typeface="メイリオ" panose="020B0604030504040204" pitchFamily="50" charset="-128"/>
            </a:endParaRPr>
          </a:p>
          <a:p>
            <a:pPr lvl="1"/>
            <a:r>
              <a:rPr lang="en-US" altLang="ja-JP" dirty="0" smtClean="0">
                <a:ea typeface="メイリオ" panose="020B0604030504040204" pitchFamily="50" charset="-128"/>
              </a:rPr>
              <a:t>chromosphere</a:t>
            </a:r>
            <a:r>
              <a:rPr lang="ja-JP" altLang="en-US" dirty="0" smtClean="0"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ea typeface="メイリオ" panose="020B0604030504040204" pitchFamily="50" charset="-128"/>
              </a:rPr>
              <a:t>free</a:t>
            </a:r>
            <a:endParaRPr lang="en-US" altLang="ja-JP" dirty="0">
              <a:ea typeface="メイリオ" panose="020B0604030504040204" pitchFamily="50" charset="-128"/>
            </a:endParaRP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908016" y="961191"/>
            <a:ext cx="2272768" cy="1796743"/>
            <a:chOff x="5796136" y="1344225"/>
            <a:chExt cx="2272768" cy="1796743"/>
          </a:xfrm>
        </p:grpSpPr>
        <p:sp>
          <p:nvSpPr>
            <p:cNvPr id="26" name="正方形/長方形 25"/>
            <p:cNvSpPr/>
            <p:nvPr/>
          </p:nvSpPr>
          <p:spPr>
            <a:xfrm>
              <a:off x="5796136" y="2924944"/>
              <a:ext cx="22727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6459728" y="1344225"/>
              <a:ext cx="679788" cy="1599225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3 w 1874163"/>
                <a:gd name="connsiteY1" fmla="*/ 2274895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237381 w 1770360"/>
                <a:gd name="connsiteY0" fmla="*/ 4023360 h 4023360"/>
                <a:gd name="connsiteX1" fmla="*/ 67260 w 1770360"/>
                <a:gd name="connsiteY1" fmla="*/ 2274895 h 4023360"/>
                <a:gd name="connsiteX2" fmla="*/ 1343640 w 1770360"/>
                <a:gd name="connsiteY2" fmla="*/ 1056640 h 4023360"/>
                <a:gd name="connsiteX3" fmla="*/ 1770360 w 1770360"/>
                <a:gd name="connsiteY3" fmla="*/ 0 h 4023360"/>
                <a:gd name="connsiteX0" fmla="*/ 113228 w 1646207"/>
                <a:gd name="connsiteY0" fmla="*/ 4023360 h 4023360"/>
                <a:gd name="connsiteX1" fmla="*/ 113228 w 1646207"/>
                <a:gd name="connsiteY1" fmla="*/ 2083509 h 4023360"/>
                <a:gd name="connsiteX2" fmla="*/ 1219487 w 1646207"/>
                <a:gd name="connsiteY2" fmla="*/ 1056640 h 4023360"/>
                <a:gd name="connsiteX3" fmla="*/ 1646207 w 1646207"/>
                <a:gd name="connsiteY3" fmla="*/ 0 h 4023360"/>
                <a:gd name="connsiteX0" fmla="*/ 140046 w 1673025"/>
                <a:gd name="connsiteY0" fmla="*/ 4023360 h 4023360"/>
                <a:gd name="connsiteX1" fmla="*/ 97516 w 1673025"/>
                <a:gd name="connsiteY1" fmla="*/ 2189835 h 4023360"/>
                <a:gd name="connsiteX2" fmla="*/ 1246305 w 1673025"/>
                <a:gd name="connsiteY2" fmla="*/ 1056640 h 4023360"/>
                <a:gd name="connsiteX3" fmla="*/ 1673025 w 1673025"/>
                <a:gd name="connsiteY3" fmla="*/ 0 h 4023360"/>
                <a:gd name="connsiteX0" fmla="*/ 212214 w 1638867"/>
                <a:gd name="connsiteY0" fmla="*/ 4044625 h 4044625"/>
                <a:gd name="connsiteX1" fmla="*/ 63358 w 1638867"/>
                <a:gd name="connsiteY1" fmla="*/ 2189835 h 4044625"/>
                <a:gd name="connsiteX2" fmla="*/ 1212147 w 1638867"/>
                <a:gd name="connsiteY2" fmla="*/ 1056640 h 4044625"/>
                <a:gd name="connsiteX3" fmla="*/ 1638867 w 1638867"/>
                <a:gd name="connsiteY3" fmla="*/ 0 h 4044625"/>
                <a:gd name="connsiteX0" fmla="*/ 292608 w 1719261"/>
                <a:gd name="connsiteY0" fmla="*/ 4044625 h 4044625"/>
                <a:gd name="connsiteX1" fmla="*/ 33321 w 1719261"/>
                <a:gd name="connsiteY1" fmla="*/ 3056137 h 4044625"/>
                <a:gd name="connsiteX2" fmla="*/ 143752 w 1719261"/>
                <a:gd name="connsiteY2" fmla="*/ 2189835 h 4044625"/>
                <a:gd name="connsiteX3" fmla="*/ 1292541 w 1719261"/>
                <a:gd name="connsiteY3" fmla="*/ 1056640 h 4044625"/>
                <a:gd name="connsiteX4" fmla="*/ 1719261 w 1719261"/>
                <a:gd name="connsiteY4" fmla="*/ 0 h 40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1" h="4044625">
                  <a:moveTo>
                    <a:pt x="292608" y="4044625"/>
                  </a:moveTo>
                  <a:cubicBezTo>
                    <a:pt x="256482" y="3872789"/>
                    <a:pt x="58130" y="3365269"/>
                    <a:pt x="33321" y="3056137"/>
                  </a:cubicBezTo>
                  <a:cubicBezTo>
                    <a:pt x="8512" y="2747005"/>
                    <a:pt x="-66118" y="2523085"/>
                    <a:pt x="143752" y="2189835"/>
                  </a:cubicBezTo>
                  <a:cubicBezTo>
                    <a:pt x="353622" y="1856586"/>
                    <a:pt x="1029956" y="1421613"/>
                    <a:pt x="1292541" y="1056640"/>
                  </a:cubicBezTo>
                  <a:cubicBezTo>
                    <a:pt x="1555126" y="691668"/>
                    <a:pt x="1654914" y="336973"/>
                    <a:pt x="171926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 flipH="1">
              <a:off x="7164288" y="1369370"/>
              <a:ext cx="668277" cy="1607633"/>
            </a:xfrm>
            <a:custGeom>
              <a:avLst/>
              <a:gdLst>
                <a:gd name="connsiteX0" fmla="*/ 131004 w 1919164"/>
                <a:gd name="connsiteY0" fmla="*/ 4023360 h 4023360"/>
                <a:gd name="connsiteX1" fmla="*/ 131004 w 1919164"/>
                <a:gd name="connsiteY1" fmla="*/ 2296160 h 4023360"/>
                <a:gd name="connsiteX2" fmla="*/ 1492444 w 1919164"/>
                <a:gd name="connsiteY2" fmla="*/ 1056640 h 4023360"/>
                <a:gd name="connsiteX3" fmla="*/ 1919164 w 1919164"/>
                <a:gd name="connsiteY3" fmla="*/ 0 h 4023360"/>
                <a:gd name="connsiteX0" fmla="*/ 86003 w 1874163"/>
                <a:gd name="connsiteY0" fmla="*/ 4023360 h 4023360"/>
                <a:gd name="connsiteX1" fmla="*/ 171064 w 1874163"/>
                <a:gd name="connsiteY1" fmla="*/ 2296160 h 4023360"/>
                <a:gd name="connsiteX2" fmla="*/ 1447443 w 1874163"/>
                <a:gd name="connsiteY2" fmla="*/ 1056640 h 4023360"/>
                <a:gd name="connsiteX3" fmla="*/ 1874163 w 1874163"/>
                <a:gd name="connsiteY3" fmla="*/ 0 h 4023360"/>
                <a:gd name="connsiteX0" fmla="*/ 149364 w 1809933"/>
                <a:gd name="connsiteY0" fmla="*/ 4065890 h 4065890"/>
                <a:gd name="connsiteX1" fmla="*/ 106834 w 1809933"/>
                <a:gd name="connsiteY1" fmla="*/ 2296160 h 4065890"/>
                <a:gd name="connsiteX2" fmla="*/ 1383213 w 1809933"/>
                <a:gd name="connsiteY2" fmla="*/ 1056640 h 4065890"/>
                <a:gd name="connsiteX3" fmla="*/ 1809933 w 1809933"/>
                <a:gd name="connsiteY3" fmla="*/ 0 h 4065890"/>
                <a:gd name="connsiteX0" fmla="*/ 270474 w 1760922"/>
                <a:gd name="connsiteY0" fmla="*/ 4065890 h 4065890"/>
                <a:gd name="connsiteX1" fmla="*/ 57823 w 1760922"/>
                <a:gd name="connsiteY1" fmla="*/ 2296160 h 4065890"/>
                <a:gd name="connsiteX2" fmla="*/ 1334202 w 1760922"/>
                <a:gd name="connsiteY2" fmla="*/ 1056640 h 4065890"/>
                <a:gd name="connsiteX3" fmla="*/ 1760922 w 1760922"/>
                <a:gd name="connsiteY3" fmla="*/ 0 h 4065890"/>
                <a:gd name="connsiteX0" fmla="*/ 199702 w 1690150"/>
                <a:gd name="connsiteY0" fmla="*/ 4065890 h 4065890"/>
                <a:gd name="connsiteX1" fmla="*/ 72112 w 1690150"/>
                <a:gd name="connsiteY1" fmla="*/ 2296160 h 4065890"/>
                <a:gd name="connsiteX2" fmla="*/ 1263430 w 1690150"/>
                <a:gd name="connsiteY2" fmla="*/ 1056640 h 4065890"/>
                <a:gd name="connsiteX3" fmla="*/ 1690150 w 1690150"/>
                <a:gd name="connsiteY3" fmla="*/ 0 h 4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150" h="4065890">
                  <a:moveTo>
                    <a:pt x="199702" y="4065890"/>
                  </a:moveTo>
                  <a:cubicBezTo>
                    <a:pt x="86248" y="3449516"/>
                    <a:pt x="-105176" y="2797702"/>
                    <a:pt x="72112" y="2296160"/>
                  </a:cubicBezTo>
                  <a:cubicBezTo>
                    <a:pt x="249400" y="1794618"/>
                    <a:pt x="993757" y="1439333"/>
                    <a:pt x="1263430" y="1056640"/>
                  </a:cubicBezTo>
                  <a:cubicBezTo>
                    <a:pt x="1533103" y="673947"/>
                    <a:pt x="1625803" y="336973"/>
                    <a:pt x="169015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6613761" y="2037417"/>
              <a:ext cx="1054583" cy="959535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29209"/>
                <a:gd name="connsiteY0" fmla="*/ 2362396 h 2468721"/>
                <a:gd name="connsiteX1" fmla="*/ 893 w 2829209"/>
                <a:gd name="connsiteY1" fmla="*/ 1426731 h 2468721"/>
                <a:gd name="connsiteX2" fmla="*/ 192279 w 2829209"/>
                <a:gd name="connsiteY2" fmla="*/ 639921 h 2468721"/>
                <a:gd name="connsiteX3" fmla="*/ 787702 w 2829209"/>
                <a:gd name="connsiteY3" fmla="*/ 150824 h 2468721"/>
                <a:gd name="connsiteX4" fmla="*/ 1383126 w 2829209"/>
                <a:gd name="connsiteY4" fmla="*/ 1968 h 2468721"/>
                <a:gd name="connsiteX5" fmla="*/ 2042344 w 2829209"/>
                <a:gd name="connsiteY5" fmla="*/ 108293 h 2468721"/>
                <a:gd name="connsiteX6" fmla="*/ 2637767 w 2829209"/>
                <a:gd name="connsiteY6" fmla="*/ 639921 h 2468721"/>
                <a:gd name="connsiteX7" fmla="*/ 2829154 w 2829209"/>
                <a:gd name="connsiteY7" fmla="*/ 1299140 h 2468721"/>
                <a:gd name="connsiteX8" fmla="*/ 2659032 w 2829209"/>
                <a:gd name="connsiteY8" fmla="*/ 2468721 h 2468721"/>
                <a:gd name="connsiteX0" fmla="*/ 128485 w 2765448"/>
                <a:gd name="connsiteY0" fmla="*/ 2362396 h 2468721"/>
                <a:gd name="connsiteX1" fmla="*/ 893 w 2765448"/>
                <a:gd name="connsiteY1" fmla="*/ 1426731 h 2468721"/>
                <a:gd name="connsiteX2" fmla="*/ 192279 w 2765448"/>
                <a:gd name="connsiteY2" fmla="*/ 639921 h 2468721"/>
                <a:gd name="connsiteX3" fmla="*/ 787702 w 2765448"/>
                <a:gd name="connsiteY3" fmla="*/ 150824 h 2468721"/>
                <a:gd name="connsiteX4" fmla="*/ 1383126 w 2765448"/>
                <a:gd name="connsiteY4" fmla="*/ 1968 h 2468721"/>
                <a:gd name="connsiteX5" fmla="*/ 2042344 w 2765448"/>
                <a:gd name="connsiteY5" fmla="*/ 108293 h 2468721"/>
                <a:gd name="connsiteX6" fmla="*/ 2637767 w 2765448"/>
                <a:gd name="connsiteY6" fmla="*/ 639921 h 2468721"/>
                <a:gd name="connsiteX7" fmla="*/ 2765359 w 2765448"/>
                <a:gd name="connsiteY7" fmla="*/ 1277875 h 2468721"/>
                <a:gd name="connsiteX8" fmla="*/ 2659032 w 2765448"/>
                <a:gd name="connsiteY8" fmla="*/ 2468721 h 2468721"/>
                <a:gd name="connsiteX0" fmla="*/ 128485 w 2766583"/>
                <a:gd name="connsiteY0" fmla="*/ 2362979 h 2469304"/>
                <a:gd name="connsiteX1" fmla="*/ 893 w 2766583"/>
                <a:gd name="connsiteY1" fmla="*/ 1427314 h 2469304"/>
                <a:gd name="connsiteX2" fmla="*/ 192279 w 2766583"/>
                <a:gd name="connsiteY2" fmla="*/ 640504 h 2469304"/>
                <a:gd name="connsiteX3" fmla="*/ 787702 w 2766583"/>
                <a:gd name="connsiteY3" fmla="*/ 151407 h 2469304"/>
                <a:gd name="connsiteX4" fmla="*/ 1383126 w 2766583"/>
                <a:gd name="connsiteY4" fmla="*/ 2551 h 2469304"/>
                <a:gd name="connsiteX5" fmla="*/ 2042344 w 2766583"/>
                <a:gd name="connsiteY5" fmla="*/ 108876 h 2469304"/>
                <a:gd name="connsiteX6" fmla="*/ 2573972 w 2766583"/>
                <a:gd name="connsiteY6" fmla="*/ 683034 h 2469304"/>
                <a:gd name="connsiteX7" fmla="*/ 2765359 w 2766583"/>
                <a:gd name="connsiteY7" fmla="*/ 1278458 h 2469304"/>
                <a:gd name="connsiteX8" fmla="*/ 2659032 w 2766583"/>
                <a:gd name="connsiteY8" fmla="*/ 2469304 h 2469304"/>
                <a:gd name="connsiteX0" fmla="*/ 128485 w 2766583"/>
                <a:gd name="connsiteY0" fmla="*/ 2362979 h 2426774"/>
                <a:gd name="connsiteX1" fmla="*/ 893 w 2766583"/>
                <a:gd name="connsiteY1" fmla="*/ 1427314 h 2426774"/>
                <a:gd name="connsiteX2" fmla="*/ 192279 w 2766583"/>
                <a:gd name="connsiteY2" fmla="*/ 640504 h 2426774"/>
                <a:gd name="connsiteX3" fmla="*/ 787702 w 2766583"/>
                <a:gd name="connsiteY3" fmla="*/ 151407 h 2426774"/>
                <a:gd name="connsiteX4" fmla="*/ 1383126 w 2766583"/>
                <a:gd name="connsiteY4" fmla="*/ 2551 h 2426774"/>
                <a:gd name="connsiteX5" fmla="*/ 2042344 w 2766583"/>
                <a:gd name="connsiteY5" fmla="*/ 108876 h 2426774"/>
                <a:gd name="connsiteX6" fmla="*/ 2573972 w 2766583"/>
                <a:gd name="connsiteY6" fmla="*/ 683034 h 2426774"/>
                <a:gd name="connsiteX7" fmla="*/ 2765359 w 2766583"/>
                <a:gd name="connsiteY7" fmla="*/ 1278458 h 2426774"/>
                <a:gd name="connsiteX8" fmla="*/ 2659032 w 2766583"/>
                <a:gd name="connsiteY8" fmla="*/ 2426774 h 24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6583" h="2426774">
                  <a:moveTo>
                    <a:pt x="128485" y="2362979"/>
                  </a:moveTo>
                  <a:cubicBezTo>
                    <a:pt x="77094" y="2074128"/>
                    <a:pt x="-9739" y="1714393"/>
                    <a:pt x="893" y="1427314"/>
                  </a:cubicBezTo>
                  <a:cubicBezTo>
                    <a:pt x="11525" y="1140235"/>
                    <a:pt x="61144" y="853155"/>
                    <a:pt x="192279" y="640504"/>
                  </a:cubicBezTo>
                  <a:cubicBezTo>
                    <a:pt x="323414" y="427853"/>
                    <a:pt x="589228" y="257732"/>
                    <a:pt x="787702" y="151407"/>
                  </a:cubicBezTo>
                  <a:cubicBezTo>
                    <a:pt x="986177" y="45081"/>
                    <a:pt x="1174019" y="9639"/>
                    <a:pt x="1383126" y="2551"/>
                  </a:cubicBezTo>
                  <a:cubicBezTo>
                    <a:pt x="1592233" y="-4537"/>
                    <a:pt x="1843870" y="-4538"/>
                    <a:pt x="2042344" y="108876"/>
                  </a:cubicBezTo>
                  <a:cubicBezTo>
                    <a:pt x="2240818" y="222290"/>
                    <a:pt x="2453469" y="488104"/>
                    <a:pt x="2573972" y="683034"/>
                  </a:cubicBezTo>
                  <a:cubicBezTo>
                    <a:pt x="2694475" y="877964"/>
                    <a:pt x="2751182" y="987835"/>
                    <a:pt x="2765359" y="1278458"/>
                  </a:cubicBezTo>
                  <a:cubicBezTo>
                    <a:pt x="2779536" y="1569081"/>
                    <a:pt x="2666120" y="2256653"/>
                    <a:pt x="2659032" y="24267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6732240" y="2204528"/>
              <a:ext cx="777456" cy="748902"/>
            </a:xfrm>
            <a:custGeom>
              <a:avLst/>
              <a:gdLst>
                <a:gd name="connsiteX0" fmla="*/ 88630 w 2837787"/>
                <a:gd name="connsiteY0" fmla="*/ 2277335 h 2451746"/>
                <a:gd name="connsiteX1" fmla="*/ 3569 w 2837787"/>
                <a:gd name="connsiteY1" fmla="*/ 1426731 h 2451746"/>
                <a:gd name="connsiteX2" fmla="*/ 194955 w 2837787"/>
                <a:gd name="connsiteY2" fmla="*/ 639921 h 2451746"/>
                <a:gd name="connsiteX3" fmla="*/ 790378 w 2837787"/>
                <a:gd name="connsiteY3" fmla="*/ 150824 h 2451746"/>
                <a:gd name="connsiteX4" fmla="*/ 1385802 w 2837787"/>
                <a:gd name="connsiteY4" fmla="*/ 1968 h 2451746"/>
                <a:gd name="connsiteX5" fmla="*/ 2045020 w 2837787"/>
                <a:gd name="connsiteY5" fmla="*/ 108293 h 2451746"/>
                <a:gd name="connsiteX6" fmla="*/ 2640443 w 2837787"/>
                <a:gd name="connsiteY6" fmla="*/ 639921 h 2451746"/>
                <a:gd name="connsiteX7" fmla="*/ 2831830 w 2837787"/>
                <a:gd name="connsiteY7" fmla="*/ 1299140 h 2451746"/>
                <a:gd name="connsiteX8" fmla="*/ 2789299 w 2837787"/>
                <a:gd name="connsiteY8" fmla="*/ 2362396 h 2451746"/>
                <a:gd name="connsiteX9" fmla="*/ 2789299 w 2837787"/>
                <a:gd name="connsiteY9" fmla="*/ 2319865 h 2451746"/>
                <a:gd name="connsiteX0" fmla="*/ 88630 w 2837787"/>
                <a:gd name="connsiteY0" fmla="*/ 2277335 h 2498362"/>
                <a:gd name="connsiteX1" fmla="*/ 3569 w 2837787"/>
                <a:gd name="connsiteY1" fmla="*/ 1426731 h 2498362"/>
                <a:gd name="connsiteX2" fmla="*/ 194955 w 2837787"/>
                <a:gd name="connsiteY2" fmla="*/ 639921 h 2498362"/>
                <a:gd name="connsiteX3" fmla="*/ 790378 w 2837787"/>
                <a:gd name="connsiteY3" fmla="*/ 150824 h 2498362"/>
                <a:gd name="connsiteX4" fmla="*/ 1385802 w 2837787"/>
                <a:gd name="connsiteY4" fmla="*/ 1968 h 2498362"/>
                <a:gd name="connsiteX5" fmla="*/ 2045020 w 2837787"/>
                <a:gd name="connsiteY5" fmla="*/ 108293 h 2498362"/>
                <a:gd name="connsiteX6" fmla="*/ 2640443 w 2837787"/>
                <a:gd name="connsiteY6" fmla="*/ 639921 h 2498362"/>
                <a:gd name="connsiteX7" fmla="*/ 2831830 w 2837787"/>
                <a:gd name="connsiteY7" fmla="*/ 1299140 h 2498362"/>
                <a:gd name="connsiteX8" fmla="*/ 2789299 w 2837787"/>
                <a:gd name="connsiteY8" fmla="*/ 2426191 h 2498362"/>
                <a:gd name="connsiteX9" fmla="*/ 2789299 w 2837787"/>
                <a:gd name="connsiteY9" fmla="*/ 2319865 h 2498362"/>
                <a:gd name="connsiteX0" fmla="*/ 128485 w 2835111"/>
                <a:gd name="connsiteY0" fmla="*/ 2362396 h 2498362"/>
                <a:gd name="connsiteX1" fmla="*/ 893 w 2835111"/>
                <a:gd name="connsiteY1" fmla="*/ 1426731 h 2498362"/>
                <a:gd name="connsiteX2" fmla="*/ 192279 w 2835111"/>
                <a:gd name="connsiteY2" fmla="*/ 639921 h 2498362"/>
                <a:gd name="connsiteX3" fmla="*/ 787702 w 2835111"/>
                <a:gd name="connsiteY3" fmla="*/ 150824 h 2498362"/>
                <a:gd name="connsiteX4" fmla="*/ 1383126 w 2835111"/>
                <a:gd name="connsiteY4" fmla="*/ 1968 h 2498362"/>
                <a:gd name="connsiteX5" fmla="*/ 2042344 w 2835111"/>
                <a:gd name="connsiteY5" fmla="*/ 108293 h 2498362"/>
                <a:gd name="connsiteX6" fmla="*/ 2637767 w 2835111"/>
                <a:gd name="connsiteY6" fmla="*/ 639921 h 2498362"/>
                <a:gd name="connsiteX7" fmla="*/ 2829154 w 2835111"/>
                <a:gd name="connsiteY7" fmla="*/ 1299140 h 2498362"/>
                <a:gd name="connsiteX8" fmla="*/ 2786623 w 2835111"/>
                <a:gd name="connsiteY8" fmla="*/ 2426191 h 2498362"/>
                <a:gd name="connsiteX9" fmla="*/ 2786623 w 2835111"/>
                <a:gd name="connsiteY9" fmla="*/ 2319865 h 2498362"/>
                <a:gd name="connsiteX0" fmla="*/ 128485 w 2835111"/>
                <a:gd name="connsiteY0" fmla="*/ 2362396 h 2437813"/>
                <a:gd name="connsiteX1" fmla="*/ 893 w 2835111"/>
                <a:gd name="connsiteY1" fmla="*/ 1426731 h 2437813"/>
                <a:gd name="connsiteX2" fmla="*/ 192279 w 2835111"/>
                <a:gd name="connsiteY2" fmla="*/ 639921 h 2437813"/>
                <a:gd name="connsiteX3" fmla="*/ 787702 w 2835111"/>
                <a:gd name="connsiteY3" fmla="*/ 150824 h 2437813"/>
                <a:gd name="connsiteX4" fmla="*/ 1383126 w 2835111"/>
                <a:gd name="connsiteY4" fmla="*/ 1968 h 2437813"/>
                <a:gd name="connsiteX5" fmla="*/ 2042344 w 2835111"/>
                <a:gd name="connsiteY5" fmla="*/ 108293 h 2437813"/>
                <a:gd name="connsiteX6" fmla="*/ 2637767 w 2835111"/>
                <a:gd name="connsiteY6" fmla="*/ 639921 h 2437813"/>
                <a:gd name="connsiteX7" fmla="*/ 2829154 w 2835111"/>
                <a:gd name="connsiteY7" fmla="*/ 1299140 h 2437813"/>
                <a:gd name="connsiteX8" fmla="*/ 2786623 w 2835111"/>
                <a:gd name="connsiteY8" fmla="*/ 2341131 h 2437813"/>
                <a:gd name="connsiteX9" fmla="*/ 2786623 w 2835111"/>
                <a:gd name="connsiteY9" fmla="*/ 2319865 h 2437813"/>
                <a:gd name="connsiteX0" fmla="*/ 128485 w 2835111"/>
                <a:gd name="connsiteY0" fmla="*/ 2362396 h 2362396"/>
                <a:gd name="connsiteX1" fmla="*/ 893 w 2835111"/>
                <a:gd name="connsiteY1" fmla="*/ 1426731 h 2362396"/>
                <a:gd name="connsiteX2" fmla="*/ 192279 w 2835111"/>
                <a:gd name="connsiteY2" fmla="*/ 639921 h 2362396"/>
                <a:gd name="connsiteX3" fmla="*/ 787702 w 2835111"/>
                <a:gd name="connsiteY3" fmla="*/ 150824 h 2362396"/>
                <a:gd name="connsiteX4" fmla="*/ 1383126 w 2835111"/>
                <a:gd name="connsiteY4" fmla="*/ 1968 h 2362396"/>
                <a:gd name="connsiteX5" fmla="*/ 2042344 w 2835111"/>
                <a:gd name="connsiteY5" fmla="*/ 108293 h 2362396"/>
                <a:gd name="connsiteX6" fmla="*/ 2637767 w 2835111"/>
                <a:gd name="connsiteY6" fmla="*/ 639921 h 2362396"/>
                <a:gd name="connsiteX7" fmla="*/ 2829154 w 2835111"/>
                <a:gd name="connsiteY7" fmla="*/ 1299140 h 2362396"/>
                <a:gd name="connsiteX8" fmla="*/ 2786623 w 2835111"/>
                <a:gd name="connsiteY8" fmla="*/ 2341131 h 2362396"/>
                <a:gd name="connsiteX0" fmla="*/ 128485 w 2877898"/>
                <a:gd name="connsiteY0" fmla="*/ 2362396 h 2362396"/>
                <a:gd name="connsiteX1" fmla="*/ 893 w 2877898"/>
                <a:gd name="connsiteY1" fmla="*/ 1426731 h 2362396"/>
                <a:gd name="connsiteX2" fmla="*/ 192279 w 2877898"/>
                <a:gd name="connsiteY2" fmla="*/ 639921 h 2362396"/>
                <a:gd name="connsiteX3" fmla="*/ 787702 w 2877898"/>
                <a:gd name="connsiteY3" fmla="*/ 150824 h 2362396"/>
                <a:gd name="connsiteX4" fmla="*/ 1383126 w 2877898"/>
                <a:gd name="connsiteY4" fmla="*/ 1968 h 2362396"/>
                <a:gd name="connsiteX5" fmla="*/ 2042344 w 2877898"/>
                <a:gd name="connsiteY5" fmla="*/ 108293 h 2362396"/>
                <a:gd name="connsiteX6" fmla="*/ 2637767 w 2877898"/>
                <a:gd name="connsiteY6" fmla="*/ 639921 h 2362396"/>
                <a:gd name="connsiteX7" fmla="*/ 2829154 w 2877898"/>
                <a:gd name="connsiteY7" fmla="*/ 1299140 h 2362396"/>
                <a:gd name="connsiteX8" fmla="*/ 2876159 w 2877898"/>
                <a:gd name="connsiteY8" fmla="*/ 2289717 h 2362396"/>
                <a:gd name="connsiteX0" fmla="*/ 34846 w 2903642"/>
                <a:gd name="connsiteY0" fmla="*/ 2285275 h 2289717"/>
                <a:gd name="connsiteX1" fmla="*/ 26637 w 2903642"/>
                <a:gd name="connsiteY1" fmla="*/ 1426731 h 2289717"/>
                <a:gd name="connsiteX2" fmla="*/ 218023 w 2903642"/>
                <a:gd name="connsiteY2" fmla="*/ 639921 h 2289717"/>
                <a:gd name="connsiteX3" fmla="*/ 813446 w 2903642"/>
                <a:gd name="connsiteY3" fmla="*/ 150824 h 2289717"/>
                <a:gd name="connsiteX4" fmla="*/ 1408870 w 2903642"/>
                <a:gd name="connsiteY4" fmla="*/ 1968 h 2289717"/>
                <a:gd name="connsiteX5" fmla="*/ 2068088 w 2903642"/>
                <a:gd name="connsiteY5" fmla="*/ 108293 h 2289717"/>
                <a:gd name="connsiteX6" fmla="*/ 2663511 w 2903642"/>
                <a:gd name="connsiteY6" fmla="*/ 639921 h 2289717"/>
                <a:gd name="connsiteX7" fmla="*/ 2854898 w 2903642"/>
                <a:gd name="connsiteY7" fmla="*/ 1299140 h 2289717"/>
                <a:gd name="connsiteX8" fmla="*/ 2901903 w 2903642"/>
                <a:gd name="connsiteY8" fmla="*/ 2289717 h 228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642" h="2289717">
                  <a:moveTo>
                    <a:pt x="34846" y="2285275"/>
                  </a:moveTo>
                  <a:cubicBezTo>
                    <a:pt x="-16545" y="1996424"/>
                    <a:pt x="-3892" y="1700957"/>
                    <a:pt x="26637" y="1426731"/>
                  </a:cubicBezTo>
                  <a:cubicBezTo>
                    <a:pt x="57166" y="1152505"/>
                    <a:pt x="86888" y="852572"/>
                    <a:pt x="218023" y="639921"/>
                  </a:cubicBezTo>
                  <a:cubicBezTo>
                    <a:pt x="349158" y="427270"/>
                    <a:pt x="614972" y="257149"/>
                    <a:pt x="813446" y="150824"/>
                  </a:cubicBezTo>
                  <a:cubicBezTo>
                    <a:pt x="1011921" y="44498"/>
                    <a:pt x="1199763" y="9056"/>
                    <a:pt x="1408870" y="1968"/>
                  </a:cubicBezTo>
                  <a:cubicBezTo>
                    <a:pt x="1617977" y="-5120"/>
                    <a:pt x="1858981" y="1967"/>
                    <a:pt x="2068088" y="108293"/>
                  </a:cubicBezTo>
                  <a:cubicBezTo>
                    <a:pt x="2277195" y="214619"/>
                    <a:pt x="2532376" y="441446"/>
                    <a:pt x="2663511" y="639921"/>
                  </a:cubicBezTo>
                  <a:cubicBezTo>
                    <a:pt x="2794646" y="838396"/>
                    <a:pt x="2815166" y="1024174"/>
                    <a:pt x="2854898" y="1299140"/>
                  </a:cubicBezTo>
                  <a:cubicBezTo>
                    <a:pt x="2894630" y="1574106"/>
                    <a:pt x="2908991" y="2119596"/>
                    <a:pt x="2901903" y="22897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6300192" y="2708921"/>
              <a:ext cx="17281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4" t="32495" r="3548"/>
          <a:stretch/>
        </p:blipFill>
        <p:spPr>
          <a:xfrm>
            <a:off x="7200000" y="1548000"/>
            <a:ext cx="903485" cy="1213856"/>
          </a:xfrm>
          <a:prstGeom prst="rect">
            <a:avLst/>
          </a:prstGeom>
        </p:spPr>
      </p:pic>
      <p:cxnSp>
        <p:nvCxnSpPr>
          <p:cNvPr id="18" name="直線コネクタ 17"/>
          <p:cNvCxnSpPr>
            <a:stCxn id="29" idx="4"/>
          </p:cNvCxnSpPr>
          <p:nvPr/>
        </p:nvCxnSpPr>
        <p:spPr>
          <a:xfrm>
            <a:off x="7252869" y="1655392"/>
            <a:ext cx="5824" cy="167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7610306" y="2560416"/>
            <a:ext cx="124222" cy="4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7610306" y="1739203"/>
            <a:ext cx="570478" cy="177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780224" y="1311151"/>
            <a:ext cx="16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1D tube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420888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model of atmosphere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283968" y="3798572"/>
                <a:ext cx="492443" cy="12916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sz="2000" dirty="0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K]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798572"/>
                <a:ext cx="492443" cy="1291668"/>
              </a:xfrm>
              <a:prstGeom prst="rect">
                <a:avLst/>
              </a:prstGeom>
              <a:blipFill rotWithShape="1">
                <a:blip r:embed="rId4"/>
                <a:stretch>
                  <a:fillRect r="-12346" b="-8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 rot="17893499">
            <a:off x="6354321" y="1544472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 rot="17893499">
            <a:off x="6498849" y="1703836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 rot="17893499">
            <a:off x="6642865" y="1775844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4" name="テキスト ボックス 33"/>
          <p:cNvSpPr txBox="1"/>
          <p:nvPr/>
        </p:nvSpPr>
        <p:spPr>
          <a:xfrm rot="4215212">
            <a:off x="7253469" y="2011362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5" name="テキスト ボックス 34"/>
          <p:cNvSpPr txBox="1"/>
          <p:nvPr/>
        </p:nvSpPr>
        <p:spPr>
          <a:xfrm rot="3564491">
            <a:off x="7497901" y="1992152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 rot="4705687">
            <a:off x="7602786" y="1949483"/>
            <a:ext cx="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&gt;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15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Use hydrodynamic equations.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496" y="1219200"/>
                <a:ext cx="9073008" cy="581020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Dealing 1D motion in static flux tube, equations are reduced to 1D hydrodynamic ones.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 (B is not solved</a:t>
                </a:r>
                <a:r>
                  <a:rPr lang="en-US" altLang="ja-JP" dirty="0" smtClean="0">
                    <a:ea typeface="メイリオ" panose="020B0604030504040204" pitchFamily="50" charset="-128"/>
                  </a:rPr>
                  <a:t>)</a:t>
                </a:r>
                <a:endPara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mass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en-US" altLang="ja-JP" i="1" smtClean="0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</m:num>
                      <m:den>
                        <m:r>
                          <a:rPr kumimoji="1" lang="en-US" altLang="ja-JP" i="1" smtClean="0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𝑡</m:t>
                        </m:r>
                      </m:den>
                    </m:f>
                    <m:r>
                      <a:rPr kumimoji="1"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𝜌</m:t>
                    </m:r>
                    <m:r>
                      <a:rPr kumimoji="1"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𝑥</m:t>
                        </m:r>
                      </m:den>
                    </m:f>
                    <m:r>
                      <a:rPr kumimoji="1"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𝜌</m:t>
                    </m:r>
                    <m:r>
                      <a:rPr kumimoji="1"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𝑣</m:t>
                    </m:r>
                    <m:r>
                      <a:rPr kumimoji="1"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=0</m:t>
                    </m:r>
                  </m:oMath>
                </a14:m>
                <a:endParaRPr kumimoji="1" lang="en-US" altLang="ja-JP" b="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momentum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𝜌</m:t>
                    </m:r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𝑣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𝑝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+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𝜌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𝑣</m:t>
                        </m:r>
                        <m:r>
                          <a:rPr lang="en-US" altLang="ja-JP" b="0" i="1" baseline="30000" smtClean="0">
                            <a:latin typeface="Cambria Math"/>
                            <a:ea typeface="メイリオ" panose="020B0604030504040204" pitchFamily="50" charset="-128"/>
                          </a:rPr>
                          <m:t>2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𝜌</m:t>
                    </m:r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𝑔</m:t>
                    </m:r>
                  </m:oMath>
                </a14:m>
                <a:endPara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energy</a:t>
                </a:r>
                <a:r>
                  <a:rPr lang="ja-JP" altLang="en-US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𝑒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𝜕</m:t>
                        </m:r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𝑒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𝑝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)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𝑣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𝜌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𝑔𝑣</m:t>
                    </m:r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𝑓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𝑐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  <a:ea typeface="メイリオ" panose="020B0604030504040204" pitchFamily="50" charset="-128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𝑐𝑜𝑛𝑑</m:t>
                        </m:r>
                      </m:sub>
                    </m:sSub>
                  </m:oMath>
                </a14:m>
                <a:endParaRPr lang="en-US" altLang="ja-JP" b="0" dirty="0" smtClean="0">
                  <a:latin typeface="Cambria Math"/>
                  <a:ea typeface="メイリオ" panose="020B0604030504040204" pitchFamily="50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:heating by high energy electron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:cooling 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by </a:t>
                </a:r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radiation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𝑄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</a:rPr>
                          <m:t>𝑐</m:t>
                        </m:r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b="0" i="0" smtClean="0">
                        <a:latin typeface="Cambria Math"/>
                        <a:ea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メイリオ" panose="020B0604030504040204" pitchFamily="50" charset="-128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メイリオ" panose="020B0604030504040204" pitchFamily="50" charset="-128"/>
                          </a:rPr>
                          <m:t>c</m:t>
                        </m:r>
                      </m:sub>
                    </m:sSub>
                    <m:r>
                      <a:rPr lang="en-US" altLang="ja-JP" b="0" i="0" smtClean="0">
                        <a:latin typeface="Cambria Math"/>
                        <a:ea typeface="メイリオ" panose="020B0604030504040204" pitchFamily="50" charset="-128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  <a:ea typeface="メイリオ" panose="020B0604030504040204" pitchFamily="50" charset="-128"/>
                      </a:rPr>
                      <m:t>t</m:t>
                    </m:r>
                    <m:r>
                      <a:rPr lang="en-US" altLang="ja-JP" b="0" i="0" smtClean="0">
                        <a:latin typeface="Cambria Math"/>
                        <a:ea typeface="メイリオ" panose="020B0604030504040204" pitchFamily="50" charset="-128"/>
                      </a:rPr>
                      <m:t>=0)</m:t>
                    </m:r>
                  </m:oMath>
                </a14:m>
                <a:endPara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𝑐𝑜𝑛𝑑</m:t>
                        </m:r>
                      </m:sub>
                    </m:sSub>
                  </m:oMath>
                </a14:m>
                <a:r>
                  <a:rPr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:thermal conduction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496" y="1219200"/>
                <a:ext cx="9073008" cy="5810200"/>
              </a:xfrm>
              <a:blipFill rotWithShape="1">
                <a:blip r:embed="rId2"/>
                <a:stretch>
                  <a:fillRect l="-605" t="-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4"/>
          <p:cNvSpPr/>
          <p:nvPr/>
        </p:nvSpPr>
        <p:spPr>
          <a:xfrm>
            <a:off x="5652120" y="3573016"/>
            <a:ext cx="57606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372200" y="3573017"/>
            <a:ext cx="648072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_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13428</TotalTime>
  <Words>1315</Words>
  <Application>Microsoft Office PowerPoint</Application>
  <PresentationFormat>画面に合わせる (4:3)</PresentationFormat>
  <Paragraphs>307</Paragraphs>
  <Slides>18</Slides>
  <Notes>1</Notes>
  <HiddenSlides>0</HiddenSlides>
  <MMClips>4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アース</vt:lpstr>
      <vt:lpstr>PowerPoint プレゼンテーション</vt:lpstr>
      <vt:lpstr>Introduction: Solar flare = explosion by magnetic energy release in corona</vt:lpstr>
      <vt:lpstr>So energy is transported from corona to lower atmosphere (e.g. chromosphere)</vt:lpstr>
      <vt:lpstr>Thermal conduction  -&gt; cool descending flow(~〖10〗^4K)</vt:lpstr>
      <vt:lpstr>Observation of cool descending flow(〖10〗^4K)</vt:lpstr>
      <vt:lpstr>high energy electron beam  -&gt; also cool descending flow(~〖10〗^4K)</vt:lpstr>
      <vt:lpstr>Motivation: Existence of blue shift</vt:lpstr>
      <vt:lpstr>Method: Conditions of numerical calculation </vt:lpstr>
      <vt:lpstr>Use hydrodynamic equations.</vt:lpstr>
      <vt:lpstr>Heating rate by high energy electron: Q_f=ρf(N)</vt:lpstr>
      <vt:lpstr>Cooling rate by radiation: Q_c=n^2 Λ(T)X(T)E(N)</vt:lpstr>
      <vt:lpstr>Result: δ=7, Ec=30keV, E_tot=〖10〗^9 "erg/s/c" m^2</vt:lpstr>
      <vt:lpstr>Existence depends on parameters.</vt:lpstr>
      <vt:lpstr>Only initial density profile may decide the existence of cool ascending flow.</vt:lpstr>
      <vt:lpstr>Cooling function has maximum value to temperature variation.</vt:lpstr>
      <vt:lpstr>So, we got criteria for cool ascending flows</vt:lpstr>
      <vt:lpstr>Compare with numerical simulation: occurrence of  cool ascending flows at time=50s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Tatsuki</dc:creator>
  <cp:lastModifiedBy>Tatsuki</cp:lastModifiedBy>
  <cp:revision>1349</cp:revision>
  <dcterms:created xsi:type="dcterms:W3CDTF">2016-10-13T09:32:18Z</dcterms:created>
  <dcterms:modified xsi:type="dcterms:W3CDTF">2017-01-20T09:29:52Z</dcterms:modified>
</cp:coreProperties>
</file>