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sldIdLst>
    <p:sldId id="256" r:id="rId2"/>
    <p:sldId id="257" r:id="rId3"/>
    <p:sldId id="271" r:id="rId4"/>
    <p:sldId id="274" r:id="rId5"/>
    <p:sldId id="285" r:id="rId6"/>
    <p:sldId id="286" r:id="rId7"/>
    <p:sldId id="276" r:id="rId8"/>
    <p:sldId id="277" r:id="rId9"/>
    <p:sldId id="278" r:id="rId10"/>
    <p:sldId id="259" r:id="rId11"/>
    <p:sldId id="281" r:id="rId12"/>
    <p:sldId id="264" r:id="rId13"/>
    <p:sldId id="261" r:id="rId14"/>
    <p:sldId id="272" r:id="rId15"/>
    <p:sldId id="283" r:id="rId16"/>
    <p:sldId id="284" r:id="rId17"/>
    <p:sldId id="273" r:id="rId18"/>
    <p:sldId id="268" r:id="rId19"/>
    <p:sldId id="267" r:id="rId20"/>
    <p:sldId id="270" r:id="rId21"/>
    <p:sldId id="269" r:id="rId22"/>
    <p:sldId id="287" r:id="rId23"/>
    <p:sldId id="28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C2C6C-DDEC-4CC9-B617-E13DD5EA1F6A}" type="datetimeFigureOut">
              <a:rPr lang="en-IN" smtClean="0"/>
              <a:t>19-01-2017</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E9817-5D1F-4FA1-9743-BDDEEAE7FAB5}" type="slidenum">
              <a:rPr lang="en-IN" smtClean="0"/>
              <a:t>‹#›</a:t>
            </a:fld>
            <a:endParaRPr lang="en-IN"/>
          </a:p>
        </p:txBody>
      </p:sp>
    </p:spTree>
    <p:extLst>
      <p:ext uri="{BB962C8B-B14F-4D97-AF65-F5344CB8AC3E}">
        <p14:creationId xmlns:p14="http://schemas.microsoft.com/office/powerpoint/2010/main" val="3664712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FBE9817-5D1F-4FA1-9743-BDDEEAE7FAB5}" type="slidenum">
              <a:rPr lang="en-IN" smtClean="0"/>
              <a:t>13</a:t>
            </a:fld>
            <a:endParaRPr lang="en-IN"/>
          </a:p>
        </p:txBody>
      </p:sp>
    </p:spTree>
    <p:extLst>
      <p:ext uri="{BB962C8B-B14F-4D97-AF65-F5344CB8AC3E}">
        <p14:creationId xmlns:p14="http://schemas.microsoft.com/office/powerpoint/2010/main" val="4017765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FBE9817-5D1F-4FA1-9743-BDDEEAE7FAB5}" type="slidenum">
              <a:rPr lang="en-IN" smtClean="0"/>
              <a:t>16</a:t>
            </a:fld>
            <a:endParaRPr lang="en-IN"/>
          </a:p>
        </p:txBody>
      </p:sp>
    </p:spTree>
    <p:extLst>
      <p:ext uri="{BB962C8B-B14F-4D97-AF65-F5344CB8AC3E}">
        <p14:creationId xmlns:p14="http://schemas.microsoft.com/office/powerpoint/2010/main" val="3646247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a:defRPr/>
            </a:pPr>
            <a:fld id="{BB7FDA58-EE7E-44D4-8A89-9D3FC2B77368}" type="datetimeFigureOut">
              <a:rPr lang="en-IN" smtClean="0"/>
              <a:pPr>
                <a:defRPr/>
              </a:pPr>
              <a:t>19-01-2017</a:t>
            </a:fld>
            <a:endParaRPr lang="en-IN"/>
          </a:p>
        </p:txBody>
      </p:sp>
      <p:sp>
        <p:nvSpPr>
          <p:cNvPr id="5" name="Footer Placeholder 4"/>
          <p:cNvSpPr>
            <a:spLocks noGrp="1"/>
          </p:cNvSpPr>
          <p:nvPr>
            <p:ph type="ftr" sz="quarter" idx="11"/>
          </p:nvPr>
        </p:nvSpPr>
        <p:spPr>
          <a:xfrm>
            <a:off x="3962399" y="5870575"/>
            <a:ext cx="4893958" cy="377825"/>
          </a:xfrm>
        </p:spPr>
        <p:txBody>
          <a:bodyPr/>
          <a:lstStyle/>
          <a:p>
            <a:pPr>
              <a:defRPr/>
            </a:pPr>
            <a:endParaRPr lang="en-IN"/>
          </a:p>
        </p:txBody>
      </p:sp>
      <p:sp>
        <p:nvSpPr>
          <p:cNvPr id="6" name="Slide Number Placeholder 5"/>
          <p:cNvSpPr>
            <a:spLocks noGrp="1"/>
          </p:cNvSpPr>
          <p:nvPr>
            <p:ph type="sldNum" sz="quarter" idx="12"/>
          </p:nvPr>
        </p:nvSpPr>
        <p:spPr>
          <a:xfrm>
            <a:off x="10608958" y="5870575"/>
            <a:ext cx="551167" cy="377825"/>
          </a:xfrm>
        </p:spPr>
        <p:txBody>
          <a:bodyPr/>
          <a:lstStyle/>
          <a:p>
            <a:pPr>
              <a:defRPr/>
            </a:pPr>
            <a:fld id="{2302C282-3053-4EE3-837A-C8CD1F909B72}" type="slidenum">
              <a:rPr lang="en-IN" smtClean="0"/>
              <a:pPr>
                <a:defRPr/>
              </a:pPr>
              <a:t>‹#›</a:t>
            </a:fld>
            <a:endParaRPr lang="en-IN"/>
          </a:p>
        </p:txBody>
      </p:sp>
    </p:spTree>
    <p:extLst>
      <p:ext uri="{BB962C8B-B14F-4D97-AF65-F5344CB8AC3E}">
        <p14:creationId xmlns:p14="http://schemas.microsoft.com/office/powerpoint/2010/main" val="628783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327450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332138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1751856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366408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346916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193548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6BFF486-F9CB-4FBC-9949-93126A7DAC40}"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3D95E294-9EA8-42C4-9DC3-3C1085715529}" type="slidenum">
              <a:rPr lang="en-IN" smtClean="0"/>
              <a:pPr>
                <a:defRPr/>
              </a:pPr>
              <a:t>‹#›</a:t>
            </a:fld>
            <a:endParaRPr lang="en-IN"/>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722991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F19216F-B0C9-4D35-A0EB-BAD1F3DBA193}"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0E0DB9E4-B8B0-4B9D-9950-F224F39FD44F}" type="slidenum">
              <a:rPr lang="en-IN" smtClean="0"/>
              <a:pPr>
                <a:defRPr/>
              </a:pPr>
              <a:t>‹#›</a:t>
            </a:fld>
            <a:endParaRPr lang="en-IN"/>
          </a:p>
        </p:txBody>
      </p:sp>
    </p:spTree>
    <p:extLst>
      <p:ext uri="{BB962C8B-B14F-4D97-AF65-F5344CB8AC3E}">
        <p14:creationId xmlns:p14="http://schemas.microsoft.com/office/powerpoint/2010/main" val="329492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3819956-D149-42CA-B26D-02AE2C8CBFEC}"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24EF64A-89DA-4914-AD38-80472A218A0C}" type="slidenum">
              <a:rPr lang="en-IN" smtClean="0"/>
              <a:pPr>
                <a:defRPr/>
              </a:pPr>
              <a:t>‹#›</a:t>
            </a:fld>
            <a:endParaRPr lang="en-IN"/>
          </a:p>
        </p:txBody>
      </p:sp>
    </p:spTree>
    <p:extLst>
      <p:ext uri="{BB962C8B-B14F-4D97-AF65-F5344CB8AC3E}">
        <p14:creationId xmlns:p14="http://schemas.microsoft.com/office/powerpoint/2010/main" val="252238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90EF750-6811-4F78-834E-EFBB22E902AA}" type="datetimeFigureOut">
              <a:rPr lang="en-IN" smtClean="0"/>
              <a:pPr>
                <a:defRPr/>
              </a:pPr>
              <a:t>19-01-2017</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FD112673-7EB3-4692-8895-81C4EF5E2663}" type="slidenum">
              <a:rPr lang="en-IN" smtClean="0"/>
              <a:pPr>
                <a:defRPr/>
              </a:pPr>
              <a:t>‹#›</a:t>
            </a:fld>
            <a:endParaRPr lang="en-IN"/>
          </a:p>
        </p:txBody>
      </p:sp>
    </p:spTree>
    <p:extLst>
      <p:ext uri="{BB962C8B-B14F-4D97-AF65-F5344CB8AC3E}">
        <p14:creationId xmlns:p14="http://schemas.microsoft.com/office/powerpoint/2010/main" val="403904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5652005-7CD7-4361-AC37-B7586AAC4A94}" type="datetimeFigureOut">
              <a:rPr lang="en-IN" smtClean="0"/>
              <a:pPr>
                <a:defRPr/>
              </a:pPr>
              <a:t>19-01-2017</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E9B6CD65-CBB7-4E4A-ACF4-0FD91893C35F}" type="slidenum">
              <a:rPr lang="en-IN" smtClean="0"/>
              <a:pPr>
                <a:defRPr/>
              </a:pPr>
              <a:t>‹#›</a:t>
            </a:fld>
            <a:endParaRPr lang="en-IN"/>
          </a:p>
        </p:txBody>
      </p:sp>
    </p:spTree>
    <p:extLst>
      <p:ext uri="{BB962C8B-B14F-4D97-AF65-F5344CB8AC3E}">
        <p14:creationId xmlns:p14="http://schemas.microsoft.com/office/powerpoint/2010/main" val="423168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8EC394D-C5AB-4DD3-8F47-66ECF1FBA68D}" type="datetimeFigureOut">
              <a:rPr lang="en-IN" smtClean="0"/>
              <a:pPr>
                <a:defRPr/>
              </a:pPr>
              <a:t>19-01-2017</a:t>
            </a:fld>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171E1C91-A587-4723-A9DA-90F7C50DDCBD}" type="slidenum">
              <a:rPr lang="en-IN" smtClean="0"/>
              <a:pPr>
                <a:defRPr/>
              </a:pPr>
              <a:t>‹#›</a:t>
            </a:fld>
            <a:endParaRPr lang="en-IN"/>
          </a:p>
        </p:txBody>
      </p:sp>
    </p:spTree>
    <p:extLst>
      <p:ext uri="{BB962C8B-B14F-4D97-AF65-F5344CB8AC3E}">
        <p14:creationId xmlns:p14="http://schemas.microsoft.com/office/powerpoint/2010/main" val="294024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1DA2756-BF96-4335-B0FC-096361C76EF4}" type="datetimeFigureOut">
              <a:rPr lang="en-IN" smtClean="0"/>
              <a:pPr>
                <a:defRPr/>
              </a:pPr>
              <a:t>19-01-2017</a:t>
            </a:fld>
            <a:endParaRPr lang="en-IN"/>
          </a:p>
        </p:txBody>
      </p:sp>
      <p:sp>
        <p:nvSpPr>
          <p:cNvPr id="4" name="Footer Placeholder 3"/>
          <p:cNvSpPr>
            <a:spLocks noGrp="1"/>
          </p:cNvSpPr>
          <p:nvPr>
            <p:ph type="ftr" sz="quarter" idx="11"/>
          </p:nvPr>
        </p:nvSpPr>
        <p:spPr/>
        <p:txBody>
          <a:bodyPr/>
          <a:lstStyle/>
          <a:p>
            <a:pPr>
              <a:defRPr/>
            </a:pPr>
            <a:endParaRPr lang="en-IN"/>
          </a:p>
        </p:txBody>
      </p:sp>
      <p:sp>
        <p:nvSpPr>
          <p:cNvPr id="5" name="Slide Number Placeholder 4"/>
          <p:cNvSpPr>
            <a:spLocks noGrp="1"/>
          </p:cNvSpPr>
          <p:nvPr>
            <p:ph type="sldNum" sz="quarter" idx="12"/>
          </p:nvPr>
        </p:nvSpPr>
        <p:spPr/>
        <p:txBody>
          <a:bodyPr/>
          <a:lstStyle/>
          <a:p>
            <a:pPr>
              <a:defRPr/>
            </a:pPr>
            <a:fld id="{D49DEFFA-8B37-4BDA-83FD-FA52C12DC85D}" type="slidenum">
              <a:rPr lang="en-IN" smtClean="0"/>
              <a:pPr>
                <a:defRPr/>
              </a:pPr>
              <a:t>‹#›</a:t>
            </a:fld>
            <a:endParaRPr lang="en-IN"/>
          </a:p>
        </p:txBody>
      </p:sp>
    </p:spTree>
    <p:extLst>
      <p:ext uri="{BB962C8B-B14F-4D97-AF65-F5344CB8AC3E}">
        <p14:creationId xmlns:p14="http://schemas.microsoft.com/office/powerpoint/2010/main" val="239802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a:defRPr/>
            </a:pPr>
            <a:fld id="{1FCAC0B3-5B16-4FAC-9103-E84757CA6DAB}" type="datetimeFigureOut">
              <a:rPr lang="en-IN" smtClean="0"/>
              <a:pPr>
                <a:defRPr/>
              </a:pPr>
              <a:t>19-01-2017</a:t>
            </a:fld>
            <a:endParaRPr lang="en-IN"/>
          </a:p>
        </p:txBody>
      </p:sp>
      <p:sp>
        <p:nvSpPr>
          <p:cNvPr id="3" name="Footer Placeholder 2"/>
          <p:cNvSpPr>
            <a:spLocks noGrp="1"/>
          </p:cNvSpPr>
          <p:nvPr>
            <p:ph type="ftr" sz="quarter" idx="11"/>
          </p:nvPr>
        </p:nvSpPr>
        <p:spPr/>
        <p:txBody>
          <a:bodyPr/>
          <a:lstStyle/>
          <a:p>
            <a:pPr>
              <a:defRPr/>
            </a:pPr>
            <a:endParaRPr lang="en-IN"/>
          </a:p>
        </p:txBody>
      </p:sp>
      <p:sp>
        <p:nvSpPr>
          <p:cNvPr id="4" name="Slide Number Placeholder 3"/>
          <p:cNvSpPr>
            <a:spLocks noGrp="1"/>
          </p:cNvSpPr>
          <p:nvPr>
            <p:ph type="sldNum" sz="quarter" idx="12"/>
          </p:nvPr>
        </p:nvSpPr>
        <p:spPr/>
        <p:txBody>
          <a:bodyPr/>
          <a:lstStyle/>
          <a:p>
            <a:pPr>
              <a:defRPr/>
            </a:pPr>
            <a:fld id="{602D736E-0537-4003-8C5F-194B989CF17B}" type="slidenum">
              <a:rPr lang="en-IN" smtClean="0"/>
              <a:pPr>
                <a:defRPr/>
              </a:pPr>
              <a:t>‹#›</a:t>
            </a:fld>
            <a:endParaRPr lang="en-IN"/>
          </a:p>
        </p:txBody>
      </p:sp>
    </p:spTree>
    <p:extLst>
      <p:ext uri="{BB962C8B-B14F-4D97-AF65-F5344CB8AC3E}">
        <p14:creationId xmlns:p14="http://schemas.microsoft.com/office/powerpoint/2010/main" val="405343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5DE7A00-A851-4F5D-B2CB-C542D66DBE50}" type="datetimeFigureOut">
              <a:rPr lang="en-IN" smtClean="0"/>
              <a:pPr>
                <a:defRPr/>
              </a:pPr>
              <a:t>19-01-2017</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12DD1B4F-33AC-4F55-BA6B-E6D0A0716F1C}" type="slidenum">
              <a:rPr lang="en-IN" smtClean="0"/>
              <a:pPr>
                <a:defRPr/>
              </a:pPr>
              <a:t>‹#›</a:t>
            </a:fld>
            <a:endParaRPr lang="en-IN"/>
          </a:p>
        </p:txBody>
      </p:sp>
    </p:spTree>
    <p:extLst>
      <p:ext uri="{BB962C8B-B14F-4D97-AF65-F5344CB8AC3E}">
        <p14:creationId xmlns:p14="http://schemas.microsoft.com/office/powerpoint/2010/main" val="235757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9D77F2D-E0FA-4DFD-BF0B-5FA64208FE5F}" type="datetimeFigureOut">
              <a:rPr lang="en-IN" smtClean="0"/>
              <a:pPr>
                <a:defRPr/>
              </a:pPr>
              <a:t>19-01-2017</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8E695A26-9761-4357-B357-890BBB09F149}" type="slidenum">
              <a:rPr lang="en-IN" smtClean="0"/>
              <a:pPr>
                <a:defRPr/>
              </a:pPr>
              <a:t>‹#›</a:t>
            </a:fld>
            <a:endParaRPr lang="en-IN"/>
          </a:p>
        </p:txBody>
      </p:sp>
    </p:spTree>
    <p:extLst>
      <p:ext uri="{BB962C8B-B14F-4D97-AF65-F5344CB8AC3E}">
        <p14:creationId xmlns:p14="http://schemas.microsoft.com/office/powerpoint/2010/main" val="293636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485A888D-2FDD-4362-BA69-7F2BDA674EC3}" type="datetimeFigureOut">
              <a:rPr lang="en-IN" smtClean="0"/>
              <a:pPr>
                <a:defRPr/>
              </a:pPr>
              <a:t>19-01-2017</a:t>
            </a:fld>
            <a:endParaRPr lang="en-I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I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C01A1C2-D387-4D85-85FD-73F076B5C943}" type="slidenum">
              <a:rPr lang="en-IN" smtClean="0"/>
              <a:pPr>
                <a:defRPr/>
              </a:pPr>
              <a:t>‹#›</a:t>
            </a:fld>
            <a:endParaRPr lang="en-IN"/>
          </a:p>
        </p:txBody>
      </p:sp>
    </p:spTree>
    <p:extLst>
      <p:ext uri="{BB962C8B-B14F-4D97-AF65-F5344CB8AC3E}">
        <p14:creationId xmlns:p14="http://schemas.microsoft.com/office/powerpoint/2010/main" val="176822832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76889"/>
            <a:ext cx="11977396" cy="2387600"/>
          </a:xfrm>
        </p:spPr>
        <p:txBody>
          <a:bodyPr rtlCol="0">
            <a:noAutofit/>
          </a:bodyPr>
          <a:lstStyle/>
          <a:p>
            <a:pPr algn="ctr" fontAlgn="auto">
              <a:spcAft>
                <a:spcPts val="0"/>
              </a:spcAft>
              <a:defRPr/>
            </a:pPr>
            <a:r>
              <a:rPr lang="en-IN" sz="6000" b="1" dirty="0"/>
              <a:t>Estimation of Coronal Rotation using 171Å Extreme UV image observations from </a:t>
            </a:r>
            <a:br>
              <a:rPr lang="en-IN" sz="6000" b="1" dirty="0"/>
            </a:br>
            <a:r>
              <a:rPr lang="en-IN" sz="6000" b="1" dirty="0"/>
              <a:t>SOHO</a:t>
            </a:r>
          </a:p>
        </p:txBody>
      </p:sp>
      <p:sp>
        <p:nvSpPr>
          <p:cNvPr id="2051" name="Subtitle 2"/>
          <p:cNvSpPr>
            <a:spLocks noGrp="1"/>
          </p:cNvSpPr>
          <p:nvPr>
            <p:ph type="subTitle" idx="1"/>
          </p:nvPr>
        </p:nvSpPr>
        <p:spPr>
          <a:xfrm>
            <a:off x="1378634" y="4484786"/>
            <a:ext cx="9144000" cy="506024"/>
          </a:xfrm>
        </p:spPr>
        <p:txBody>
          <a:bodyPr>
            <a:noAutofit/>
          </a:bodyPr>
          <a:lstStyle/>
          <a:p>
            <a:pPr algn="ctr"/>
            <a:r>
              <a:rPr lang="en-IN" altLang="en-US" sz="3200" cap="none" dirty="0" err="1"/>
              <a:t>Shivam</a:t>
            </a:r>
            <a:r>
              <a:rPr lang="en-IN" altLang="en-US" sz="3200" cap="none" dirty="0"/>
              <a:t> </a:t>
            </a:r>
            <a:r>
              <a:rPr lang="en-IN" altLang="en-US" sz="3200" cap="none" dirty="0" err="1"/>
              <a:t>Raval</a:t>
            </a:r>
            <a:endParaRPr lang="en-IN" altLang="en-US" sz="3200" dirty="0"/>
          </a:p>
        </p:txBody>
      </p:sp>
      <p:pic>
        <p:nvPicPr>
          <p:cNvPr id="3" name="Picture 2"/>
          <p:cNvPicPr>
            <a:picLocks noChangeAspect="1"/>
          </p:cNvPicPr>
          <p:nvPr/>
        </p:nvPicPr>
        <p:blipFill>
          <a:blip r:embed="rId2"/>
          <a:stretch>
            <a:fillRect/>
          </a:stretch>
        </p:blipFill>
        <p:spPr>
          <a:xfrm>
            <a:off x="10308030" y="4860978"/>
            <a:ext cx="1669366" cy="1867191"/>
          </a:xfrm>
          <a:prstGeom prst="rect">
            <a:avLst/>
          </a:prstGeom>
        </p:spPr>
      </p:pic>
      <p:sp>
        <p:nvSpPr>
          <p:cNvPr id="4" name="Rectangle 3"/>
          <p:cNvSpPr/>
          <p:nvPr/>
        </p:nvSpPr>
        <p:spPr>
          <a:xfrm>
            <a:off x="4014535" y="4959452"/>
            <a:ext cx="3948325" cy="400110"/>
          </a:xfrm>
          <a:prstGeom prst="rect">
            <a:avLst/>
          </a:prstGeom>
        </p:spPr>
        <p:txBody>
          <a:bodyPr wrap="none">
            <a:spAutoFit/>
          </a:bodyPr>
          <a:lstStyle/>
          <a:p>
            <a:pPr algn="ctr"/>
            <a:r>
              <a:rPr lang="en-IN" altLang="en-US" sz="2000" dirty="0"/>
              <a:t>Indian Institute of Technology,  India</a:t>
            </a:r>
          </a:p>
        </p:txBody>
      </p:sp>
      <p:sp>
        <p:nvSpPr>
          <p:cNvPr id="7" name="Rectangle 6"/>
          <p:cNvSpPr/>
          <p:nvPr/>
        </p:nvSpPr>
        <p:spPr>
          <a:xfrm>
            <a:off x="4145852" y="6328059"/>
            <a:ext cx="3685689" cy="400110"/>
          </a:xfrm>
          <a:prstGeom prst="rect">
            <a:avLst/>
          </a:prstGeom>
        </p:spPr>
        <p:txBody>
          <a:bodyPr wrap="none">
            <a:spAutoFit/>
          </a:bodyPr>
          <a:lstStyle/>
          <a:p>
            <a:pPr algn="ctr"/>
            <a:r>
              <a:rPr lang="en-IN" altLang="en-US" sz="2000" dirty="0"/>
              <a:t>SOLARNET IV Meeting,  Lanzarote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14438" y="-5791"/>
            <a:ext cx="10515600" cy="1325563"/>
          </a:xfrm>
        </p:spPr>
        <p:txBody>
          <a:bodyPr>
            <a:normAutofit/>
          </a:bodyPr>
          <a:lstStyle/>
          <a:p>
            <a:r>
              <a:rPr lang="en-IN" altLang="en-US" sz="5400" dirty="0"/>
              <a:t>Image processing </a:t>
            </a:r>
          </a:p>
        </p:txBody>
      </p:sp>
      <p:pic>
        <p:nvPicPr>
          <p:cNvPr id="3" name="solar dis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26285" y="0"/>
            <a:ext cx="3265715" cy="3158107"/>
          </a:xfrm>
        </p:spPr>
      </p:pic>
      <p:sp>
        <p:nvSpPr>
          <p:cNvPr id="4" name="Rectangle 3"/>
          <p:cNvSpPr/>
          <p:nvPr/>
        </p:nvSpPr>
        <p:spPr>
          <a:xfrm>
            <a:off x="214438" y="1063973"/>
            <a:ext cx="8500354" cy="5924699"/>
          </a:xfrm>
          <a:prstGeom prst="rect">
            <a:avLst/>
          </a:prstGeom>
        </p:spPr>
        <p:txBody>
          <a:bodyPr wrap="square">
            <a:spAutoFit/>
          </a:bodyPr>
          <a:lstStyle/>
          <a:p>
            <a:pPr marL="285750" indent="-285750">
              <a:spcAft>
                <a:spcPts val="600"/>
              </a:spcAft>
              <a:buFont typeface="Arial" panose="020B0604020202020204" pitchFamily="34" charset="0"/>
              <a:buChar char="•"/>
            </a:pPr>
            <a:r>
              <a:rPr lang="en-IN" sz="2800" dirty="0"/>
              <a:t>The outer coronal region in </a:t>
            </a:r>
            <a:r>
              <a:rPr lang="en-IN" sz="2800"/>
              <a:t>the peripheral view </a:t>
            </a:r>
            <a:r>
              <a:rPr lang="en-IN" sz="2800" dirty="0"/>
              <a:t>is removed to eliminate the extended coronal features like flares, coronal loops and other large scale structure from circumferential region of the image.</a:t>
            </a:r>
          </a:p>
          <a:p>
            <a:pPr marL="285750" indent="-285750">
              <a:spcAft>
                <a:spcPts val="600"/>
              </a:spcAft>
              <a:buFont typeface="Arial" panose="020B0604020202020204" pitchFamily="34" charset="0"/>
              <a:buChar char="•"/>
            </a:pPr>
            <a:r>
              <a:rPr lang="en-IN" sz="2800" dirty="0"/>
              <a:t>It is then processed to obtain an image characterised by the single valued pixel intensity. </a:t>
            </a:r>
          </a:p>
          <a:p>
            <a:pPr marL="285750" indent="-285750">
              <a:spcAft>
                <a:spcPts val="600"/>
              </a:spcAft>
              <a:buFont typeface="Arial" panose="020B0604020202020204" pitchFamily="34" charset="0"/>
              <a:buChar char="•"/>
            </a:pPr>
            <a:r>
              <a:rPr lang="en-IN" sz="2800" dirty="0">
                <a:latin typeface="NimbusRomNo9L-Regu"/>
              </a:rPr>
              <a:t>17 rectangular latitude bins from 80</a:t>
            </a:r>
            <a:r>
              <a:rPr lang="en-IN" sz="2800" i="1" baseline="50000" dirty="0">
                <a:latin typeface="NimbusRomNo9L-ReguItal"/>
              </a:rPr>
              <a:t>o</a:t>
            </a:r>
            <a:r>
              <a:rPr lang="en-IN" sz="2800" dirty="0">
                <a:latin typeface="NimbusRomNo9L-Regu"/>
              </a:rPr>
              <a:t>S to 80</a:t>
            </a:r>
            <a:r>
              <a:rPr lang="en-IN" sz="2800" i="1" baseline="50000" dirty="0">
                <a:latin typeface="NimbusRomNo9L-ReguItal"/>
              </a:rPr>
              <a:t>o</a:t>
            </a:r>
            <a:r>
              <a:rPr lang="en-IN" sz="2800" dirty="0">
                <a:latin typeface="NimbusRomNo9L-Regu"/>
              </a:rPr>
              <a:t>N are selected at 10</a:t>
            </a:r>
            <a:r>
              <a:rPr lang="en-IN" sz="2800" i="1" baseline="50000" dirty="0">
                <a:latin typeface="NimbusRomNo9L-ReguItal"/>
              </a:rPr>
              <a:t>o</a:t>
            </a:r>
            <a:r>
              <a:rPr lang="en-IN" sz="2800" dirty="0">
                <a:latin typeface="NimbusRomNo9L-Regu"/>
              </a:rPr>
              <a:t> interval, with 2 pixel width.</a:t>
            </a:r>
            <a:endParaRPr lang="en-IN" sz="2800" dirty="0"/>
          </a:p>
          <a:p>
            <a:pPr marL="285750" indent="-285750">
              <a:buFont typeface="Arial" panose="020B0604020202020204" pitchFamily="34" charset="0"/>
              <a:buChar char="•"/>
            </a:pPr>
            <a:r>
              <a:rPr lang="en-IN" sz="2800" dirty="0">
                <a:latin typeface="NimbusRomNo9L-Regu"/>
              </a:rPr>
              <a:t>We require a single pixel intensity value corresponding to each image. This is done by averaging it for all the pixels in a particular latitude bin. </a:t>
            </a:r>
            <a:br>
              <a:rPr lang="en-IN" sz="2800" dirty="0"/>
            </a:br>
            <a:br>
              <a:rPr lang="en-IN" sz="2800" dirty="0">
                <a:latin typeface="NimbusRomNo9L-Regu"/>
              </a:rPr>
            </a:br>
            <a:endParaRPr lang="en-IN" sz="2800" dirty="0"/>
          </a:p>
        </p:txBody>
      </p:sp>
      <p:pic>
        <p:nvPicPr>
          <p:cNvPr id="7" name="Picture 6"/>
          <p:cNvPicPr>
            <a:picLocks noChangeAspect="1"/>
          </p:cNvPicPr>
          <p:nvPr/>
        </p:nvPicPr>
        <p:blipFill>
          <a:blip r:embed="rId5"/>
          <a:stretch>
            <a:fillRect/>
          </a:stretch>
        </p:blipFill>
        <p:spPr>
          <a:xfrm>
            <a:off x="8888364" y="3555901"/>
            <a:ext cx="3266593" cy="3262018"/>
          </a:xfrm>
          <a:prstGeom prst="rect">
            <a:avLst/>
          </a:prstGeom>
        </p:spPr>
      </p:pic>
      <p:sp>
        <p:nvSpPr>
          <p:cNvPr id="10" name="Rectangle 9"/>
          <p:cNvSpPr/>
          <p:nvPr/>
        </p:nvSpPr>
        <p:spPr>
          <a:xfrm>
            <a:off x="11716418" y="6608266"/>
            <a:ext cx="457201" cy="215444"/>
          </a:xfrm>
          <a:prstGeom prst="rect">
            <a:avLst/>
          </a:prstGeom>
        </p:spPr>
        <p:txBody>
          <a:bodyPr wrap="square">
            <a:spAutoFit/>
          </a:bodyPr>
          <a:lstStyle/>
          <a:p>
            <a:r>
              <a:rPr lang="en-IN" sz="800" dirty="0">
                <a:latin typeface="NimbusRomNo9L-Regu"/>
              </a:rPr>
              <a:t>80</a:t>
            </a:r>
            <a:r>
              <a:rPr lang="en-IN" sz="800" i="1" baseline="50000" dirty="0">
                <a:latin typeface="NimbusRomNo9L-ReguItal"/>
              </a:rPr>
              <a:t>o</a:t>
            </a:r>
            <a:r>
              <a:rPr lang="en-IN" sz="800" dirty="0">
                <a:latin typeface="NimbusRomNo9L-Regu"/>
              </a:rPr>
              <a:t>S</a:t>
            </a:r>
            <a:endParaRPr lang="en-IN" sz="800" dirty="0"/>
          </a:p>
        </p:txBody>
      </p:sp>
      <p:sp>
        <p:nvSpPr>
          <p:cNvPr id="12" name="Rectangle 11"/>
          <p:cNvSpPr/>
          <p:nvPr/>
        </p:nvSpPr>
        <p:spPr>
          <a:xfrm>
            <a:off x="11707085" y="6486062"/>
            <a:ext cx="457201" cy="215444"/>
          </a:xfrm>
          <a:prstGeom prst="rect">
            <a:avLst/>
          </a:prstGeom>
        </p:spPr>
        <p:txBody>
          <a:bodyPr wrap="square">
            <a:spAutoFit/>
          </a:bodyPr>
          <a:lstStyle/>
          <a:p>
            <a:r>
              <a:rPr lang="en-IN" sz="800" dirty="0">
                <a:latin typeface="NimbusRomNo9L-Regu"/>
              </a:rPr>
              <a:t>70</a:t>
            </a:r>
            <a:r>
              <a:rPr lang="en-IN" sz="800" i="1" baseline="50000" dirty="0">
                <a:latin typeface="NimbusRomNo9L-ReguItal"/>
              </a:rPr>
              <a:t>o</a:t>
            </a:r>
            <a:r>
              <a:rPr lang="en-IN" sz="800" dirty="0">
                <a:latin typeface="NimbusRomNo9L-Regu"/>
              </a:rPr>
              <a:t>S</a:t>
            </a:r>
            <a:endParaRPr lang="en-IN" sz="800" dirty="0"/>
          </a:p>
        </p:txBody>
      </p:sp>
      <p:sp>
        <p:nvSpPr>
          <p:cNvPr id="13" name="Rectangle 12"/>
          <p:cNvSpPr/>
          <p:nvPr/>
        </p:nvSpPr>
        <p:spPr>
          <a:xfrm>
            <a:off x="11697757" y="6400220"/>
            <a:ext cx="457201" cy="215444"/>
          </a:xfrm>
          <a:prstGeom prst="rect">
            <a:avLst/>
          </a:prstGeom>
        </p:spPr>
        <p:txBody>
          <a:bodyPr wrap="square">
            <a:spAutoFit/>
          </a:bodyPr>
          <a:lstStyle/>
          <a:p>
            <a:r>
              <a:rPr lang="en-IN" sz="800" dirty="0">
                <a:latin typeface="NimbusRomNo9L-Regu"/>
              </a:rPr>
              <a:t>60</a:t>
            </a:r>
            <a:r>
              <a:rPr lang="en-IN" sz="800" i="1" baseline="50000" dirty="0">
                <a:latin typeface="NimbusRomNo9L-ReguItal"/>
              </a:rPr>
              <a:t>o</a:t>
            </a:r>
            <a:r>
              <a:rPr lang="en-IN" sz="800" dirty="0">
                <a:latin typeface="NimbusRomNo9L-Regu"/>
              </a:rPr>
              <a:t>S</a:t>
            </a:r>
            <a:endParaRPr lang="en-IN" sz="800" dirty="0"/>
          </a:p>
        </p:txBody>
      </p:sp>
      <p:sp>
        <p:nvSpPr>
          <p:cNvPr id="14" name="Rectangle 13"/>
          <p:cNvSpPr/>
          <p:nvPr/>
        </p:nvSpPr>
        <p:spPr>
          <a:xfrm>
            <a:off x="11697757" y="6292499"/>
            <a:ext cx="457201" cy="215444"/>
          </a:xfrm>
          <a:prstGeom prst="rect">
            <a:avLst/>
          </a:prstGeom>
        </p:spPr>
        <p:txBody>
          <a:bodyPr wrap="square">
            <a:spAutoFit/>
          </a:bodyPr>
          <a:lstStyle/>
          <a:p>
            <a:r>
              <a:rPr lang="en-IN" sz="800" dirty="0">
                <a:latin typeface="NimbusRomNo9L-Regu"/>
              </a:rPr>
              <a:t>50</a:t>
            </a:r>
            <a:r>
              <a:rPr lang="en-IN" sz="800" i="1" baseline="50000" dirty="0">
                <a:latin typeface="NimbusRomNo9L-ReguItal"/>
              </a:rPr>
              <a:t>o</a:t>
            </a:r>
            <a:r>
              <a:rPr lang="en-IN" sz="800" dirty="0">
                <a:latin typeface="NimbusRomNo9L-Regu"/>
              </a:rPr>
              <a:t>S</a:t>
            </a:r>
            <a:endParaRPr lang="en-IN" sz="800" dirty="0"/>
          </a:p>
        </p:txBody>
      </p:sp>
      <p:sp>
        <p:nvSpPr>
          <p:cNvPr id="15" name="Rectangle 14"/>
          <p:cNvSpPr/>
          <p:nvPr/>
        </p:nvSpPr>
        <p:spPr>
          <a:xfrm>
            <a:off x="11716418" y="6085480"/>
            <a:ext cx="457201" cy="215444"/>
          </a:xfrm>
          <a:prstGeom prst="rect">
            <a:avLst/>
          </a:prstGeom>
        </p:spPr>
        <p:txBody>
          <a:bodyPr wrap="square">
            <a:spAutoFit/>
          </a:bodyPr>
          <a:lstStyle/>
          <a:p>
            <a:r>
              <a:rPr lang="en-IN" sz="800" dirty="0">
                <a:latin typeface="NimbusRomNo9L-Regu"/>
              </a:rPr>
              <a:t>40</a:t>
            </a:r>
            <a:r>
              <a:rPr lang="en-IN" sz="800" i="1" baseline="50000" dirty="0">
                <a:latin typeface="NimbusRomNo9L-ReguItal"/>
              </a:rPr>
              <a:t>o</a:t>
            </a:r>
            <a:r>
              <a:rPr lang="en-IN" sz="800" dirty="0">
                <a:latin typeface="NimbusRomNo9L-Regu"/>
              </a:rPr>
              <a:t>S</a:t>
            </a:r>
            <a:endParaRPr lang="en-IN" sz="800" dirty="0"/>
          </a:p>
        </p:txBody>
      </p:sp>
      <p:sp>
        <p:nvSpPr>
          <p:cNvPr id="16" name="Rectangle 15"/>
          <p:cNvSpPr/>
          <p:nvPr/>
        </p:nvSpPr>
        <p:spPr>
          <a:xfrm>
            <a:off x="11697757" y="5842043"/>
            <a:ext cx="457201" cy="215444"/>
          </a:xfrm>
          <a:prstGeom prst="rect">
            <a:avLst/>
          </a:prstGeom>
        </p:spPr>
        <p:txBody>
          <a:bodyPr wrap="square">
            <a:spAutoFit/>
          </a:bodyPr>
          <a:lstStyle/>
          <a:p>
            <a:r>
              <a:rPr lang="en-IN" sz="800" dirty="0">
                <a:latin typeface="NimbusRomNo9L-Regu"/>
              </a:rPr>
              <a:t>30</a:t>
            </a:r>
            <a:r>
              <a:rPr lang="en-IN" sz="800" i="1" baseline="50000" dirty="0">
                <a:latin typeface="NimbusRomNo9L-ReguItal"/>
              </a:rPr>
              <a:t>o</a:t>
            </a:r>
            <a:r>
              <a:rPr lang="en-IN" sz="800" dirty="0">
                <a:latin typeface="NimbusRomNo9L-Regu"/>
              </a:rPr>
              <a:t>S</a:t>
            </a:r>
            <a:endParaRPr lang="en-IN" sz="800" dirty="0"/>
          </a:p>
        </p:txBody>
      </p:sp>
      <p:sp>
        <p:nvSpPr>
          <p:cNvPr id="17" name="Rectangle 16"/>
          <p:cNvSpPr/>
          <p:nvPr/>
        </p:nvSpPr>
        <p:spPr>
          <a:xfrm>
            <a:off x="11725751" y="5561970"/>
            <a:ext cx="457201" cy="215444"/>
          </a:xfrm>
          <a:prstGeom prst="rect">
            <a:avLst/>
          </a:prstGeom>
        </p:spPr>
        <p:txBody>
          <a:bodyPr wrap="square">
            <a:spAutoFit/>
          </a:bodyPr>
          <a:lstStyle/>
          <a:p>
            <a:r>
              <a:rPr lang="en-IN" sz="800" dirty="0">
                <a:latin typeface="NimbusRomNo9L-Regu"/>
              </a:rPr>
              <a:t>20</a:t>
            </a:r>
            <a:r>
              <a:rPr lang="en-IN" sz="800" i="1" baseline="50000" dirty="0">
                <a:latin typeface="NimbusRomNo9L-ReguItal"/>
              </a:rPr>
              <a:t>o</a:t>
            </a:r>
            <a:r>
              <a:rPr lang="en-IN" sz="800" dirty="0">
                <a:latin typeface="NimbusRomNo9L-Regu"/>
              </a:rPr>
              <a:t>S</a:t>
            </a:r>
            <a:endParaRPr lang="en-IN" sz="800" dirty="0"/>
          </a:p>
        </p:txBody>
      </p:sp>
      <p:sp>
        <p:nvSpPr>
          <p:cNvPr id="18" name="Rectangle 17"/>
          <p:cNvSpPr/>
          <p:nvPr/>
        </p:nvSpPr>
        <p:spPr>
          <a:xfrm>
            <a:off x="11735082" y="5280023"/>
            <a:ext cx="457201" cy="215444"/>
          </a:xfrm>
          <a:prstGeom prst="rect">
            <a:avLst/>
          </a:prstGeom>
        </p:spPr>
        <p:txBody>
          <a:bodyPr wrap="square">
            <a:spAutoFit/>
          </a:bodyPr>
          <a:lstStyle/>
          <a:p>
            <a:r>
              <a:rPr lang="en-IN" sz="800" dirty="0">
                <a:latin typeface="NimbusRomNo9L-Regu"/>
              </a:rPr>
              <a:t>10</a:t>
            </a:r>
            <a:r>
              <a:rPr lang="en-IN" sz="800" i="1" baseline="50000" dirty="0">
                <a:latin typeface="NimbusRomNo9L-ReguItal"/>
              </a:rPr>
              <a:t>o</a:t>
            </a:r>
            <a:r>
              <a:rPr lang="en-IN" sz="800" dirty="0">
                <a:latin typeface="NimbusRomNo9L-Regu"/>
              </a:rPr>
              <a:t>S</a:t>
            </a:r>
            <a:endParaRPr lang="en-IN" sz="800" dirty="0"/>
          </a:p>
        </p:txBody>
      </p:sp>
      <p:sp>
        <p:nvSpPr>
          <p:cNvPr id="19" name="Rectangle 18"/>
          <p:cNvSpPr/>
          <p:nvPr/>
        </p:nvSpPr>
        <p:spPr>
          <a:xfrm>
            <a:off x="11753743" y="4995209"/>
            <a:ext cx="457201" cy="215444"/>
          </a:xfrm>
          <a:prstGeom prst="rect">
            <a:avLst/>
          </a:prstGeom>
        </p:spPr>
        <p:txBody>
          <a:bodyPr wrap="square">
            <a:spAutoFit/>
          </a:bodyPr>
          <a:lstStyle/>
          <a:p>
            <a:r>
              <a:rPr lang="en-IN" sz="800" dirty="0">
                <a:latin typeface="NimbusRomNo9L-Regu"/>
              </a:rPr>
              <a:t>00</a:t>
            </a:r>
            <a:r>
              <a:rPr lang="en-IN" sz="800" i="1" baseline="50000" dirty="0">
                <a:latin typeface="NimbusRomNo9L-ReguItal"/>
              </a:rPr>
              <a:t>o</a:t>
            </a:r>
            <a:endParaRPr lang="en-IN" sz="800" dirty="0"/>
          </a:p>
        </p:txBody>
      </p:sp>
      <p:sp>
        <p:nvSpPr>
          <p:cNvPr id="20" name="Rectangle 19"/>
          <p:cNvSpPr/>
          <p:nvPr/>
        </p:nvSpPr>
        <p:spPr>
          <a:xfrm>
            <a:off x="11725749" y="4751687"/>
            <a:ext cx="457201" cy="215444"/>
          </a:xfrm>
          <a:prstGeom prst="rect">
            <a:avLst/>
          </a:prstGeom>
        </p:spPr>
        <p:txBody>
          <a:bodyPr wrap="square">
            <a:spAutoFit/>
          </a:bodyPr>
          <a:lstStyle/>
          <a:p>
            <a:r>
              <a:rPr lang="en-IN" sz="800" dirty="0">
                <a:latin typeface="NimbusRomNo9L-Regu"/>
              </a:rPr>
              <a:t>10</a:t>
            </a:r>
            <a:r>
              <a:rPr lang="en-IN" sz="800" i="1" baseline="50000" dirty="0">
                <a:latin typeface="NimbusRomNo9L-ReguItal"/>
              </a:rPr>
              <a:t>o</a:t>
            </a:r>
            <a:r>
              <a:rPr lang="en-IN" sz="800" dirty="0">
                <a:latin typeface="NimbusRomNo9L-Regu"/>
              </a:rPr>
              <a:t>N</a:t>
            </a:r>
            <a:endParaRPr lang="en-IN" sz="800" dirty="0"/>
          </a:p>
        </p:txBody>
      </p:sp>
      <p:sp>
        <p:nvSpPr>
          <p:cNvPr id="22" name="Rectangle 21"/>
          <p:cNvSpPr/>
          <p:nvPr/>
        </p:nvSpPr>
        <p:spPr>
          <a:xfrm>
            <a:off x="11716418" y="4468477"/>
            <a:ext cx="457201" cy="215444"/>
          </a:xfrm>
          <a:prstGeom prst="rect">
            <a:avLst/>
          </a:prstGeom>
        </p:spPr>
        <p:txBody>
          <a:bodyPr wrap="square">
            <a:spAutoFit/>
          </a:bodyPr>
          <a:lstStyle/>
          <a:p>
            <a:r>
              <a:rPr lang="en-IN" sz="800" dirty="0">
                <a:latin typeface="NimbusRomNo9L-Regu"/>
              </a:rPr>
              <a:t>20</a:t>
            </a:r>
            <a:r>
              <a:rPr lang="en-IN" sz="800" i="1" baseline="50000" dirty="0">
                <a:latin typeface="NimbusRomNo9L-ReguItal"/>
              </a:rPr>
              <a:t>o</a:t>
            </a:r>
            <a:r>
              <a:rPr lang="en-IN" sz="800" dirty="0">
                <a:latin typeface="NimbusRomNo9L-Regu"/>
              </a:rPr>
              <a:t>N</a:t>
            </a:r>
            <a:endParaRPr lang="en-IN" sz="800" dirty="0"/>
          </a:p>
        </p:txBody>
      </p:sp>
      <p:sp>
        <p:nvSpPr>
          <p:cNvPr id="23" name="Rectangle 22"/>
          <p:cNvSpPr/>
          <p:nvPr/>
        </p:nvSpPr>
        <p:spPr>
          <a:xfrm>
            <a:off x="11716418" y="4213771"/>
            <a:ext cx="457201" cy="215444"/>
          </a:xfrm>
          <a:prstGeom prst="rect">
            <a:avLst/>
          </a:prstGeom>
        </p:spPr>
        <p:txBody>
          <a:bodyPr wrap="square">
            <a:spAutoFit/>
          </a:bodyPr>
          <a:lstStyle/>
          <a:p>
            <a:r>
              <a:rPr lang="en-IN" sz="800" dirty="0">
                <a:latin typeface="NimbusRomNo9L-Regu"/>
              </a:rPr>
              <a:t>30</a:t>
            </a:r>
            <a:r>
              <a:rPr lang="en-IN" sz="800" i="1" baseline="50000" dirty="0">
                <a:latin typeface="NimbusRomNo9L-ReguItal"/>
              </a:rPr>
              <a:t>o</a:t>
            </a:r>
            <a:r>
              <a:rPr lang="en-IN" sz="800" dirty="0">
                <a:latin typeface="NimbusRomNo9L-Regu"/>
              </a:rPr>
              <a:t>N</a:t>
            </a:r>
            <a:endParaRPr lang="en-IN" sz="800" dirty="0"/>
          </a:p>
        </p:txBody>
      </p:sp>
      <p:sp>
        <p:nvSpPr>
          <p:cNvPr id="24" name="Rectangle 23"/>
          <p:cNvSpPr/>
          <p:nvPr/>
        </p:nvSpPr>
        <p:spPr>
          <a:xfrm>
            <a:off x="11716418" y="4010787"/>
            <a:ext cx="457201" cy="215444"/>
          </a:xfrm>
          <a:prstGeom prst="rect">
            <a:avLst/>
          </a:prstGeom>
        </p:spPr>
        <p:txBody>
          <a:bodyPr wrap="square">
            <a:spAutoFit/>
          </a:bodyPr>
          <a:lstStyle/>
          <a:p>
            <a:r>
              <a:rPr lang="en-IN" sz="800" dirty="0">
                <a:latin typeface="NimbusRomNo9L-Regu"/>
              </a:rPr>
              <a:t>40</a:t>
            </a:r>
            <a:r>
              <a:rPr lang="en-IN" sz="800" i="1" baseline="50000" dirty="0">
                <a:latin typeface="NimbusRomNo9L-ReguItal"/>
              </a:rPr>
              <a:t>o</a:t>
            </a:r>
            <a:r>
              <a:rPr lang="en-IN" sz="800" dirty="0">
                <a:latin typeface="NimbusRomNo9L-Regu"/>
              </a:rPr>
              <a:t>N</a:t>
            </a:r>
            <a:endParaRPr lang="en-IN" sz="800" dirty="0"/>
          </a:p>
        </p:txBody>
      </p:sp>
      <p:sp>
        <p:nvSpPr>
          <p:cNvPr id="25" name="Rectangle 24"/>
          <p:cNvSpPr/>
          <p:nvPr/>
        </p:nvSpPr>
        <p:spPr>
          <a:xfrm>
            <a:off x="11697756" y="3856731"/>
            <a:ext cx="457201" cy="215444"/>
          </a:xfrm>
          <a:prstGeom prst="rect">
            <a:avLst/>
          </a:prstGeom>
        </p:spPr>
        <p:txBody>
          <a:bodyPr wrap="square">
            <a:spAutoFit/>
          </a:bodyPr>
          <a:lstStyle/>
          <a:p>
            <a:r>
              <a:rPr lang="en-IN" sz="800" dirty="0">
                <a:latin typeface="NimbusRomNo9L-Regu"/>
              </a:rPr>
              <a:t>50</a:t>
            </a:r>
            <a:r>
              <a:rPr lang="en-IN" sz="800" i="1" baseline="50000" dirty="0">
                <a:latin typeface="NimbusRomNo9L-ReguItal"/>
              </a:rPr>
              <a:t>o</a:t>
            </a:r>
            <a:r>
              <a:rPr lang="en-IN" sz="800" dirty="0">
                <a:latin typeface="NimbusRomNo9L-Regu"/>
              </a:rPr>
              <a:t>N</a:t>
            </a:r>
            <a:endParaRPr lang="en-IN" sz="800" dirty="0"/>
          </a:p>
        </p:txBody>
      </p:sp>
      <p:sp>
        <p:nvSpPr>
          <p:cNvPr id="26" name="Rectangle 25"/>
          <p:cNvSpPr/>
          <p:nvPr/>
        </p:nvSpPr>
        <p:spPr>
          <a:xfrm>
            <a:off x="11707086" y="3700604"/>
            <a:ext cx="457201" cy="215444"/>
          </a:xfrm>
          <a:prstGeom prst="rect">
            <a:avLst/>
          </a:prstGeom>
        </p:spPr>
        <p:txBody>
          <a:bodyPr wrap="square">
            <a:spAutoFit/>
          </a:bodyPr>
          <a:lstStyle/>
          <a:p>
            <a:r>
              <a:rPr lang="en-IN" sz="800" dirty="0">
                <a:latin typeface="NimbusRomNo9L-Regu"/>
              </a:rPr>
              <a:t>60</a:t>
            </a:r>
            <a:r>
              <a:rPr lang="en-IN" sz="800" i="1" baseline="50000" dirty="0">
                <a:latin typeface="NimbusRomNo9L-ReguItal"/>
              </a:rPr>
              <a:t>o</a:t>
            </a:r>
            <a:r>
              <a:rPr lang="en-IN" sz="800" dirty="0">
                <a:latin typeface="NimbusRomNo9L-Regu"/>
              </a:rPr>
              <a:t>N</a:t>
            </a:r>
            <a:endParaRPr lang="en-IN" sz="800" dirty="0"/>
          </a:p>
        </p:txBody>
      </p:sp>
      <p:sp>
        <p:nvSpPr>
          <p:cNvPr id="27" name="Rectangle 26"/>
          <p:cNvSpPr/>
          <p:nvPr/>
        </p:nvSpPr>
        <p:spPr>
          <a:xfrm>
            <a:off x="11707085" y="3619047"/>
            <a:ext cx="457201" cy="215444"/>
          </a:xfrm>
          <a:prstGeom prst="rect">
            <a:avLst/>
          </a:prstGeom>
        </p:spPr>
        <p:txBody>
          <a:bodyPr wrap="square">
            <a:spAutoFit/>
          </a:bodyPr>
          <a:lstStyle/>
          <a:p>
            <a:r>
              <a:rPr lang="en-IN" sz="800" dirty="0">
                <a:latin typeface="NimbusRomNo9L-Regu"/>
              </a:rPr>
              <a:t>70</a:t>
            </a:r>
            <a:r>
              <a:rPr lang="en-IN" sz="800" i="1" baseline="50000" dirty="0">
                <a:latin typeface="NimbusRomNo9L-ReguItal"/>
              </a:rPr>
              <a:t>o</a:t>
            </a:r>
            <a:r>
              <a:rPr lang="en-IN" sz="800" dirty="0">
                <a:latin typeface="NimbusRomNo9L-Regu"/>
              </a:rPr>
              <a:t>N</a:t>
            </a:r>
            <a:endParaRPr lang="en-IN" sz="800" dirty="0"/>
          </a:p>
        </p:txBody>
      </p:sp>
      <p:sp>
        <p:nvSpPr>
          <p:cNvPr id="28" name="Rectangle 27"/>
          <p:cNvSpPr/>
          <p:nvPr/>
        </p:nvSpPr>
        <p:spPr>
          <a:xfrm>
            <a:off x="11707085" y="3534784"/>
            <a:ext cx="457201" cy="215444"/>
          </a:xfrm>
          <a:prstGeom prst="rect">
            <a:avLst/>
          </a:prstGeom>
        </p:spPr>
        <p:txBody>
          <a:bodyPr wrap="square">
            <a:spAutoFit/>
          </a:bodyPr>
          <a:lstStyle/>
          <a:p>
            <a:r>
              <a:rPr lang="en-IN" sz="800" dirty="0">
                <a:latin typeface="NimbusRomNo9L-Regu"/>
              </a:rPr>
              <a:t>80</a:t>
            </a:r>
            <a:r>
              <a:rPr lang="en-IN" sz="800" i="1" baseline="50000" dirty="0">
                <a:latin typeface="NimbusRomNo9L-ReguItal"/>
              </a:rPr>
              <a:t>o</a:t>
            </a:r>
            <a:r>
              <a:rPr lang="en-IN" sz="800" dirty="0">
                <a:latin typeface="NimbusRomNo9L-Regu"/>
              </a:rPr>
              <a:t>N</a:t>
            </a:r>
            <a:endParaRPr lang="en-IN" sz="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234" y="3390184"/>
            <a:ext cx="4233716" cy="3156310"/>
          </a:xfrm>
          <a:prstGeom prst="rect">
            <a:avLst/>
          </a:prstGeom>
        </p:spPr>
      </p:pic>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8039" y="3403948"/>
            <a:ext cx="4103961" cy="3099346"/>
          </a:xfrm>
        </p:spPr>
      </p:pic>
      <p:sp>
        <p:nvSpPr>
          <p:cNvPr id="4" name="Title 1"/>
          <p:cNvSpPr txBox="1">
            <a:spLocks/>
          </p:cNvSpPr>
          <p:nvPr/>
        </p:nvSpPr>
        <p:spPr bwMode="auto">
          <a:xfrm>
            <a:off x="271615" y="224297"/>
            <a:ext cx="33726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IN" altLang="en-US" sz="5400" dirty="0"/>
              <a:t>Intensity </a:t>
            </a:r>
          </a:p>
          <a:p>
            <a:pPr eaLnBrk="1" hangingPunct="1"/>
            <a:r>
              <a:rPr lang="en-IN" altLang="en-US" sz="5400" dirty="0"/>
              <a:t>plots</a:t>
            </a:r>
          </a:p>
        </p:txBody>
      </p:sp>
      <p:sp>
        <p:nvSpPr>
          <p:cNvPr id="6" name="Rectangle 5"/>
          <p:cNvSpPr/>
          <p:nvPr/>
        </p:nvSpPr>
        <p:spPr>
          <a:xfrm>
            <a:off x="3196802" y="3390184"/>
            <a:ext cx="765256" cy="369332"/>
          </a:xfrm>
          <a:prstGeom prst="rect">
            <a:avLst/>
          </a:prstGeom>
        </p:spPr>
        <p:txBody>
          <a:bodyPr wrap="square">
            <a:spAutoFit/>
          </a:bodyPr>
          <a:lstStyle/>
          <a:p>
            <a:r>
              <a:rPr lang="en-IN" b="1" dirty="0">
                <a:solidFill>
                  <a:srgbClr val="000000"/>
                </a:solidFill>
                <a:latin typeface="NimbusRomNo9L-Regu"/>
              </a:rPr>
              <a:t>2003</a:t>
            </a:r>
            <a:endParaRPr lang="en-IN" b="1" dirty="0"/>
          </a:p>
        </p:txBody>
      </p:sp>
      <p:sp>
        <p:nvSpPr>
          <p:cNvPr id="7" name="Rectangle 6"/>
          <p:cNvSpPr/>
          <p:nvPr/>
        </p:nvSpPr>
        <p:spPr>
          <a:xfrm>
            <a:off x="11404884" y="3576975"/>
            <a:ext cx="734574" cy="369332"/>
          </a:xfrm>
          <a:prstGeom prst="rect">
            <a:avLst/>
          </a:prstGeom>
        </p:spPr>
        <p:txBody>
          <a:bodyPr wrap="square">
            <a:spAutoFit/>
          </a:bodyPr>
          <a:lstStyle/>
          <a:p>
            <a:r>
              <a:rPr lang="en-IN" b="1" dirty="0">
                <a:solidFill>
                  <a:srgbClr val="000000"/>
                </a:solidFill>
                <a:latin typeface="NimbusRomNo9L-Regu"/>
              </a:rPr>
              <a:t>2003</a:t>
            </a:r>
            <a:endParaRPr lang="en-IN" b="1" dirty="0"/>
          </a:p>
        </p:txBody>
      </p:sp>
      <p:sp>
        <p:nvSpPr>
          <p:cNvPr id="9" name="Rectangle 8"/>
          <p:cNvSpPr/>
          <p:nvPr/>
        </p:nvSpPr>
        <p:spPr>
          <a:xfrm>
            <a:off x="3169065" y="3612058"/>
            <a:ext cx="776833" cy="369332"/>
          </a:xfrm>
          <a:prstGeom prst="rect">
            <a:avLst/>
          </a:prstGeom>
        </p:spPr>
        <p:txBody>
          <a:bodyPr wrap="square">
            <a:spAutoFit/>
          </a:bodyPr>
          <a:lstStyle/>
          <a:p>
            <a:r>
              <a:rPr lang="en-IN" b="1" dirty="0">
                <a:solidFill>
                  <a:srgbClr val="000000"/>
                </a:solidFill>
                <a:latin typeface="NimbusRomNo9L-Regu"/>
              </a:rPr>
              <a:t>70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10" name="Rectangle 9"/>
          <p:cNvSpPr/>
          <p:nvPr/>
        </p:nvSpPr>
        <p:spPr>
          <a:xfrm>
            <a:off x="11432519" y="3796724"/>
            <a:ext cx="603667" cy="369332"/>
          </a:xfrm>
          <a:prstGeom prst="rect">
            <a:avLst/>
          </a:prstGeom>
        </p:spPr>
        <p:txBody>
          <a:bodyPr wrap="square">
            <a:spAutoFit/>
          </a:bodyPr>
          <a:lstStyle/>
          <a:p>
            <a:r>
              <a:rPr lang="en-IN" b="1" dirty="0">
                <a:solidFill>
                  <a:srgbClr val="000000"/>
                </a:solidFill>
                <a:latin typeface="NimbusRomNo9L-Regu"/>
              </a:rPr>
              <a:t>70</a:t>
            </a:r>
            <a:r>
              <a:rPr lang="en-IN" b="1" i="1" baseline="50000" dirty="0">
                <a:solidFill>
                  <a:srgbClr val="000000"/>
                </a:solidFill>
                <a:latin typeface="NimbusRomNo9L-ReguItal"/>
              </a:rPr>
              <a:t>o</a:t>
            </a:r>
            <a:r>
              <a:rPr lang="en-IN" b="1" dirty="0">
                <a:solidFill>
                  <a:srgbClr val="000000"/>
                </a:solidFill>
                <a:latin typeface="NimbusRomNo9L-Regu"/>
              </a:rPr>
              <a:t>S</a:t>
            </a:r>
            <a:endParaRPr lang="en-IN" b="1"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158" y="14668"/>
            <a:ext cx="3977712" cy="2933806"/>
          </a:xfrm>
          <a:prstGeom prst="rect">
            <a:avLst/>
          </a:prstGeom>
        </p:spPr>
      </p:pic>
      <p:sp>
        <p:nvSpPr>
          <p:cNvPr id="12" name="Rectangle 11"/>
          <p:cNvSpPr/>
          <p:nvPr/>
        </p:nvSpPr>
        <p:spPr>
          <a:xfrm>
            <a:off x="3431399" y="85889"/>
            <a:ext cx="988152" cy="369332"/>
          </a:xfrm>
          <a:prstGeom prst="rect">
            <a:avLst/>
          </a:prstGeom>
        </p:spPr>
        <p:txBody>
          <a:bodyPr wrap="square">
            <a:spAutoFit/>
          </a:bodyPr>
          <a:lstStyle/>
          <a:p>
            <a:r>
              <a:rPr lang="en-IN" b="1" dirty="0">
                <a:solidFill>
                  <a:srgbClr val="000000"/>
                </a:solidFill>
                <a:latin typeface="NimbusRomNo9L-Regu"/>
              </a:rPr>
              <a:t>2001</a:t>
            </a:r>
            <a:endParaRPr lang="en-IN" b="1" dirty="0"/>
          </a:p>
        </p:txBody>
      </p:sp>
      <p:sp>
        <p:nvSpPr>
          <p:cNvPr id="13" name="Rectangle 12"/>
          <p:cNvSpPr/>
          <p:nvPr/>
        </p:nvSpPr>
        <p:spPr>
          <a:xfrm>
            <a:off x="3419713" y="295518"/>
            <a:ext cx="700739" cy="369332"/>
          </a:xfrm>
          <a:prstGeom prst="rect">
            <a:avLst/>
          </a:prstGeom>
        </p:spPr>
        <p:txBody>
          <a:bodyPr wrap="square">
            <a:spAutoFit/>
          </a:bodyPr>
          <a:lstStyle/>
          <a:p>
            <a:r>
              <a:rPr lang="en-IN" b="1" dirty="0">
                <a:solidFill>
                  <a:srgbClr val="000000"/>
                </a:solidFill>
                <a:latin typeface="NimbusRomNo9L-Regu"/>
              </a:rPr>
              <a:t>10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937" y="1"/>
            <a:ext cx="3992063" cy="3017578"/>
          </a:xfrm>
          <a:prstGeom prst="rect">
            <a:avLst/>
          </a:prstGeom>
        </p:spPr>
      </p:pic>
      <p:sp>
        <p:nvSpPr>
          <p:cNvPr id="16" name="TextBox 15"/>
          <p:cNvSpPr txBox="1"/>
          <p:nvPr/>
        </p:nvSpPr>
        <p:spPr>
          <a:xfrm rot="16200000">
            <a:off x="2017127" y="4570796"/>
            <a:ext cx="1483611" cy="369332"/>
          </a:xfrm>
          <a:prstGeom prst="rect">
            <a:avLst/>
          </a:prstGeom>
          <a:noFill/>
        </p:spPr>
        <p:txBody>
          <a:bodyPr wrap="none" rtlCol="0">
            <a:spAutoFit/>
          </a:bodyPr>
          <a:lstStyle/>
          <a:p>
            <a:r>
              <a:rPr lang="en-IN" dirty="0"/>
              <a:t>Pixel Intensity</a:t>
            </a:r>
          </a:p>
        </p:txBody>
      </p:sp>
      <p:sp>
        <p:nvSpPr>
          <p:cNvPr id="17" name="TextBox 16"/>
          <p:cNvSpPr txBox="1"/>
          <p:nvPr/>
        </p:nvSpPr>
        <p:spPr>
          <a:xfrm rot="16200000">
            <a:off x="3592215" y="4984879"/>
            <a:ext cx="1051185" cy="276999"/>
          </a:xfrm>
          <a:prstGeom prst="rect">
            <a:avLst/>
          </a:prstGeom>
          <a:noFill/>
        </p:spPr>
        <p:txBody>
          <a:bodyPr wrap="none" rtlCol="0">
            <a:spAutoFit/>
          </a:bodyPr>
          <a:lstStyle/>
          <a:p>
            <a:r>
              <a:rPr lang="en-IN" sz="1200" dirty="0"/>
              <a:t>Pixel Intensity</a:t>
            </a:r>
          </a:p>
        </p:txBody>
      </p:sp>
      <p:sp>
        <p:nvSpPr>
          <p:cNvPr id="18" name="TextBox 17"/>
          <p:cNvSpPr txBox="1"/>
          <p:nvPr/>
        </p:nvSpPr>
        <p:spPr>
          <a:xfrm rot="16200000">
            <a:off x="1968081" y="937880"/>
            <a:ext cx="1914525" cy="338554"/>
          </a:xfrm>
          <a:prstGeom prst="rect">
            <a:avLst/>
          </a:prstGeom>
          <a:noFill/>
        </p:spPr>
        <p:txBody>
          <a:bodyPr wrap="square" rtlCol="0">
            <a:spAutoFit/>
          </a:bodyPr>
          <a:lstStyle/>
          <a:p>
            <a:r>
              <a:rPr lang="en-IN" sz="1600" dirty="0"/>
              <a:t>Pixel Intensity</a:t>
            </a:r>
          </a:p>
        </p:txBody>
      </p:sp>
      <p:sp>
        <p:nvSpPr>
          <p:cNvPr id="20" name="Rectangle 19"/>
          <p:cNvSpPr/>
          <p:nvPr/>
        </p:nvSpPr>
        <p:spPr>
          <a:xfrm>
            <a:off x="11404884" y="85889"/>
            <a:ext cx="787116" cy="369332"/>
          </a:xfrm>
          <a:prstGeom prst="rect">
            <a:avLst/>
          </a:prstGeom>
        </p:spPr>
        <p:txBody>
          <a:bodyPr wrap="square">
            <a:spAutoFit/>
          </a:bodyPr>
          <a:lstStyle/>
          <a:p>
            <a:r>
              <a:rPr lang="en-IN" b="1" dirty="0">
                <a:solidFill>
                  <a:srgbClr val="000000"/>
                </a:solidFill>
                <a:latin typeface="NimbusRomNo9L-Regu"/>
              </a:rPr>
              <a:t>2002</a:t>
            </a:r>
            <a:endParaRPr lang="en-IN" b="1" dirty="0"/>
          </a:p>
        </p:txBody>
      </p:sp>
      <p:sp>
        <p:nvSpPr>
          <p:cNvPr id="21" name="Rectangle 20"/>
          <p:cNvSpPr/>
          <p:nvPr/>
        </p:nvSpPr>
        <p:spPr>
          <a:xfrm>
            <a:off x="11404884" y="312242"/>
            <a:ext cx="631302" cy="369332"/>
          </a:xfrm>
          <a:prstGeom prst="rect">
            <a:avLst/>
          </a:prstGeom>
        </p:spPr>
        <p:txBody>
          <a:bodyPr wrap="square">
            <a:spAutoFit/>
          </a:bodyPr>
          <a:lstStyle/>
          <a:p>
            <a:r>
              <a:rPr lang="en-IN" b="1" dirty="0">
                <a:solidFill>
                  <a:srgbClr val="000000"/>
                </a:solidFill>
                <a:latin typeface="NimbusRomNo9L-Regu"/>
              </a:rPr>
              <a:t>10</a:t>
            </a:r>
            <a:r>
              <a:rPr lang="en-IN" b="1" i="1" baseline="50000" dirty="0">
                <a:solidFill>
                  <a:srgbClr val="000000"/>
                </a:solidFill>
                <a:latin typeface="NimbusRomNo9L-ReguItal"/>
              </a:rPr>
              <a:t>o</a:t>
            </a:r>
            <a:r>
              <a:rPr lang="en-IN" b="1" dirty="0">
                <a:solidFill>
                  <a:srgbClr val="000000"/>
                </a:solidFill>
                <a:latin typeface="NimbusRomNo9L-Regu"/>
              </a:rPr>
              <a:t>S</a:t>
            </a:r>
            <a:endParaRPr lang="en-IN" b="1" dirty="0"/>
          </a:p>
        </p:txBody>
      </p:sp>
      <p:sp>
        <p:nvSpPr>
          <p:cNvPr id="22" name="TextBox 21"/>
          <p:cNvSpPr txBox="1"/>
          <p:nvPr/>
        </p:nvSpPr>
        <p:spPr>
          <a:xfrm>
            <a:off x="9983392" y="2926497"/>
            <a:ext cx="979715" cy="369332"/>
          </a:xfrm>
          <a:prstGeom prst="rect">
            <a:avLst/>
          </a:prstGeom>
          <a:noFill/>
        </p:spPr>
        <p:txBody>
          <a:bodyPr wrap="square" rtlCol="0">
            <a:spAutoFit/>
          </a:bodyPr>
          <a:lstStyle/>
          <a:p>
            <a:r>
              <a:rPr lang="en-IN" dirty="0"/>
              <a:t>Days</a:t>
            </a:r>
          </a:p>
        </p:txBody>
      </p:sp>
      <p:sp>
        <p:nvSpPr>
          <p:cNvPr id="23" name="TextBox 22"/>
          <p:cNvSpPr txBox="1"/>
          <p:nvPr/>
        </p:nvSpPr>
        <p:spPr>
          <a:xfrm>
            <a:off x="4851149" y="2887143"/>
            <a:ext cx="979715" cy="369332"/>
          </a:xfrm>
          <a:prstGeom prst="rect">
            <a:avLst/>
          </a:prstGeom>
          <a:noFill/>
        </p:spPr>
        <p:txBody>
          <a:bodyPr wrap="square" rtlCol="0">
            <a:spAutoFit/>
          </a:bodyPr>
          <a:lstStyle/>
          <a:p>
            <a:r>
              <a:rPr lang="en-IN" dirty="0"/>
              <a:t>Days</a:t>
            </a:r>
          </a:p>
        </p:txBody>
      </p:sp>
      <p:sp>
        <p:nvSpPr>
          <p:cNvPr id="24" name="TextBox 23"/>
          <p:cNvSpPr txBox="1"/>
          <p:nvPr/>
        </p:nvSpPr>
        <p:spPr>
          <a:xfrm>
            <a:off x="9983391" y="6422601"/>
            <a:ext cx="979715" cy="369332"/>
          </a:xfrm>
          <a:prstGeom prst="rect">
            <a:avLst/>
          </a:prstGeom>
          <a:noFill/>
        </p:spPr>
        <p:txBody>
          <a:bodyPr wrap="square" rtlCol="0">
            <a:spAutoFit/>
          </a:bodyPr>
          <a:lstStyle/>
          <a:p>
            <a:r>
              <a:rPr lang="en-IN" dirty="0"/>
              <a:t>Days</a:t>
            </a:r>
          </a:p>
        </p:txBody>
      </p:sp>
      <p:sp>
        <p:nvSpPr>
          <p:cNvPr id="25" name="TextBox 24"/>
          <p:cNvSpPr txBox="1"/>
          <p:nvPr/>
        </p:nvSpPr>
        <p:spPr>
          <a:xfrm>
            <a:off x="4834813" y="6488668"/>
            <a:ext cx="979715" cy="369332"/>
          </a:xfrm>
          <a:prstGeom prst="rect">
            <a:avLst/>
          </a:prstGeom>
          <a:noFill/>
        </p:spPr>
        <p:txBody>
          <a:bodyPr wrap="square" rtlCol="0">
            <a:spAutoFit/>
          </a:bodyPr>
          <a:lstStyle/>
          <a:p>
            <a:r>
              <a:rPr lang="en-IN" dirty="0"/>
              <a:t>Days</a:t>
            </a:r>
          </a:p>
        </p:txBody>
      </p:sp>
      <p:sp>
        <p:nvSpPr>
          <p:cNvPr id="26" name="TextBox 25"/>
          <p:cNvSpPr txBox="1"/>
          <p:nvPr/>
        </p:nvSpPr>
        <p:spPr>
          <a:xfrm rot="16200000">
            <a:off x="7130777" y="937880"/>
            <a:ext cx="1914525" cy="338554"/>
          </a:xfrm>
          <a:prstGeom prst="rect">
            <a:avLst/>
          </a:prstGeom>
          <a:noFill/>
        </p:spPr>
        <p:txBody>
          <a:bodyPr wrap="square" rtlCol="0">
            <a:spAutoFit/>
          </a:bodyPr>
          <a:lstStyle/>
          <a:p>
            <a:r>
              <a:rPr lang="en-IN" sz="1600" dirty="0"/>
              <a:t>Pixel Intensity</a:t>
            </a:r>
          </a:p>
        </p:txBody>
      </p:sp>
      <p:sp>
        <p:nvSpPr>
          <p:cNvPr id="27" name="TextBox 26"/>
          <p:cNvSpPr txBox="1"/>
          <p:nvPr/>
        </p:nvSpPr>
        <p:spPr>
          <a:xfrm rot="16200000">
            <a:off x="7189202" y="4723196"/>
            <a:ext cx="1483611" cy="369332"/>
          </a:xfrm>
          <a:prstGeom prst="rect">
            <a:avLst/>
          </a:prstGeom>
          <a:noFill/>
        </p:spPr>
        <p:txBody>
          <a:bodyPr wrap="none" rtlCol="0">
            <a:spAutoFit/>
          </a:bodyPr>
          <a:lstStyle/>
          <a:p>
            <a:r>
              <a:rPr lang="en-IN" dirty="0"/>
              <a:t>Pixel Intensity</a:t>
            </a:r>
          </a:p>
        </p:txBody>
      </p:sp>
    </p:spTree>
    <p:extLst>
      <p:ext uri="{BB962C8B-B14F-4D97-AF65-F5344CB8AC3E}">
        <p14:creationId xmlns:p14="http://schemas.microsoft.com/office/powerpoint/2010/main" val="112088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26" y="114893"/>
            <a:ext cx="3874910" cy="290686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52" y="3715778"/>
            <a:ext cx="3858784" cy="2891687"/>
          </a:xfrm>
          <a:prstGeom prst="rect">
            <a:avLst/>
          </a:prstGeom>
        </p:spPr>
      </p:pic>
      <p:sp>
        <p:nvSpPr>
          <p:cNvPr id="2" name="TextBox 1"/>
          <p:cNvSpPr txBox="1"/>
          <p:nvPr/>
        </p:nvSpPr>
        <p:spPr>
          <a:xfrm>
            <a:off x="2366859" y="2927968"/>
            <a:ext cx="979715" cy="369332"/>
          </a:xfrm>
          <a:prstGeom prst="rect">
            <a:avLst/>
          </a:prstGeom>
          <a:noFill/>
        </p:spPr>
        <p:txBody>
          <a:bodyPr wrap="square" rtlCol="0">
            <a:spAutoFit/>
          </a:bodyPr>
          <a:lstStyle/>
          <a:p>
            <a:r>
              <a:rPr lang="en-IN" dirty="0"/>
              <a:t>Days</a:t>
            </a:r>
          </a:p>
        </p:txBody>
      </p:sp>
      <p:sp>
        <p:nvSpPr>
          <p:cNvPr id="3" name="TextBox 2"/>
          <p:cNvSpPr txBox="1"/>
          <p:nvPr/>
        </p:nvSpPr>
        <p:spPr>
          <a:xfrm rot="16200000">
            <a:off x="-196626" y="1275178"/>
            <a:ext cx="1483611" cy="369332"/>
          </a:xfrm>
          <a:prstGeom prst="rect">
            <a:avLst/>
          </a:prstGeom>
          <a:noFill/>
        </p:spPr>
        <p:txBody>
          <a:bodyPr wrap="none" rtlCol="0">
            <a:spAutoFit/>
          </a:bodyPr>
          <a:lstStyle/>
          <a:p>
            <a:r>
              <a:rPr lang="en-IN" dirty="0"/>
              <a:t>Pixel Intensity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107" y="38898"/>
            <a:ext cx="4235606" cy="3216670"/>
          </a:xfrm>
          <a:prstGeom prst="rect">
            <a:avLst/>
          </a:prstGeom>
        </p:spPr>
      </p:pic>
      <p:sp>
        <p:nvSpPr>
          <p:cNvPr id="13" name="Rectangle 12"/>
          <p:cNvSpPr/>
          <p:nvPr/>
        </p:nvSpPr>
        <p:spPr>
          <a:xfrm>
            <a:off x="9171109" y="369431"/>
            <a:ext cx="807287" cy="369332"/>
          </a:xfrm>
          <a:prstGeom prst="rect">
            <a:avLst/>
          </a:prstGeom>
        </p:spPr>
        <p:txBody>
          <a:bodyPr wrap="square">
            <a:spAutoFit/>
          </a:bodyPr>
          <a:lstStyle/>
          <a:p>
            <a:r>
              <a:rPr lang="en-IN" b="1" dirty="0">
                <a:solidFill>
                  <a:srgbClr val="000000"/>
                </a:solidFill>
                <a:latin typeface="NimbusRomNo9L-Regu"/>
              </a:rPr>
              <a:t>20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14" name="Rectangle 13"/>
          <p:cNvSpPr/>
          <p:nvPr/>
        </p:nvSpPr>
        <p:spPr>
          <a:xfrm>
            <a:off x="9195881" y="139808"/>
            <a:ext cx="757744" cy="369332"/>
          </a:xfrm>
          <a:prstGeom prst="rect">
            <a:avLst/>
          </a:prstGeom>
        </p:spPr>
        <p:txBody>
          <a:bodyPr wrap="square">
            <a:spAutoFit/>
          </a:bodyPr>
          <a:lstStyle/>
          <a:p>
            <a:r>
              <a:rPr lang="en-IN" b="1" dirty="0">
                <a:solidFill>
                  <a:srgbClr val="000000"/>
                </a:solidFill>
                <a:latin typeface="NimbusRomNo9L-Regu"/>
              </a:rPr>
              <a:t>1999</a:t>
            </a:r>
            <a:endParaRPr lang="en-IN" b="1" dirty="0"/>
          </a:p>
        </p:txBody>
      </p:sp>
      <p:sp>
        <p:nvSpPr>
          <p:cNvPr id="15" name="Rectangle 14"/>
          <p:cNvSpPr/>
          <p:nvPr/>
        </p:nvSpPr>
        <p:spPr>
          <a:xfrm>
            <a:off x="3823407" y="531170"/>
            <a:ext cx="506076" cy="369332"/>
          </a:xfrm>
          <a:prstGeom prst="rect">
            <a:avLst/>
          </a:prstGeom>
        </p:spPr>
        <p:txBody>
          <a:bodyPr wrap="square">
            <a:spAutoFit/>
          </a:bodyPr>
          <a:lstStyle/>
          <a:p>
            <a:r>
              <a:rPr lang="en-IN" b="1" dirty="0">
                <a:solidFill>
                  <a:srgbClr val="000000"/>
                </a:solidFill>
                <a:latin typeface="NimbusRomNo9L-Regu"/>
              </a:rPr>
              <a:t>00</a:t>
            </a:r>
            <a:r>
              <a:rPr lang="en-IN" b="1" i="1" baseline="50000" dirty="0">
                <a:solidFill>
                  <a:srgbClr val="000000"/>
                </a:solidFill>
                <a:latin typeface="NimbusRomNo9L-ReguItal"/>
              </a:rPr>
              <a:t>o</a:t>
            </a:r>
            <a:endParaRPr lang="en-IN" b="1" dirty="0"/>
          </a:p>
        </p:txBody>
      </p:sp>
      <p:sp>
        <p:nvSpPr>
          <p:cNvPr id="24" name="Rectangle 23"/>
          <p:cNvSpPr/>
          <p:nvPr/>
        </p:nvSpPr>
        <p:spPr>
          <a:xfrm>
            <a:off x="3726284" y="3775138"/>
            <a:ext cx="753702" cy="369332"/>
          </a:xfrm>
          <a:prstGeom prst="rect">
            <a:avLst/>
          </a:prstGeom>
        </p:spPr>
        <p:txBody>
          <a:bodyPr wrap="square">
            <a:spAutoFit/>
          </a:bodyPr>
          <a:lstStyle/>
          <a:p>
            <a:r>
              <a:rPr lang="en-IN" b="1" dirty="0">
                <a:solidFill>
                  <a:srgbClr val="000000"/>
                </a:solidFill>
                <a:latin typeface="NimbusRomNo9L-Regu"/>
              </a:rPr>
              <a:t>2015</a:t>
            </a:r>
            <a:endParaRPr lang="en-IN" b="1" dirty="0"/>
          </a:p>
        </p:txBody>
      </p:sp>
      <p:sp>
        <p:nvSpPr>
          <p:cNvPr id="25" name="Rectangle 24"/>
          <p:cNvSpPr/>
          <p:nvPr/>
        </p:nvSpPr>
        <p:spPr>
          <a:xfrm>
            <a:off x="3703748" y="257834"/>
            <a:ext cx="730116" cy="369332"/>
          </a:xfrm>
          <a:prstGeom prst="rect">
            <a:avLst/>
          </a:prstGeom>
        </p:spPr>
        <p:txBody>
          <a:bodyPr wrap="square">
            <a:spAutoFit/>
          </a:bodyPr>
          <a:lstStyle/>
          <a:p>
            <a:r>
              <a:rPr lang="en-IN" b="1" dirty="0">
                <a:solidFill>
                  <a:srgbClr val="000000"/>
                </a:solidFill>
                <a:latin typeface="NimbusRomNo9L-Regu"/>
              </a:rPr>
              <a:t>2010</a:t>
            </a:r>
            <a:endParaRPr lang="en-IN" b="1" dirty="0"/>
          </a:p>
        </p:txBody>
      </p:sp>
      <p:sp>
        <p:nvSpPr>
          <p:cNvPr id="26" name="Rectangle 25"/>
          <p:cNvSpPr/>
          <p:nvPr/>
        </p:nvSpPr>
        <p:spPr>
          <a:xfrm>
            <a:off x="3777632" y="4052547"/>
            <a:ext cx="744560" cy="369332"/>
          </a:xfrm>
          <a:prstGeom prst="rect">
            <a:avLst/>
          </a:prstGeom>
        </p:spPr>
        <p:txBody>
          <a:bodyPr wrap="square">
            <a:spAutoFit/>
          </a:bodyPr>
          <a:lstStyle/>
          <a:p>
            <a:r>
              <a:rPr lang="en-IN" b="1" dirty="0">
                <a:solidFill>
                  <a:srgbClr val="000000"/>
                </a:solidFill>
                <a:latin typeface="NimbusRomNo9L-Regu"/>
              </a:rPr>
              <a:t>80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30" name="TextBox 29"/>
          <p:cNvSpPr txBox="1"/>
          <p:nvPr/>
        </p:nvSpPr>
        <p:spPr>
          <a:xfrm rot="16200000">
            <a:off x="-196626" y="4803074"/>
            <a:ext cx="1483611" cy="369332"/>
          </a:xfrm>
          <a:prstGeom prst="rect">
            <a:avLst/>
          </a:prstGeom>
          <a:noFill/>
        </p:spPr>
        <p:txBody>
          <a:bodyPr wrap="none" rtlCol="0">
            <a:spAutoFit/>
          </a:bodyPr>
          <a:lstStyle/>
          <a:p>
            <a:r>
              <a:rPr lang="en-IN" dirty="0"/>
              <a:t>Pixel Intensity</a:t>
            </a:r>
          </a:p>
        </p:txBody>
      </p:sp>
      <p:sp>
        <p:nvSpPr>
          <p:cNvPr id="31" name="TextBox 30"/>
          <p:cNvSpPr txBox="1"/>
          <p:nvPr/>
        </p:nvSpPr>
        <p:spPr>
          <a:xfrm rot="16200000">
            <a:off x="4815725" y="1174092"/>
            <a:ext cx="1483611" cy="369332"/>
          </a:xfrm>
          <a:prstGeom prst="rect">
            <a:avLst/>
          </a:prstGeom>
          <a:noFill/>
        </p:spPr>
        <p:txBody>
          <a:bodyPr wrap="none" rtlCol="0">
            <a:spAutoFit/>
          </a:bodyPr>
          <a:lstStyle/>
          <a:p>
            <a:r>
              <a:rPr lang="en-IN" dirty="0"/>
              <a:t>Pixel Intensity</a:t>
            </a:r>
          </a:p>
        </p:txBody>
      </p:sp>
      <p:sp>
        <p:nvSpPr>
          <p:cNvPr id="32" name="TextBox 31"/>
          <p:cNvSpPr txBox="1"/>
          <p:nvPr/>
        </p:nvSpPr>
        <p:spPr>
          <a:xfrm>
            <a:off x="7640821" y="3161518"/>
            <a:ext cx="979715" cy="369332"/>
          </a:xfrm>
          <a:prstGeom prst="rect">
            <a:avLst/>
          </a:prstGeom>
          <a:noFill/>
        </p:spPr>
        <p:txBody>
          <a:bodyPr wrap="square" rtlCol="0">
            <a:spAutoFit/>
          </a:bodyPr>
          <a:lstStyle/>
          <a:p>
            <a:r>
              <a:rPr lang="en-IN" dirty="0"/>
              <a:t>Days</a:t>
            </a:r>
          </a:p>
        </p:txBody>
      </p:sp>
      <p:sp>
        <p:nvSpPr>
          <p:cNvPr id="33" name="TextBox 32"/>
          <p:cNvSpPr txBox="1"/>
          <p:nvPr/>
        </p:nvSpPr>
        <p:spPr>
          <a:xfrm>
            <a:off x="2403836" y="6526960"/>
            <a:ext cx="979715" cy="369332"/>
          </a:xfrm>
          <a:prstGeom prst="rect">
            <a:avLst/>
          </a:prstGeom>
          <a:noFill/>
        </p:spPr>
        <p:txBody>
          <a:bodyPr wrap="square" rtlCol="0">
            <a:spAutoFit/>
          </a:bodyPr>
          <a:lstStyle/>
          <a:p>
            <a:r>
              <a:rPr lang="en-IN" dirty="0"/>
              <a:t>Days</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196" y="3514655"/>
            <a:ext cx="4211429" cy="3134992"/>
          </a:xfrm>
          <a:prstGeom prst="rect">
            <a:avLst/>
          </a:prstGeom>
        </p:spPr>
      </p:pic>
      <p:sp>
        <p:nvSpPr>
          <p:cNvPr id="38" name="Rectangle 37"/>
          <p:cNvSpPr/>
          <p:nvPr/>
        </p:nvSpPr>
        <p:spPr>
          <a:xfrm>
            <a:off x="9086851" y="3648363"/>
            <a:ext cx="773266" cy="369332"/>
          </a:xfrm>
          <a:prstGeom prst="rect">
            <a:avLst/>
          </a:prstGeom>
        </p:spPr>
        <p:txBody>
          <a:bodyPr wrap="square">
            <a:spAutoFit/>
          </a:bodyPr>
          <a:lstStyle/>
          <a:p>
            <a:r>
              <a:rPr lang="en-IN" b="1" dirty="0">
                <a:solidFill>
                  <a:srgbClr val="000000"/>
                </a:solidFill>
                <a:latin typeface="NimbusRomNo9L-Regu"/>
              </a:rPr>
              <a:t>2016</a:t>
            </a:r>
            <a:endParaRPr lang="en-IN" b="1" dirty="0"/>
          </a:p>
        </p:txBody>
      </p:sp>
      <p:sp>
        <p:nvSpPr>
          <p:cNvPr id="27" name="Rectangle 26"/>
          <p:cNvSpPr/>
          <p:nvPr/>
        </p:nvSpPr>
        <p:spPr>
          <a:xfrm>
            <a:off x="9086851" y="3906122"/>
            <a:ext cx="683677" cy="369332"/>
          </a:xfrm>
          <a:prstGeom prst="rect">
            <a:avLst/>
          </a:prstGeom>
        </p:spPr>
        <p:txBody>
          <a:bodyPr wrap="square">
            <a:spAutoFit/>
          </a:bodyPr>
          <a:lstStyle/>
          <a:p>
            <a:r>
              <a:rPr lang="en-IN" b="1" dirty="0">
                <a:solidFill>
                  <a:srgbClr val="000000"/>
                </a:solidFill>
                <a:latin typeface="NimbusRomNo9L-Regu"/>
              </a:rPr>
              <a:t>60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35" name="TextBox 34"/>
          <p:cNvSpPr txBox="1"/>
          <p:nvPr/>
        </p:nvSpPr>
        <p:spPr>
          <a:xfrm>
            <a:off x="7289727" y="6559421"/>
            <a:ext cx="979715" cy="369332"/>
          </a:xfrm>
          <a:prstGeom prst="rect">
            <a:avLst/>
          </a:prstGeom>
          <a:noFill/>
        </p:spPr>
        <p:txBody>
          <a:bodyPr wrap="square" rtlCol="0">
            <a:spAutoFit/>
          </a:bodyPr>
          <a:lstStyle/>
          <a:p>
            <a:r>
              <a:rPr lang="en-IN" dirty="0"/>
              <a:t>Days</a:t>
            </a:r>
          </a:p>
        </p:txBody>
      </p:sp>
      <p:sp>
        <p:nvSpPr>
          <p:cNvPr id="40" name="TextBox 39"/>
          <p:cNvSpPr txBox="1"/>
          <p:nvPr/>
        </p:nvSpPr>
        <p:spPr>
          <a:xfrm rot="16200000">
            <a:off x="4815725" y="4619791"/>
            <a:ext cx="1483611" cy="369332"/>
          </a:xfrm>
          <a:prstGeom prst="rect">
            <a:avLst/>
          </a:prstGeom>
          <a:noFill/>
        </p:spPr>
        <p:txBody>
          <a:bodyPr wrap="none" rtlCol="0">
            <a:spAutoFit/>
          </a:bodyPr>
          <a:lstStyle/>
          <a:p>
            <a:r>
              <a:rPr lang="en-IN" dirty="0"/>
              <a:t>Pixel Intensity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87693" y="28135"/>
            <a:ext cx="10515600" cy="1325563"/>
          </a:xfrm>
        </p:spPr>
        <p:txBody>
          <a:bodyPr>
            <a:normAutofit/>
          </a:bodyPr>
          <a:lstStyle/>
          <a:p>
            <a:r>
              <a:rPr lang="en-IN" altLang="en-US" sz="5400" dirty="0"/>
              <a:t>Autocorrelation Analysis</a:t>
            </a:r>
          </a:p>
        </p:txBody>
      </p:sp>
      <p:sp>
        <p:nvSpPr>
          <p:cNvPr id="9219" name="Content Placeholder 6"/>
          <p:cNvSpPr>
            <a:spLocks noGrp="1"/>
          </p:cNvSpPr>
          <p:nvPr>
            <p:ph idx="1"/>
          </p:nvPr>
        </p:nvSpPr>
        <p:spPr>
          <a:xfrm>
            <a:off x="287693" y="1041009"/>
            <a:ext cx="11472898" cy="4907710"/>
          </a:xfrm>
        </p:spPr>
        <p:txBody>
          <a:bodyPr>
            <a:noAutofit/>
          </a:bodyPr>
          <a:lstStyle/>
          <a:p>
            <a:pPr>
              <a:lnSpc>
                <a:spcPct val="100000"/>
              </a:lnSpc>
            </a:pPr>
            <a:r>
              <a:rPr lang="en-IN" sz="2800" dirty="0"/>
              <a:t>The intensity variation can be made more apparent by using autocorrelation analysis.</a:t>
            </a:r>
          </a:p>
          <a:p>
            <a:r>
              <a:rPr lang="en-IN" sz="2800" dirty="0"/>
              <a:t>The pixel intensity corresponding to a particular year can be represented in the form of a time-series of n terms (</a:t>
            </a:r>
            <a:r>
              <a:rPr lang="en-IN" sz="2800" i="1" dirty="0"/>
              <a:t>x</a:t>
            </a:r>
            <a:r>
              <a:rPr lang="en-IN" sz="2800" baseline="-25000" dirty="0"/>
              <a:t>0</a:t>
            </a:r>
            <a:r>
              <a:rPr lang="en-IN" sz="2800" dirty="0"/>
              <a:t>, </a:t>
            </a:r>
            <a:r>
              <a:rPr lang="en-IN" sz="2800" i="1" dirty="0"/>
              <a:t>x</a:t>
            </a:r>
            <a:r>
              <a:rPr lang="en-IN" sz="2800" i="1" baseline="-25000" dirty="0"/>
              <a:t>1</a:t>
            </a:r>
            <a:r>
              <a:rPr lang="en-IN" sz="2800" dirty="0"/>
              <a:t>, </a:t>
            </a:r>
            <a:r>
              <a:rPr lang="en-IN" sz="2800" i="1" dirty="0"/>
              <a:t>x</a:t>
            </a:r>
            <a:r>
              <a:rPr lang="en-IN" sz="2800" i="1" baseline="-25000" dirty="0"/>
              <a:t>2</a:t>
            </a:r>
            <a:r>
              <a:rPr lang="en-IN" sz="2800" dirty="0"/>
              <a:t>, ...</a:t>
            </a:r>
            <a:r>
              <a:rPr lang="en-IN" sz="2800" i="1" dirty="0"/>
              <a:t> x</a:t>
            </a:r>
            <a:r>
              <a:rPr lang="en-IN" sz="2800" i="1" baseline="-25000" dirty="0"/>
              <a:t>n-1</a:t>
            </a:r>
            <a:r>
              <a:rPr lang="en-IN" sz="2800" dirty="0"/>
              <a:t>). We can create (n-l) pairs of observations from this series, where n is the number of days in that year and l is called the lag. They are (</a:t>
            </a:r>
            <a:r>
              <a:rPr lang="en-IN" sz="2800" i="1" dirty="0"/>
              <a:t>x</a:t>
            </a:r>
            <a:r>
              <a:rPr lang="en-IN" sz="2800" baseline="-25000" dirty="0"/>
              <a:t>0</a:t>
            </a:r>
            <a:r>
              <a:rPr lang="en-IN" sz="2800" dirty="0"/>
              <a:t>, </a:t>
            </a:r>
            <a:r>
              <a:rPr lang="en-IN" sz="2800" i="1" dirty="0"/>
              <a:t>x</a:t>
            </a:r>
            <a:r>
              <a:rPr lang="en-IN" sz="2800" i="1" baseline="-25000" dirty="0"/>
              <a:t>l</a:t>
            </a:r>
            <a:r>
              <a:rPr lang="en-IN" sz="2800" dirty="0"/>
              <a:t>), (</a:t>
            </a:r>
            <a:r>
              <a:rPr lang="en-IN" sz="2800" i="1" dirty="0"/>
              <a:t>x</a:t>
            </a:r>
            <a:r>
              <a:rPr lang="en-IN" sz="2800" i="1" baseline="-25000" dirty="0"/>
              <a:t>1</a:t>
            </a:r>
            <a:r>
              <a:rPr lang="en-IN" sz="2800" dirty="0"/>
              <a:t>, </a:t>
            </a:r>
            <a:r>
              <a:rPr lang="en-IN" sz="2800" i="1" dirty="0"/>
              <a:t>x</a:t>
            </a:r>
            <a:r>
              <a:rPr lang="en-IN" sz="2800" i="1" baseline="-25000" dirty="0"/>
              <a:t>1+l</a:t>
            </a:r>
            <a:r>
              <a:rPr lang="en-IN" sz="2800" dirty="0"/>
              <a:t>), (</a:t>
            </a:r>
            <a:r>
              <a:rPr lang="en-IN" sz="2800" i="1" dirty="0"/>
              <a:t>x</a:t>
            </a:r>
            <a:r>
              <a:rPr lang="en-IN" sz="2800" i="1" baseline="-25000" dirty="0"/>
              <a:t>2</a:t>
            </a:r>
            <a:r>
              <a:rPr lang="en-IN" sz="2800" dirty="0"/>
              <a:t>, </a:t>
            </a:r>
            <a:r>
              <a:rPr lang="en-IN" sz="2800" i="1" dirty="0"/>
              <a:t>x</a:t>
            </a:r>
            <a:r>
              <a:rPr lang="en-IN" sz="2800" i="1" baseline="-25000" dirty="0"/>
              <a:t>2+l</a:t>
            </a:r>
            <a:r>
              <a:rPr lang="en-IN" sz="2800" dirty="0"/>
              <a:t>), .(</a:t>
            </a:r>
            <a:r>
              <a:rPr lang="en-IN" sz="2800" i="1" dirty="0"/>
              <a:t>x</a:t>
            </a:r>
            <a:r>
              <a:rPr lang="en-IN" sz="2800" i="1" baseline="-25000" dirty="0"/>
              <a:t>n-l-1</a:t>
            </a:r>
            <a:r>
              <a:rPr lang="en-IN" sz="2800" dirty="0"/>
              <a:t>, </a:t>
            </a:r>
            <a:r>
              <a:rPr lang="en-IN" sz="2800" i="1" dirty="0"/>
              <a:t>x</a:t>
            </a:r>
            <a:r>
              <a:rPr lang="en-IN" sz="2800" i="1" baseline="-25000" dirty="0"/>
              <a:t>n-1</a:t>
            </a:r>
            <a:r>
              <a:rPr lang="en-IN" sz="2800" dirty="0"/>
              <a:t>). </a:t>
            </a:r>
          </a:p>
          <a:p>
            <a:r>
              <a:rPr lang="en-IN" sz="2800" dirty="0"/>
              <a:t>By considering the first observation of each pair as one variable and the second observation as another variable, the autocorrelation coefficient as a function of the lag  can be found by:</a:t>
            </a:r>
            <a:br>
              <a:rPr lang="en-IN" sz="2800" dirty="0"/>
            </a:br>
            <a:endParaRPr lang="en-IN" altLang="en-US" sz="2800" dirty="0"/>
          </a:p>
        </p:txBody>
      </p:sp>
      <mc:AlternateContent xmlns:mc="http://schemas.openxmlformats.org/markup-compatibility/2006" xmlns:a14="http://schemas.microsoft.com/office/drawing/2010/main">
        <mc:Choice Requires="a14">
          <p:sp>
            <p:nvSpPr>
              <p:cNvPr id="4" name="TextBox 3"/>
              <p:cNvSpPr txBox="1"/>
              <p:nvPr/>
            </p:nvSpPr>
            <p:spPr>
              <a:xfrm>
                <a:off x="2908817" y="5366720"/>
                <a:ext cx="5854959" cy="12202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ea typeface="Cambria Math" panose="02040503050406030204" pitchFamily="18" charset="0"/>
                        </a:rPr>
                        <m:t>𝑃</m:t>
                      </m:r>
                      <m:r>
                        <a:rPr lang="en-IN" sz="2800" b="0" i="1" baseline="-25000" smtClean="0">
                          <a:latin typeface="Cambria Math" panose="02040503050406030204" pitchFamily="18" charset="0"/>
                          <a:ea typeface="Cambria Math" panose="02040503050406030204" pitchFamily="18" charset="0"/>
                        </a:rPr>
                        <m:t>𝑥</m:t>
                      </m:r>
                      <m:r>
                        <a:rPr lang="en-IN" sz="2800" b="0" i="1" smtClean="0">
                          <a:latin typeface="Cambria Math" panose="02040503050406030204" pitchFamily="18" charset="0"/>
                          <a:ea typeface="Cambria Math" panose="02040503050406030204" pitchFamily="18" charset="0"/>
                        </a:rPr>
                        <m:t>(</m:t>
                      </m:r>
                      <m:r>
                        <a:rPr lang="en-IN" sz="2800" b="0" i="1" smtClean="0">
                          <a:latin typeface="Cambria Math" panose="02040503050406030204" pitchFamily="18" charset="0"/>
                          <a:ea typeface="Cambria Math" panose="02040503050406030204" pitchFamily="18" charset="0"/>
                        </a:rPr>
                        <m:t>𝑙</m:t>
                      </m:r>
                      <m:r>
                        <a:rPr lang="en-IN" sz="2800" b="0" i="1" smtClean="0">
                          <a:latin typeface="Cambria Math" panose="02040503050406030204" pitchFamily="18" charset="0"/>
                          <a:ea typeface="Cambria Math" panose="02040503050406030204" pitchFamily="18" charset="0"/>
                        </a:rPr>
                        <m:t>)=</m:t>
                      </m:r>
                      <m:nary>
                        <m:naryPr>
                          <m:chr m:val="∑"/>
                          <m:ctrlPr>
                            <a:rPr lang="en-IN" sz="2800" i="1" smtClean="0">
                              <a:latin typeface="Cambria Math" panose="02040503050406030204" pitchFamily="18" charset="0"/>
                            </a:rPr>
                          </m:ctrlPr>
                        </m:naryPr>
                        <m:sub>
                          <m:r>
                            <m:rPr>
                              <m:brk m:alnAt="23"/>
                            </m:rPr>
                            <a:rPr lang="en-IN" sz="2800" b="0" i="1" smtClean="0">
                              <a:latin typeface="Cambria Math" panose="02040503050406030204" pitchFamily="18" charset="0"/>
                            </a:rPr>
                            <m:t>𝑖</m:t>
                          </m:r>
                          <m:r>
                            <a:rPr lang="en-IN" sz="2800" b="0" i="1" smtClean="0">
                              <a:latin typeface="Cambria Math" panose="02040503050406030204" pitchFamily="18" charset="0"/>
                            </a:rPr>
                            <m:t>=1</m:t>
                          </m:r>
                        </m:sub>
                        <m:sup>
                          <m:r>
                            <a:rPr lang="en-IN" sz="2800" b="0" i="1" smtClean="0">
                              <a:latin typeface="Cambria Math" panose="02040503050406030204" pitchFamily="18" charset="0"/>
                            </a:rPr>
                            <m:t>𝑛</m:t>
                          </m:r>
                          <m:r>
                            <a:rPr lang="en-IN" sz="2800" b="0" i="1" smtClean="0">
                              <a:latin typeface="Cambria Math" panose="02040503050406030204" pitchFamily="18" charset="0"/>
                            </a:rPr>
                            <m:t>−</m:t>
                          </m:r>
                          <m:r>
                            <a:rPr lang="en-IN" sz="2800" b="0" i="1" smtClean="0">
                              <a:latin typeface="Cambria Math" panose="02040503050406030204" pitchFamily="18" charset="0"/>
                            </a:rPr>
                            <m:t>𝑙</m:t>
                          </m:r>
                          <m:r>
                            <a:rPr lang="en-IN" sz="2800" b="0" i="1" smtClean="0">
                              <a:latin typeface="Cambria Math" panose="02040503050406030204" pitchFamily="18" charset="0"/>
                            </a:rPr>
                            <m:t>−1</m:t>
                          </m:r>
                        </m:sup>
                        <m:e>
                          <m:f>
                            <m:fPr>
                              <m:ctrlPr>
                                <a:rPr lang="en-IN" sz="2800" i="1" smtClean="0">
                                  <a:latin typeface="Cambria Math" panose="02040503050406030204" pitchFamily="18" charset="0"/>
                                </a:rPr>
                              </m:ctrlPr>
                            </m:fPr>
                            <m:num>
                              <m:r>
                                <a:rPr lang="en-IN" sz="2800" b="0" i="1" smtClean="0">
                                  <a:latin typeface="Cambria Math" panose="02040503050406030204" pitchFamily="18" charset="0"/>
                                </a:rPr>
                                <m:t>(</m:t>
                              </m:r>
                              <m:r>
                                <a:rPr lang="en-IN" sz="2800" b="0" i="1" smtClean="0">
                                  <a:latin typeface="Cambria Math" panose="02040503050406030204" pitchFamily="18" charset="0"/>
                                </a:rPr>
                                <m:t>𝑥𝑖</m:t>
                              </m:r>
                              <m:r>
                                <a:rPr lang="en-IN" sz="2800" b="0" i="1" smtClean="0">
                                  <a:latin typeface="Cambria Math" panose="02040503050406030204" pitchFamily="18" charset="0"/>
                                </a:rPr>
                                <m:t>−</m:t>
                              </m:r>
                              <m:acc>
                                <m:accPr>
                                  <m:chr m:val="̅"/>
                                  <m:ctrlPr>
                                    <a:rPr lang="en-IN" sz="2800" b="0" i="1" smtClean="0">
                                      <a:latin typeface="Cambria Math" panose="02040503050406030204" pitchFamily="18" charset="0"/>
                                      <a:ea typeface="Cambria Math" panose="02040503050406030204" pitchFamily="18" charset="0"/>
                                    </a:rPr>
                                  </m:ctrlPr>
                                </m:accPr>
                                <m:e>
                                  <m:r>
                                    <a:rPr lang="en-IN" sz="2800" b="0" i="1" smtClean="0">
                                      <a:latin typeface="Cambria Math" panose="02040503050406030204" pitchFamily="18" charset="0"/>
                                      <a:ea typeface="Cambria Math" panose="02040503050406030204" pitchFamily="18" charset="0"/>
                                    </a:rPr>
                                    <m:t>𝑥</m:t>
                                  </m:r>
                                </m:e>
                              </m:acc>
                              <m:r>
                                <a:rPr lang="en-IN" sz="2800" b="0" i="1" smtClean="0">
                                  <a:latin typeface="Cambria Math" panose="02040503050406030204" pitchFamily="18" charset="0"/>
                                </a:rPr>
                                <m:t>)(</m:t>
                              </m:r>
                              <m:r>
                                <a:rPr lang="en-IN" sz="2800" b="0" i="1" smtClean="0">
                                  <a:latin typeface="Cambria Math" panose="02040503050406030204" pitchFamily="18" charset="0"/>
                                </a:rPr>
                                <m:t>𝑥𝑖</m:t>
                              </m:r>
                              <m:r>
                                <a:rPr lang="en-IN" sz="2800" b="0" i="1" baseline="-16000" smtClean="0">
                                  <a:latin typeface="Cambria Math" panose="02040503050406030204" pitchFamily="18" charset="0"/>
                                </a:rPr>
                                <m:t>+</m:t>
                              </m:r>
                              <m:r>
                                <a:rPr lang="en-IN" sz="2800" b="0" i="1" baseline="-25000" smtClean="0">
                                  <a:latin typeface="Cambria Math" panose="02040503050406030204" pitchFamily="18" charset="0"/>
                                </a:rPr>
                                <m:t>𝑙</m:t>
                              </m:r>
                              <m:r>
                                <a:rPr lang="en-IN" sz="2800" b="0" i="1" smtClean="0">
                                  <a:latin typeface="Cambria Math" panose="02040503050406030204" pitchFamily="18" charset="0"/>
                                </a:rPr>
                                <m:t>−</m:t>
                              </m:r>
                              <m:acc>
                                <m:accPr>
                                  <m:chr m:val="̅"/>
                                  <m:ctrlPr>
                                    <a:rPr lang="en-IN" sz="2800" b="0" i="1" smtClean="0">
                                      <a:latin typeface="Cambria Math" panose="02040503050406030204" pitchFamily="18" charset="0"/>
                                      <a:ea typeface="Cambria Math" panose="02040503050406030204" pitchFamily="18" charset="0"/>
                                    </a:rPr>
                                  </m:ctrlPr>
                                </m:accPr>
                                <m:e>
                                  <m:r>
                                    <a:rPr lang="en-IN" sz="2800" b="0" i="1" smtClean="0">
                                      <a:latin typeface="Cambria Math" panose="02040503050406030204" pitchFamily="18" charset="0"/>
                                      <a:ea typeface="Cambria Math" panose="02040503050406030204" pitchFamily="18" charset="0"/>
                                    </a:rPr>
                                    <m:t>𝑥</m:t>
                                  </m:r>
                                </m:e>
                              </m:acc>
                              <m:r>
                                <a:rPr lang="en-IN" sz="2800" b="0" i="1" smtClean="0">
                                  <a:latin typeface="Cambria Math" panose="02040503050406030204" pitchFamily="18" charset="0"/>
                                </a:rPr>
                                <m:t>)</m:t>
                              </m:r>
                            </m:num>
                            <m:den>
                              <m:nary>
                                <m:naryPr>
                                  <m:chr m:val="∑"/>
                                  <m:limLoc m:val="subSup"/>
                                  <m:ctrlPr>
                                    <a:rPr lang="en-IN" sz="2800" i="1" smtClean="0">
                                      <a:latin typeface="Cambria Math" panose="02040503050406030204" pitchFamily="18" charset="0"/>
                                    </a:rPr>
                                  </m:ctrlPr>
                                </m:naryPr>
                                <m:sub>
                                  <m:r>
                                    <m:rPr>
                                      <m:brk m:alnAt="25"/>
                                    </m:rPr>
                                    <a:rPr lang="en-IN" sz="2800" b="0" i="1" smtClean="0">
                                      <a:latin typeface="Cambria Math" panose="02040503050406030204" pitchFamily="18" charset="0"/>
                                    </a:rPr>
                                    <m:t>𝑖</m:t>
                                  </m:r>
                                  <m:r>
                                    <a:rPr lang="en-IN" sz="2800" b="0" i="1" smtClean="0">
                                      <a:latin typeface="Cambria Math" panose="02040503050406030204" pitchFamily="18" charset="0"/>
                                    </a:rPr>
                                    <m:t>=1</m:t>
                                  </m:r>
                                </m:sub>
                                <m:sup>
                                  <m:r>
                                    <a:rPr lang="en-IN" sz="2800" b="0" i="1" smtClean="0">
                                      <a:latin typeface="Cambria Math" panose="02040503050406030204" pitchFamily="18" charset="0"/>
                                    </a:rPr>
                                    <m:t>𝑛</m:t>
                                  </m:r>
                                  <m:r>
                                    <a:rPr lang="en-IN" sz="2800" b="0" i="1" smtClean="0">
                                      <a:latin typeface="Cambria Math" panose="02040503050406030204" pitchFamily="18" charset="0"/>
                                    </a:rPr>
                                    <m:t>−</m:t>
                                  </m:r>
                                  <m:r>
                                    <a:rPr lang="en-IN" sz="2800" b="0" i="1" smtClean="0">
                                      <a:latin typeface="Cambria Math" panose="02040503050406030204" pitchFamily="18" charset="0"/>
                                    </a:rPr>
                                    <m:t>𝑙</m:t>
                                  </m:r>
                                </m:sup>
                                <m:e>
                                  <m:d>
                                    <m:dPr>
                                      <m:ctrlPr>
                                        <a:rPr lang="en-IN" sz="2800" b="0" i="1" smtClean="0">
                                          <a:latin typeface="Cambria Math" panose="02040503050406030204" pitchFamily="18" charset="0"/>
                                        </a:rPr>
                                      </m:ctrlPr>
                                    </m:dPr>
                                    <m:e>
                                      <m:r>
                                        <a:rPr lang="en-IN" sz="2800" b="0" i="1" smtClean="0">
                                          <a:latin typeface="Cambria Math" panose="02040503050406030204" pitchFamily="18" charset="0"/>
                                        </a:rPr>
                                        <m:t>𝑥</m:t>
                                      </m:r>
                                      <m:r>
                                        <a:rPr lang="en-IN" sz="2800" b="0" i="1" baseline="-25000" smtClean="0">
                                          <a:latin typeface="Cambria Math" panose="02040503050406030204" pitchFamily="18" charset="0"/>
                                        </a:rPr>
                                        <m:t>𝑖</m:t>
                                      </m:r>
                                      <m:r>
                                        <a:rPr lang="en-IN" sz="2800" b="0" i="1" smtClean="0">
                                          <a:latin typeface="Cambria Math" panose="02040503050406030204" pitchFamily="18" charset="0"/>
                                        </a:rPr>
                                        <m:t>−</m:t>
                                      </m:r>
                                      <m:acc>
                                        <m:accPr>
                                          <m:chr m:val="̅"/>
                                          <m:ctrlPr>
                                            <a:rPr lang="en-IN" sz="2800" b="0" i="1" smtClean="0">
                                              <a:latin typeface="Cambria Math" panose="02040503050406030204" pitchFamily="18" charset="0"/>
                                              <a:ea typeface="Cambria Math" panose="02040503050406030204" pitchFamily="18" charset="0"/>
                                            </a:rPr>
                                          </m:ctrlPr>
                                        </m:accPr>
                                        <m:e>
                                          <m:r>
                                            <a:rPr lang="en-IN" sz="2800" b="0" i="1" smtClean="0">
                                              <a:latin typeface="Cambria Math" panose="02040503050406030204" pitchFamily="18" charset="0"/>
                                              <a:ea typeface="Cambria Math" panose="02040503050406030204" pitchFamily="18" charset="0"/>
                                            </a:rPr>
                                            <m:t>𝑥</m:t>
                                          </m:r>
                                        </m:e>
                                      </m:acc>
                                    </m:e>
                                  </m:d>
                                  <m:r>
                                    <a:rPr lang="en-IN" sz="2800" b="0" i="1" baseline="50000" smtClean="0">
                                      <a:latin typeface="Cambria Math" panose="02040503050406030204" pitchFamily="18" charset="0"/>
                                    </a:rPr>
                                    <m:t>2</m:t>
                                  </m:r>
                                </m:e>
                              </m:nary>
                            </m:den>
                          </m:f>
                        </m:e>
                      </m:nary>
                    </m:oMath>
                  </m:oMathPara>
                </a14:m>
                <a:endParaRPr lang="en-IN"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8817" y="5366720"/>
                <a:ext cx="5854959" cy="1220270"/>
              </a:xfrm>
              <a:prstGeom prst="rect">
                <a:avLst/>
              </a:prstGeom>
              <a:blipFill>
                <a:blip r:embed="rId3"/>
                <a:stretch>
                  <a:fillRect/>
                </a:stretch>
              </a:blipFill>
            </p:spPr>
            <p:txBody>
              <a:bodyPr/>
              <a:lstStyle/>
              <a:p>
                <a:r>
                  <a:rPr lang="en-IN">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670" y="518990"/>
            <a:ext cx="10515600" cy="4351338"/>
          </a:xfrm>
        </p:spPr>
        <p:txBody>
          <a:bodyPr>
            <a:normAutofit/>
          </a:bodyPr>
          <a:lstStyle/>
          <a:p>
            <a:r>
              <a:rPr lang="en-IN" sz="2800" dirty="0">
                <a:latin typeface="NimbusRomNo9L-Regu"/>
              </a:rPr>
              <a:t>Autocorrelation of a set of data which consists of periodic function along with a random component reveals the exact periodic nature of the function by removing the random part. </a:t>
            </a:r>
            <a:br>
              <a:rPr lang="en-IN" sz="2800" dirty="0">
                <a:latin typeface="NimbusRomNo9L-Regu"/>
              </a:rPr>
            </a:br>
            <a:endParaRPr lang="en-IN" sz="2800" dirty="0"/>
          </a:p>
          <a:p>
            <a:r>
              <a:rPr lang="en-IN" sz="2800" dirty="0">
                <a:latin typeface="NimbusRomNo9L-Regu"/>
              </a:rPr>
              <a:t>The process of autocorrelation allows us to remove the information regarding the short-lived features and obtain the rotation period from those which are persistent and relatively stable at a particular latitude for longer times.</a:t>
            </a:r>
            <a:endParaRPr lang="en-IN" sz="2800" dirty="0"/>
          </a:p>
        </p:txBody>
      </p:sp>
      <p:sp>
        <p:nvSpPr>
          <p:cNvPr id="5" name="Rectangle 4"/>
          <p:cNvSpPr/>
          <p:nvPr/>
        </p:nvSpPr>
        <p:spPr>
          <a:xfrm>
            <a:off x="6096000" y="4065376"/>
            <a:ext cx="6096000" cy="646331"/>
          </a:xfrm>
          <a:prstGeom prst="rect">
            <a:avLst/>
          </a:prstGeom>
        </p:spPr>
        <p:txBody>
          <a:bodyPr>
            <a:spAutoFit/>
          </a:bodyPr>
          <a:lstStyle/>
          <a:p>
            <a:br>
              <a:rPr lang="en-IN" dirty="0">
                <a:solidFill>
                  <a:srgbClr val="000000"/>
                </a:solidFill>
                <a:latin typeface="NimbusRomNo9L-Regu"/>
              </a:rPr>
            </a:br>
            <a:endParaRPr lang="en-IN" dirty="0"/>
          </a:p>
        </p:txBody>
      </p:sp>
    </p:spTree>
    <p:extLst>
      <p:ext uri="{BB962C8B-B14F-4D97-AF65-F5344CB8AC3E}">
        <p14:creationId xmlns:p14="http://schemas.microsoft.com/office/powerpoint/2010/main" val="2935633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429" y="3480732"/>
            <a:ext cx="4241843" cy="3204542"/>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402" y="3513048"/>
            <a:ext cx="4276532" cy="31907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733" y="88588"/>
            <a:ext cx="4234919" cy="319132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491" y="125912"/>
            <a:ext cx="4224702" cy="3191322"/>
          </a:xfrm>
          <a:prstGeom prst="rect">
            <a:avLst/>
          </a:prstGeom>
        </p:spPr>
      </p:pic>
      <p:sp>
        <p:nvSpPr>
          <p:cNvPr id="4" name="Title 1"/>
          <p:cNvSpPr txBox="1">
            <a:spLocks/>
          </p:cNvSpPr>
          <p:nvPr/>
        </p:nvSpPr>
        <p:spPr bwMode="auto">
          <a:xfrm>
            <a:off x="14173" y="129168"/>
            <a:ext cx="35111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IN" altLang="en-US" sz="4000" dirty="0"/>
              <a:t>Autocorrelation </a:t>
            </a:r>
          </a:p>
          <a:p>
            <a:pPr eaLnBrk="1" hangingPunct="1"/>
            <a:r>
              <a:rPr lang="en-IN" altLang="en-US" sz="4000" dirty="0"/>
              <a:t>plots</a:t>
            </a:r>
          </a:p>
        </p:txBody>
      </p:sp>
      <p:sp>
        <p:nvSpPr>
          <p:cNvPr id="6" name="Rectangle 5"/>
          <p:cNvSpPr/>
          <p:nvPr/>
        </p:nvSpPr>
        <p:spPr>
          <a:xfrm>
            <a:off x="6947380" y="3652866"/>
            <a:ext cx="675900" cy="369332"/>
          </a:xfrm>
          <a:prstGeom prst="rect">
            <a:avLst/>
          </a:prstGeom>
        </p:spPr>
        <p:txBody>
          <a:bodyPr wrap="square">
            <a:spAutoFit/>
          </a:bodyPr>
          <a:lstStyle/>
          <a:p>
            <a:r>
              <a:rPr lang="en-IN" b="1" dirty="0">
                <a:solidFill>
                  <a:srgbClr val="000000"/>
                </a:solidFill>
                <a:latin typeface="NimbusRomNo9L-Regu"/>
              </a:rPr>
              <a:t>2003</a:t>
            </a:r>
            <a:endParaRPr lang="en-IN" b="1" dirty="0"/>
          </a:p>
        </p:txBody>
      </p:sp>
      <p:sp>
        <p:nvSpPr>
          <p:cNvPr id="7" name="Rectangle 6"/>
          <p:cNvSpPr/>
          <p:nvPr/>
        </p:nvSpPr>
        <p:spPr>
          <a:xfrm>
            <a:off x="11393275" y="3645837"/>
            <a:ext cx="683662" cy="369332"/>
          </a:xfrm>
          <a:prstGeom prst="rect">
            <a:avLst/>
          </a:prstGeom>
        </p:spPr>
        <p:txBody>
          <a:bodyPr wrap="square">
            <a:spAutoFit/>
          </a:bodyPr>
          <a:lstStyle/>
          <a:p>
            <a:r>
              <a:rPr lang="en-IN" b="1" dirty="0">
                <a:solidFill>
                  <a:srgbClr val="000000"/>
                </a:solidFill>
                <a:latin typeface="NimbusRomNo9L-Regu"/>
              </a:rPr>
              <a:t>2003</a:t>
            </a:r>
            <a:endParaRPr lang="en-IN" b="1" dirty="0"/>
          </a:p>
        </p:txBody>
      </p:sp>
      <p:sp>
        <p:nvSpPr>
          <p:cNvPr id="9" name="Rectangle 8"/>
          <p:cNvSpPr/>
          <p:nvPr/>
        </p:nvSpPr>
        <p:spPr>
          <a:xfrm>
            <a:off x="6951786" y="3864553"/>
            <a:ext cx="655977" cy="369332"/>
          </a:xfrm>
          <a:prstGeom prst="rect">
            <a:avLst/>
          </a:prstGeom>
        </p:spPr>
        <p:txBody>
          <a:bodyPr wrap="square">
            <a:spAutoFit/>
          </a:bodyPr>
          <a:lstStyle/>
          <a:p>
            <a:r>
              <a:rPr lang="en-IN" b="1" dirty="0">
                <a:solidFill>
                  <a:srgbClr val="000000"/>
                </a:solidFill>
                <a:latin typeface="NimbusRomNo9L-Regu"/>
              </a:rPr>
              <a:t>70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10" name="Rectangle 9"/>
          <p:cNvSpPr/>
          <p:nvPr/>
        </p:nvSpPr>
        <p:spPr>
          <a:xfrm>
            <a:off x="11440408" y="3864553"/>
            <a:ext cx="624323" cy="369332"/>
          </a:xfrm>
          <a:prstGeom prst="rect">
            <a:avLst/>
          </a:prstGeom>
        </p:spPr>
        <p:txBody>
          <a:bodyPr wrap="square">
            <a:spAutoFit/>
          </a:bodyPr>
          <a:lstStyle/>
          <a:p>
            <a:r>
              <a:rPr lang="en-IN" b="1" dirty="0">
                <a:solidFill>
                  <a:srgbClr val="000000"/>
                </a:solidFill>
                <a:latin typeface="NimbusRomNo9L-Regu"/>
              </a:rPr>
              <a:t>70</a:t>
            </a:r>
            <a:r>
              <a:rPr lang="en-IN" b="1" i="1" baseline="50000" dirty="0">
                <a:solidFill>
                  <a:srgbClr val="000000"/>
                </a:solidFill>
                <a:latin typeface="NimbusRomNo9L-ReguItal"/>
              </a:rPr>
              <a:t>o</a:t>
            </a:r>
            <a:r>
              <a:rPr lang="en-IN" b="1" dirty="0">
                <a:solidFill>
                  <a:srgbClr val="000000"/>
                </a:solidFill>
                <a:latin typeface="NimbusRomNo9L-Regu"/>
              </a:rPr>
              <a:t>S</a:t>
            </a:r>
            <a:endParaRPr lang="en-IN" b="1" dirty="0"/>
          </a:p>
        </p:txBody>
      </p:sp>
      <p:sp>
        <p:nvSpPr>
          <p:cNvPr id="12" name="Rectangle 11"/>
          <p:cNvSpPr/>
          <p:nvPr/>
        </p:nvSpPr>
        <p:spPr>
          <a:xfrm>
            <a:off x="6935883" y="254381"/>
            <a:ext cx="744578" cy="369332"/>
          </a:xfrm>
          <a:prstGeom prst="rect">
            <a:avLst/>
          </a:prstGeom>
        </p:spPr>
        <p:txBody>
          <a:bodyPr wrap="square">
            <a:spAutoFit/>
          </a:bodyPr>
          <a:lstStyle/>
          <a:p>
            <a:r>
              <a:rPr lang="en-IN" b="1" dirty="0">
                <a:solidFill>
                  <a:srgbClr val="000000"/>
                </a:solidFill>
                <a:latin typeface="NimbusRomNo9L-Regu"/>
              </a:rPr>
              <a:t>2001</a:t>
            </a:r>
            <a:endParaRPr lang="en-IN" b="1" dirty="0"/>
          </a:p>
        </p:txBody>
      </p:sp>
      <p:sp>
        <p:nvSpPr>
          <p:cNvPr id="13" name="Rectangle 12"/>
          <p:cNvSpPr/>
          <p:nvPr/>
        </p:nvSpPr>
        <p:spPr>
          <a:xfrm>
            <a:off x="6903482" y="461544"/>
            <a:ext cx="680244" cy="369332"/>
          </a:xfrm>
          <a:prstGeom prst="rect">
            <a:avLst/>
          </a:prstGeom>
        </p:spPr>
        <p:txBody>
          <a:bodyPr wrap="square">
            <a:spAutoFit/>
          </a:bodyPr>
          <a:lstStyle/>
          <a:p>
            <a:r>
              <a:rPr lang="en-IN" b="1" dirty="0">
                <a:solidFill>
                  <a:srgbClr val="000000"/>
                </a:solidFill>
                <a:latin typeface="NimbusRomNo9L-Regu"/>
              </a:rPr>
              <a:t>10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16" name="TextBox 15"/>
          <p:cNvSpPr txBox="1"/>
          <p:nvPr/>
        </p:nvSpPr>
        <p:spPr>
          <a:xfrm rot="16200000">
            <a:off x="6923365" y="4808992"/>
            <a:ext cx="1878206" cy="276999"/>
          </a:xfrm>
          <a:prstGeom prst="rect">
            <a:avLst/>
          </a:prstGeom>
          <a:noFill/>
        </p:spPr>
        <p:txBody>
          <a:bodyPr wrap="none" rtlCol="0">
            <a:spAutoFit/>
          </a:bodyPr>
          <a:lstStyle/>
          <a:p>
            <a:r>
              <a:rPr lang="en-IN" sz="1200" dirty="0"/>
              <a:t>Autocorrelation Coefficient</a:t>
            </a:r>
          </a:p>
        </p:txBody>
      </p:sp>
      <p:sp>
        <p:nvSpPr>
          <p:cNvPr id="17" name="TextBox 16"/>
          <p:cNvSpPr txBox="1"/>
          <p:nvPr/>
        </p:nvSpPr>
        <p:spPr>
          <a:xfrm rot="16200000">
            <a:off x="6909481" y="1670873"/>
            <a:ext cx="1878206" cy="276999"/>
          </a:xfrm>
          <a:prstGeom prst="rect">
            <a:avLst/>
          </a:prstGeom>
          <a:noFill/>
        </p:spPr>
        <p:txBody>
          <a:bodyPr wrap="none" rtlCol="0">
            <a:spAutoFit/>
          </a:bodyPr>
          <a:lstStyle/>
          <a:p>
            <a:r>
              <a:rPr lang="en-IN" sz="1200" dirty="0"/>
              <a:t>Autocorrelation Coefficient</a:t>
            </a:r>
          </a:p>
        </p:txBody>
      </p:sp>
      <p:sp>
        <p:nvSpPr>
          <p:cNvPr id="18" name="TextBox 17"/>
          <p:cNvSpPr txBox="1"/>
          <p:nvPr/>
        </p:nvSpPr>
        <p:spPr>
          <a:xfrm rot="16200000">
            <a:off x="2459230" y="1626615"/>
            <a:ext cx="1878206" cy="276999"/>
          </a:xfrm>
          <a:prstGeom prst="rect">
            <a:avLst/>
          </a:prstGeom>
          <a:noFill/>
        </p:spPr>
        <p:txBody>
          <a:bodyPr wrap="none" rtlCol="0">
            <a:spAutoFit/>
          </a:bodyPr>
          <a:lstStyle/>
          <a:p>
            <a:r>
              <a:rPr lang="en-IN" sz="1200" dirty="0"/>
              <a:t>Autocorrelation Coefficient</a:t>
            </a:r>
          </a:p>
        </p:txBody>
      </p:sp>
      <p:sp>
        <p:nvSpPr>
          <p:cNvPr id="19" name="TextBox 18"/>
          <p:cNvSpPr txBox="1"/>
          <p:nvPr/>
        </p:nvSpPr>
        <p:spPr>
          <a:xfrm rot="16200000">
            <a:off x="2391574" y="4894157"/>
            <a:ext cx="1878206" cy="276999"/>
          </a:xfrm>
          <a:prstGeom prst="rect">
            <a:avLst/>
          </a:prstGeom>
          <a:noFill/>
        </p:spPr>
        <p:txBody>
          <a:bodyPr wrap="none" rtlCol="0">
            <a:spAutoFit/>
          </a:bodyPr>
          <a:lstStyle/>
          <a:p>
            <a:r>
              <a:rPr lang="en-IN" sz="1200" dirty="0"/>
              <a:t>Autocorrelation Coefficient</a:t>
            </a:r>
          </a:p>
        </p:txBody>
      </p:sp>
      <p:sp>
        <p:nvSpPr>
          <p:cNvPr id="20" name="Rectangle 19"/>
          <p:cNvSpPr/>
          <p:nvPr/>
        </p:nvSpPr>
        <p:spPr>
          <a:xfrm>
            <a:off x="11393275" y="274591"/>
            <a:ext cx="693212" cy="369332"/>
          </a:xfrm>
          <a:prstGeom prst="rect">
            <a:avLst/>
          </a:prstGeom>
        </p:spPr>
        <p:txBody>
          <a:bodyPr wrap="square">
            <a:spAutoFit/>
          </a:bodyPr>
          <a:lstStyle/>
          <a:p>
            <a:r>
              <a:rPr lang="en-IN" b="1" dirty="0">
                <a:solidFill>
                  <a:srgbClr val="000000"/>
                </a:solidFill>
                <a:latin typeface="NimbusRomNo9L-Regu"/>
              </a:rPr>
              <a:t>2002</a:t>
            </a:r>
            <a:endParaRPr lang="en-IN" b="1" dirty="0"/>
          </a:p>
        </p:txBody>
      </p:sp>
      <p:sp>
        <p:nvSpPr>
          <p:cNvPr id="21" name="Rectangle 20"/>
          <p:cNvSpPr/>
          <p:nvPr/>
        </p:nvSpPr>
        <p:spPr>
          <a:xfrm>
            <a:off x="11393275" y="489118"/>
            <a:ext cx="630372" cy="369332"/>
          </a:xfrm>
          <a:prstGeom prst="rect">
            <a:avLst/>
          </a:prstGeom>
        </p:spPr>
        <p:txBody>
          <a:bodyPr wrap="square">
            <a:spAutoFit/>
          </a:bodyPr>
          <a:lstStyle/>
          <a:p>
            <a:r>
              <a:rPr lang="en-IN" b="1" dirty="0">
                <a:solidFill>
                  <a:srgbClr val="000000"/>
                </a:solidFill>
                <a:latin typeface="NimbusRomNo9L-Regu"/>
              </a:rPr>
              <a:t>10</a:t>
            </a:r>
            <a:r>
              <a:rPr lang="en-IN" b="1" i="1" baseline="50000" dirty="0">
                <a:solidFill>
                  <a:srgbClr val="000000"/>
                </a:solidFill>
                <a:latin typeface="NimbusRomNo9L-ReguItal"/>
              </a:rPr>
              <a:t>o</a:t>
            </a:r>
            <a:r>
              <a:rPr lang="en-IN" b="1" dirty="0">
                <a:solidFill>
                  <a:srgbClr val="000000"/>
                </a:solidFill>
                <a:latin typeface="NimbusRomNo9L-Regu"/>
              </a:rPr>
              <a:t>S</a:t>
            </a:r>
            <a:endParaRPr lang="en-IN" b="1" dirty="0"/>
          </a:p>
        </p:txBody>
      </p:sp>
      <p:sp>
        <p:nvSpPr>
          <p:cNvPr id="23" name="TextBox 22"/>
          <p:cNvSpPr txBox="1"/>
          <p:nvPr/>
        </p:nvSpPr>
        <p:spPr>
          <a:xfrm>
            <a:off x="5258963" y="3250387"/>
            <a:ext cx="979715" cy="276999"/>
          </a:xfrm>
          <a:prstGeom prst="rect">
            <a:avLst/>
          </a:prstGeom>
          <a:noFill/>
        </p:spPr>
        <p:txBody>
          <a:bodyPr wrap="square" rtlCol="0">
            <a:spAutoFit/>
          </a:bodyPr>
          <a:lstStyle/>
          <a:p>
            <a:r>
              <a:rPr lang="en-IN" sz="1200" dirty="0"/>
              <a:t>Lag (Days)</a:t>
            </a:r>
          </a:p>
        </p:txBody>
      </p:sp>
      <p:sp>
        <p:nvSpPr>
          <p:cNvPr id="29" name="TextBox 28"/>
          <p:cNvSpPr txBox="1"/>
          <p:nvPr/>
        </p:nvSpPr>
        <p:spPr>
          <a:xfrm>
            <a:off x="5193642" y="6633992"/>
            <a:ext cx="979715" cy="276999"/>
          </a:xfrm>
          <a:prstGeom prst="rect">
            <a:avLst/>
          </a:prstGeom>
          <a:noFill/>
        </p:spPr>
        <p:txBody>
          <a:bodyPr wrap="square" rtlCol="0">
            <a:spAutoFit/>
          </a:bodyPr>
          <a:lstStyle/>
          <a:p>
            <a:r>
              <a:rPr lang="en-IN" sz="1200" dirty="0"/>
              <a:t>Lag (Days)</a:t>
            </a:r>
          </a:p>
        </p:txBody>
      </p:sp>
      <p:sp>
        <p:nvSpPr>
          <p:cNvPr id="30" name="TextBox 29"/>
          <p:cNvSpPr txBox="1"/>
          <p:nvPr/>
        </p:nvSpPr>
        <p:spPr>
          <a:xfrm>
            <a:off x="9706205" y="3219262"/>
            <a:ext cx="979715" cy="276999"/>
          </a:xfrm>
          <a:prstGeom prst="rect">
            <a:avLst/>
          </a:prstGeom>
          <a:noFill/>
        </p:spPr>
        <p:txBody>
          <a:bodyPr wrap="square" rtlCol="0">
            <a:spAutoFit/>
          </a:bodyPr>
          <a:lstStyle/>
          <a:p>
            <a:r>
              <a:rPr lang="en-IN" sz="1200" dirty="0"/>
              <a:t>Lag (Days)</a:t>
            </a:r>
          </a:p>
        </p:txBody>
      </p:sp>
      <p:sp>
        <p:nvSpPr>
          <p:cNvPr id="31" name="TextBox 30"/>
          <p:cNvSpPr txBox="1"/>
          <p:nvPr/>
        </p:nvSpPr>
        <p:spPr>
          <a:xfrm>
            <a:off x="9694109" y="6613968"/>
            <a:ext cx="979715" cy="276999"/>
          </a:xfrm>
          <a:prstGeom prst="rect">
            <a:avLst/>
          </a:prstGeom>
          <a:noFill/>
        </p:spPr>
        <p:txBody>
          <a:bodyPr wrap="square" rtlCol="0">
            <a:spAutoFit/>
          </a:bodyPr>
          <a:lstStyle/>
          <a:p>
            <a:r>
              <a:rPr lang="en-IN" sz="1200" dirty="0"/>
              <a:t>Lag (Days)</a:t>
            </a:r>
          </a:p>
        </p:txBody>
      </p:sp>
    </p:spTree>
    <p:extLst>
      <p:ext uri="{BB962C8B-B14F-4D97-AF65-F5344CB8AC3E}">
        <p14:creationId xmlns:p14="http://schemas.microsoft.com/office/powerpoint/2010/main" val="326001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04" y="1"/>
            <a:ext cx="4248132" cy="31046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845" y="3569544"/>
            <a:ext cx="4149296" cy="30425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443" y="3569544"/>
            <a:ext cx="4105468" cy="29894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1091" y="-2732"/>
            <a:ext cx="4189050" cy="3148695"/>
          </a:xfrm>
          <a:prstGeom prst="rect">
            <a:avLst/>
          </a:prstGeom>
        </p:spPr>
      </p:pic>
      <p:sp>
        <p:nvSpPr>
          <p:cNvPr id="13" name="Rectangle 12"/>
          <p:cNvSpPr/>
          <p:nvPr/>
        </p:nvSpPr>
        <p:spPr>
          <a:xfrm>
            <a:off x="8738053" y="400725"/>
            <a:ext cx="691272" cy="369332"/>
          </a:xfrm>
          <a:prstGeom prst="rect">
            <a:avLst/>
          </a:prstGeom>
        </p:spPr>
        <p:txBody>
          <a:bodyPr wrap="square">
            <a:spAutoFit/>
          </a:bodyPr>
          <a:lstStyle/>
          <a:p>
            <a:r>
              <a:rPr lang="en-IN" b="1" dirty="0">
                <a:solidFill>
                  <a:srgbClr val="000000"/>
                </a:solidFill>
                <a:latin typeface="NimbusRomNo9L-Regu"/>
              </a:rPr>
              <a:t>20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14" name="Rectangle 13"/>
          <p:cNvSpPr/>
          <p:nvPr/>
        </p:nvSpPr>
        <p:spPr>
          <a:xfrm>
            <a:off x="8738053" y="176487"/>
            <a:ext cx="699072" cy="369332"/>
          </a:xfrm>
          <a:prstGeom prst="rect">
            <a:avLst/>
          </a:prstGeom>
        </p:spPr>
        <p:txBody>
          <a:bodyPr wrap="square">
            <a:spAutoFit/>
          </a:bodyPr>
          <a:lstStyle/>
          <a:p>
            <a:r>
              <a:rPr lang="en-IN" b="1" dirty="0">
                <a:solidFill>
                  <a:srgbClr val="000000"/>
                </a:solidFill>
                <a:latin typeface="NimbusRomNo9L-Regu"/>
              </a:rPr>
              <a:t>1999</a:t>
            </a:r>
            <a:endParaRPr lang="en-IN" b="1" dirty="0"/>
          </a:p>
        </p:txBody>
      </p:sp>
      <p:sp>
        <p:nvSpPr>
          <p:cNvPr id="24" name="Rectangle 23"/>
          <p:cNvSpPr/>
          <p:nvPr/>
        </p:nvSpPr>
        <p:spPr>
          <a:xfrm>
            <a:off x="4482687" y="3843532"/>
            <a:ext cx="649332" cy="369332"/>
          </a:xfrm>
          <a:prstGeom prst="rect">
            <a:avLst/>
          </a:prstGeom>
        </p:spPr>
        <p:txBody>
          <a:bodyPr wrap="square">
            <a:spAutoFit/>
          </a:bodyPr>
          <a:lstStyle/>
          <a:p>
            <a:r>
              <a:rPr lang="en-IN" b="1" dirty="0">
                <a:solidFill>
                  <a:srgbClr val="000000"/>
                </a:solidFill>
                <a:latin typeface="NimbusRomNo9L-Regu"/>
              </a:rPr>
              <a:t>2015</a:t>
            </a:r>
            <a:endParaRPr lang="en-IN" b="1" dirty="0"/>
          </a:p>
        </p:txBody>
      </p:sp>
      <p:sp>
        <p:nvSpPr>
          <p:cNvPr id="26" name="Rectangle 25"/>
          <p:cNvSpPr/>
          <p:nvPr/>
        </p:nvSpPr>
        <p:spPr>
          <a:xfrm>
            <a:off x="4455211" y="4072101"/>
            <a:ext cx="672446" cy="369332"/>
          </a:xfrm>
          <a:prstGeom prst="rect">
            <a:avLst/>
          </a:prstGeom>
        </p:spPr>
        <p:txBody>
          <a:bodyPr wrap="square">
            <a:spAutoFit/>
          </a:bodyPr>
          <a:lstStyle/>
          <a:p>
            <a:r>
              <a:rPr lang="en-IN" b="1" dirty="0">
                <a:solidFill>
                  <a:srgbClr val="000000"/>
                </a:solidFill>
                <a:latin typeface="NimbusRomNo9L-Regu"/>
              </a:rPr>
              <a:t>80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30" name="TextBox 29"/>
          <p:cNvSpPr txBox="1"/>
          <p:nvPr/>
        </p:nvSpPr>
        <p:spPr>
          <a:xfrm rot="16200000">
            <a:off x="130049" y="4909423"/>
            <a:ext cx="1878206" cy="276999"/>
          </a:xfrm>
          <a:prstGeom prst="rect">
            <a:avLst/>
          </a:prstGeom>
          <a:noFill/>
        </p:spPr>
        <p:txBody>
          <a:bodyPr wrap="none" rtlCol="0">
            <a:spAutoFit/>
          </a:bodyPr>
          <a:lstStyle/>
          <a:p>
            <a:r>
              <a:rPr lang="en-IN" sz="1200" dirty="0"/>
              <a:t>Autocorrelation Coefficient</a:t>
            </a:r>
          </a:p>
        </p:txBody>
      </p:sp>
      <p:sp>
        <p:nvSpPr>
          <p:cNvPr id="31" name="TextBox 30"/>
          <p:cNvSpPr txBox="1"/>
          <p:nvPr/>
        </p:nvSpPr>
        <p:spPr>
          <a:xfrm rot="16200000">
            <a:off x="4543782" y="1474798"/>
            <a:ext cx="1878206" cy="276999"/>
          </a:xfrm>
          <a:prstGeom prst="rect">
            <a:avLst/>
          </a:prstGeom>
          <a:noFill/>
        </p:spPr>
        <p:txBody>
          <a:bodyPr wrap="none" rtlCol="0">
            <a:spAutoFit/>
          </a:bodyPr>
          <a:lstStyle/>
          <a:p>
            <a:r>
              <a:rPr lang="en-IN" sz="1200" dirty="0"/>
              <a:t>Autocorrelation Coefficient</a:t>
            </a:r>
          </a:p>
        </p:txBody>
      </p:sp>
      <p:sp>
        <p:nvSpPr>
          <p:cNvPr id="32" name="TextBox 31"/>
          <p:cNvSpPr txBox="1"/>
          <p:nvPr/>
        </p:nvSpPr>
        <p:spPr>
          <a:xfrm>
            <a:off x="7285907" y="3080871"/>
            <a:ext cx="979715" cy="276999"/>
          </a:xfrm>
          <a:prstGeom prst="rect">
            <a:avLst/>
          </a:prstGeom>
          <a:noFill/>
        </p:spPr>
        <p:txBody>
          <a:bodyPr wrap="square" rtlCol="0">
            <a:spAutoFit/>
          </a:bodyPr>
          <a:lstStyle/>
          <a:p>
            <a:r>
              <a:rPr lang="en-IN" sz="1200" dirty="0"/>
              <a:t>Lag(Days)</a:t>
            </a:r>
          </a:p>
        </p:txBody>
      </p:sp>
      <p:sp>
        <p:nvSpPr>
          <p:cNvPr id="33" name="TextBox 32"/>
          <p:cNvSpPr txBox="1"/>
          <p:nvPr/>
        </p:nvSpPr>
        <p:spPr>
          <a:xfrm>
            <a:off x="2995766" y="6510532"/>
            <a:ext cx="979715" cy="276999"/>
          </a:xfrm>
          <a:prstGeom prst="rect">
            <a:avLst/>
          </a:prstGeom>
          <a:noFill/>
        </p:spPr>
        <p:txBody>
          <a:bodyPr wrap="square" rtlCol="0">
            <a:spAutoFit/>
          </a:bodyPr>
          <a:lstStyle/>
          <a:p>
            <a:r>
              <a:rPr lang="en-IN" sz="1200" dirty="0"/>
              <a:t>Lag(Days)</a:t>
            </a:r>
          </a:p>
        </p:txBody>
      </p:sp>
      <p:sp>
        <p:nvSpPr>
          <p:cNvPr id="38" name="Rectangle 37"/>
          <p:cNvSpPr/>
          <p:nvPr/>
        </p:nvSpPr>
        <p:spPr>
          <a:xfrm>
            <a:off x="8738053" y="3901747"/>
            <a:ext cx="724541" cy="369332"/>
          </a:xfrm>
          <a:prstGeom prst="rect">
            <a:avLst/>
          </a:prstGeom>
        </p:spPr>
        <p:txBody>
          <a:bodyPr wrap="square">
            <a:spAutoFit/>
          </a:bodyPr>
          <a:lstStyle/>
          <a:p>
            <a:r>
              <a:rPr lang="en-IN" b="1" dirty="0">
                <a:solidFill>
                  <a:srgbClr val="000000"/>
                </a:solidFill>
                <a:latin typeface="NimbusRomNo9L-Regu"/>
              </a:rPr>
              <a:t>2016</a:t>
            </a:r>
            <a:endParaRPr lang="en-IN" b="1" dirty="0"/>
          </a:p>
        </p:txBody>
      </p:sp>
      <p:sp>
        <p:nvSpPr>
          <p:cNvPr id="39" name="Rectangle 38"/>
          <p:cNvSpPr/>
          <p:nvPr/>
        </p:nvSpPr>
        <p:spPr>
          <a:xfrm>
            <a:off x="4349917" y="176487"/>
            <a:ext cx="732243" cy="369332"/>
          </a:xfrm>
          <a:prstGeom prst="rect">
            <a:avLst/>
          </a:prstGeom>
        </p:spPr>
        <p:txBody>
          <a:bodyPr wrap="square">
            <a:spAutoFit/>
          </a:bodyPr>
          <a:lstStyle/>
          <a:p>
            <a:r>
              <a:rPr lang="en-IN" b="1" dirty="0">
                <a:solidFill>
                  <a:srgbClr val="000000"/>
                </a:solidFill>
                <a:latin typeface="NimbusRomNo9L-Regu"/>
              </a:rPr>
              <a:t>2016</a:t>
            </a:r>
            <a:endParaRPr lang="en-IN" b="1" dirty="0"/>
          </a:p>
        </p:txBody>
      </p:sp>
      <p:sp>
        <p:nvSpPr>
          <p:cNvPr id="27" name="Rectangle 26"/>
          <p:cNvSpPr/>
          <p:nvPr/>
        </p:nvSpPr>
        <p:spPr>
          <a:xfrm>
            <a:off x="8701859" y="4108819"/>
            <a:ext cx="699072" cy="369332"/>
          </a:xfrm>
          <a:prstGeom prst="rect">
            <a:avLst/>
          </a:prstGeom>
        </p:spPr>
        <p:txBody>
          <a:bodyPr wrap="square">
            <a:spAutoFit/>
          </a:bodyPr>
          <a:lstStyle/>
          <a:p>
            <a:r>
              <a:rPr lang="en-IN" b="1" dirty="0">
                <a:solidFill>
                  <a:srgbClr val="000000"/>
                </a:solidFill>
                <a:latin typeface="NimbusRomNo9L-Regu"/>
              </a:rPr>
              <a:t>60</a:t>
            </a:r>
            <a:r>
              <a:rPr lang="en-IN" b="1" i="1" baseline="50000" dirty="0">
                <a:solidFill>
                  <a:srgbClr val="000000"/>
                </a:solidFill>
                <a:latin typeface="NimbusRomNo9L-ReguItal"/>
              </a:rPr>
              <a:t>o</a:t>
            </a:r>
            <a:r>
              <a:rPr lang="en-IN" b="1" dirty="0">
                <a:solidFill>
                  <a:srgbClr val="000000"/>
                </a:solidFill>
                <a:latin typeface="NimbusRomNo9L-Regu"/>
              </a:rPr>
              <a:t>N</a:t>
            </a:r>
            <a:endParaRPr lang="en-IN" b="1" dirty="0"/>
          </a:p>
        </p:txBody>
      </p:sp>
      <p:sp>
        <p:nvSpPr>
          <p:cNvPr id="28" name="Rectangle 27"/>
          <p:cNvSpPr/>
          <p:nvPr/>
        </p:nvSpPr>
        <p:spPr>
          <a:xfrm>
            <a:off x="4357599" y="404075"/>
            <a:ext cx="716881" cy="369332"/>
          </a:xfrm>
          <a:prstGeom prst="rect">
            <a:avLst/>
          </a:prstGeom>
        </p:spPr>
        <p:txBody>
          <a:bodyPr wrap="square">
            <a:spAutoFit/>
          </a:bodyPr>
          <a:lstStyle/>
          <a:p>
            <a:r>
              <a:rPr lang="en-IN" b="1" dirty="0">
                <a:solidFill>
                  <a:srgbClr val="000000"/>
                </a:solidFill>
                <a:latin typeface="NimbusRomNo9L-Regu"/>
              </a:rPr>
              <a:t>60</a:t>
            </a:r>
            <a:r>
              <a:rPr lang="en-IN" b="1" i="1" baseline="50000" dirty="0">
                <a:solidFill>
                  <a:srgbClr val="000000"/>
                </a:solidFill>
                <a:latin typeface="NimbusRomNo9L-ReguItal"/>
              </a:rPr>
              <a:t>o</a:t>
            </a:r>
            <a:r>
              <a:rPr lang="en-IN" b="1" dirty="0">
                <a:solidFill>
                  <a:srgbClr val="000000"/>
                </a:solidFill>
                <a:latin typeface="NimbusRomNo9L-Regu"/>
              </a:rPr>
              <a:t>S</a:t>
            </a:r>
            <a:endParaRPr lang="en-IN" b="1" dirty="0"/>
          </a:p>
        </p:txBody>
      </p:sp>
      <p:sp>
        <p:nvSpPr>
          <p:cNvPr id="35" name="TextBox 34"/>
          <p:cNvSpPr txBox="1"/>
          <p:nvPr/>
        </p:nvSpPr>
        <p:spPr>
          <a:xfrm>
            <a:off x="7269160" y="6581000"/>
            <a:ext cx="979715" cy="276999"/>
          </a:xfrm>
          <a:prstGeom prst="rect">
            <a:avLst/>
          </a:prstGeom>
          <a:noFill/>
        </p:spPr>
        <p:txBody>
          <a:bodyPr wrap="square" rtlCol="0">
            <a:spAutoFit/>
          </a:bodyPr>
          <a:lstStyle/>
          <a:p>
            <a:r>
              <a:rPr lang="en-IN" sz="1200" dirty="0"/>
              <a:t>Lag(Days)</a:t>
            </a:r>
          </a:p>
        </p:txBody>
      </p:sp>
      <p:sp>
        <p:nvSpPr>
          <p:cNvPr id="36" name="TextBox 35"/>
          <p:cNvSpPr txBox="1"/>
          <p:nvPr/>
        </p:nvSpPr>
        <p:spPr>
          <a:xfrm>
            <a:off x="2945174" y="3057261"/>
            <a:ext cx="979715" cy="276999"/>
          </a:xfrm>
          <a:prstGeom prst="rect">
            <a:avLst/>
          </a:prstGeom>
          <a:noFill/>
        </p:spPr>
        <p:txBody>
          <a:bodyPr wrap="square" rtlCol="0">
            <a:spAutoFit/>
          </a:bodyPr>
          <a:lstStyle/>
          <a:p>
            <a:r>
              <a:rPr lang="en-IN" sz="1200" dirty="0"/>
              <a:t>Lag(Days)</a:t>
            </a:r>
          </a:p>
        </p:txBody>
      </p:sp>
      <p:sp>
        <p:nvSpPr>
          <p:cNvPr id="37" name="TextBox 36"/>
          <p:cNvSpPr txBox="1"/>
          <p:nvPr/>
        </p:nvSpPr>
        <p:spPr>
          <a:xfrm rot="16200000">
            <a:off x="7326519" y="4863917"/>
            <a:ext cx="1878206" cy="276999"/>
          </a:xfrm>
          <a:prstGeom prst="rect">
            <a:avLst/>
          </a:prstGeom>
          <a:noFill/>
        </p:spPr>
        <p:txBody>
          <a:bodyPr wrap="none" rtlCol="0">
            <a:spAutoFit/>
          </a:bodyPr>
          <a:lstStyle/>
          <a:p>
            <a:r>
              <a:rPr lang="en-IN" sz="1200" dirty="0"/>
              <a:t>Autocorrelation Coefficient</a:t>
            </a:r>
          </a:p>
        </p:txBody>
      </p:sp>
      <p:sp>
        <p:nvSpPr>
          <p:cNvPr id="40" name="TextBox 39"/>
          <p:cNvSpPr txBox="1"/>
          <p:nvPr/>
        </p:nvSpPr>
        <p:spPr>
          <a:xfrm rot="16200000">
            <a:off x="4553243" y="4909422"/>
            <a:ext cx="1878206" cy="276999"/>
          </a:xfrm>
          <a:prstGeom prst="rect">
            <a:avLst/>
          </a:prstGeom>
          <a:noFill/>
        </p:spPr>
        <p:txBody>
          <a:bodyPr wrap="none" rtlCol="0">
            <a:spAutoFit/>
          </a:bodyPr>
          <a:lstStyle/>
          <a:p>
            <a:r>
              <a:rPr lang="en-IN" sz="1200" dirty="0"/>
              <a:t>Autocorrelation Coefficient</a:t>
            </a:r>
          </a:p>
        </p:txBody>
      </p:sp>
      <p:sp>
        <p:nvSpPr>
          <p:cNvPr id="42" name="TextBox 41"/>
          <p:cNvSpPr txBox="1"/>
          <p:nvPr/>
        </p:nvSpPr>
        <p:spPr>
          <a:xfrm rot="16200000">
            <a:off x="30862" y="1627198"/>
            <a:ext cx="1878206" cy="276999"/>
          </a:xfrm>
          <a:prstGeom prst="rect">
            <a:avLst/>
          </a:prstGeom>
          <a:noFill/>
        </p:spPr>
        <p:txBody>
          <a:bodyPr wrap="none" rtlCol="0">
            <a:spAutoFit/>
          </a:bodyPr>
          <a:lstStyle/>
          <a:p>
            <a:r>
              <a:rPr lang="en-IN" sz="1200" dirty="0"/>
              <a:t>Autocorrelation Coefficient</a:t>
            </a:r>
          </a:p>
        </p:txBody>
      </p:sp>
    </p:spTree>
    <p:extLst>
      <p:ext uri="{BB962C8B-B14F-4D97-AF65-F5344CB8AC3E}">
        <p14:creationId xmlns:p14="http://schemas.microsoft.com/office/powerpoint/2010/main" val="293111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34" y="-8643"/>
            <a:ext cx="6765058" cy="1325563"/>
          </a:xfrm>
        </p:spPr>
        <p:txBody>
          <a:bodyPr>
            <a:noAutofit/>
          </a:bodyPr>
          <a:lstStyle/>
          <a:p>
            <a:r>
              <a:rPr lang="en-IN" altLang="en-US" sz="5400" dirty="0"/>
              <a:t>First Peak Analysis</a:t>
            </a:r>
            <a:endParaRPr lang="en-IN" sz="5400" dirty="0"/>
          </a:p>
        </p:txBody>
      </p:sp>
      <p:sp>
        <p:nvSpPr>
          <p:cNvPr id="3" name="Content Placeholder 2"/>
          <p:cNvSpPr>
            <a:spLocks noGrp="1"/>
          </p:cNvSpPr>
          <p:nvPr>
            <p:ph idx="1"/>
          </p:nvPr>
        </p:nvSpPr>
        <p:spPr>
          <a:xfrm>
            <a:off x="18653" y="1242269"/>
            <a:ext cx="7697763" cy="4351338"/>
          </a:xfrm>
        </p:spPr>
        <p:txBody>
          <a:bodyPr>
            <a:noAutofit/>
          </a:bodyPr>
          <a:lstStyle/>
          <a:p>
            <a:r>
              <a:rPr lang="en-IN" sz="2800" dirty="0"/>
              <a:t>There are 2 possible methods to extract the Rotation period from the Autocorrelation curve.</a:t>
            </a:r>
          </a:p>
          <a:p>
            <a:r>
              <a:rPr lang="sv-SE" sz="2800" dirty="0"/>
              <a:t>Count the number and position of the last visible peak and find the rotation period from their ratio (</a:t>
            </a:r>
            <a:r>
              <a:rPr lang="sv-SE" sz="2800" dirty="0">
                <a:solidFill>
                  <a:schemeClr val="accent4">
                    <a:lumMod val="60000"/>
                    <a:lumOff val="40000"/>
                  </a:schemeClr>
                </a:solidFill>
              </a:rPr>
              <a:t>Chandra et. al. 2009, 2010; Chandra &amp; Vats 2011</a:t>
            </a:r>
            <a:r>
              <a:rPr lang="sv-SE" sz="2800" dirty="0"/>
              <a:t>) </a:t>
            </a:r>
          </a:p>
          <a:p>
            <a:r>
              <a:rPr lang="sv-SE" sz="2800" dirty="0"/>
              <a:t>We can get a more accrate result if a Gaussian curve is fitted to the first peak and the Rotation Period is obtained from the position of the Gaussian peak.</a:t>
            </a:r>
            <a:endParaRPr lang="en-IN" sz="2800" dirty="0"/>
          </a:p>
        </p:txBody>
      </p:sp>
      <p:pic>
        <p:nvPicPr>
          <p:cNvPr id="4" name="Picture 3"/>
          <p:cNvPicPr>
            <a:picLocks noChangeAspect="1"/>
          </p:cNvPicPr>
          <p:nvPr/>
        </p:nvPicPr>
        <p:blipFill>
          <a:blip r:embed="rId2"/>
          <a:stretch>
            <a:fillRect/>
          </a:stretch>
        </p:blipFill>
        <p:spPr>
          <a:xfrm>
            <a:off x="8229887" y="378707"/>
            <a:ext cx="3744087" cy="2840477"/>
          </a:xfrm>
          <a:prstGeom prst="rect">
            <a:avLst/>
          </a:prstGeom>
        </p:spPr>
      </p:pic>
      <p:pic>
        <p:nvPicPr>
          <p:cNvPr id="5" name="Picture 4"/>
          <p:cNvPicPr>
            <a:picLocks noChangeAspect="1"/>
          </p:cNvPicPr>
          <p:nvPr/>
        </p:nvPicPr>
        <p:blipFill>
          <a:blip r:embed="rId3"/>
          <a:stretch>
            <a:fillRect/>
          </a:stretch>
        </p:blipFill>
        <p:spPr>
          <a:xfrm>
            <a:off x="8148063" y="3623212"/>
            <a:ext cx="3825911" cy="2937753"/>
          </a:xfrm>
          <a:prstGeom prst="rect">
            <a:avLst/>
          </a:prstGeom>
        </p:spPr>
      </p:pic>
      <p:cxnSp>
        <p:nvCxnSpPr>
          <p:cNvPr id="16" name="Straight Arrow Connector 15"/>
          <p:cNvCxnSpPr>
            <a:cxnSpLocks/>
          </p:cNvCxnSpPr>
          <p:nvPr/>
        </p:nvCxnSpPr>
        <p:spPr>
          <a:xfrm>
            <a:off x="10255347" y="668206"/>
            <a:ext cx="1" cy="2215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10154528" y="3915500"/>
            <a:ext cx="1" cy="2215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24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25262" y="229744"/>
            <a:ext cx="11506199" cy="1456267"/>
          </a:xfrm>
        </p:spPr>
        <p:txBody>
          <a:bodyPr>
            <a:noAutofit/>
          </a:bodyPr>
          <a:lstStyle/>
          <a:p>
            <a:r>
              <a:rPr lang="en-IN" altLang="en-US" sz="5400" dirty="0"/>
              <a:t>Obtaining the Sidereal Rotation Period</a:t>
            </a:r>
          </a:p>
        </p:txBody>
      </p:sp>
      <p:sp>
        <p:nvSpPr>
          <p:cNvPr id="12291" name="Content Placeholder 2"/>
          <p:cNvSpPr>
            <a:spLocks noGrp="1"/>
          </p:cNvSpPr>
          <p:nvPr>
            <p:ph idx="1"/>
          </p:nvPr>
        </p:nvSpPr>
        <p:spPr>
          <a:xfrm>
            <a:off x="147735" y="957878"/>
            <a:ext cx="7531359" cy="4351338"/>
          </a:xfrm>
        </p:spPr>
        <p:txBody>
          <a:bodyPr>
            <a:normAutofit/>
          </a:bodyPr>
          <a:lstStyle/>
          <a:p>
            <a:r>
              <a:rPr lang="en-IN" altLang="en-US" sz="2800" dirty="0"/>
              <a:t>The rotation period obtained is the Synodic Rotation Period, and by taking into account the rotation of earth around the sun, we can obtain the Sidereal Rotation period, which is the real rotation period of the sun</a:t>
            </a:r>
          </a:p>
        </p:txBody>
      </p:sp>
      <p:pic>
        <p:nvPicPr>
          <p:cNvPr id="3" name="Picture 2"/>
          <p:cNvPicPr>
            <a:picLocks noChangeAspect="1"/>
          </p:cNvPicPr>
          <p:nvPr/>
        </p:nvPicPr>
        <p:blipFill>
          <a:blip r:embed="rId2"/>
          <a:stretch>
            <a:fillRect/>
          </a:stretch>
        </p:blipFill>
        <p:spPr>
          <a:xfrm>
            <a:off x="2793936" y="4588232"/>
            <a:ext cx="3562350" cy="1038225"/>
          </a:xfrm>
          <a:prstGeom prst="rect">
            <a:avLst/>
          </a:prstGeom>
        </p:spPr>
      </p:pic>
      <p:pic>
        <p:nvPicPr>
          <p:cNvPr id="5" name="Picture 4"/>
          <p:cNvPicPr>
            <a:picLocks noChangeAspect="1"/>
          </p:cNvPicPr>
          <p:nvPr/>
        </p:nvPicPr>
        <p:blipFill>
          <a:blip r:embed="rId3"/>
          <a:stretch>
            <a:fillRect/>
          </a:stretch>
        </p:blipFill>
        <p:spPr>
          <a:xfrm>
            <a:off x="7679094" y="2118121"/>
            <a:ext cx="4809644" cy="20308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926" y="0"/>
            <a:ext cx="12269755" cy="1325563"/>
          </a:xfrm>
        </p:spPr>
        <p:txBody>
          <a:bodyPr>
            <a:noAutofit/>
          </a:bodyPr>
          <a:lstStyle/>
          <a:p>
            <a:r>
              <a:rPr lang="en-IN" sz="5400" dirty="0"/>
              <a:t>North South Asymmetry in Rotation</a:t>
            </a:r>
          </a:p>
        </p:txBody>
      </p:sp>
      <p:pic>
        <p:nvPicPr>
          <p:cNvPr id="2" name="Picture 1"/>
          <p:cNvPicPr>
            <a:picLocks noChangeAspect="1"/>
          </p:cNvPicPr>
          <p:nvPr/>
        </p:nvPicPr>
        <p:blipFill>
          <a:blip r:embed="rId2"/>
          <a:stretch>
            <a:fillRect/>
          </a:stretch>
        </p:blipFill>
        <p:spPr>
          <a:xfrm>
            <a:off x="0" y="1135235"/>
            <a:ext cx="5920970" cy="5138956"/>
          </a:xfrm>
          <a:prstGeom prst="rect">
            <a:avLst/>
          </a:prstGeom>
        </p:spPr>
      </p:pic>
      <p:sp>
        <p:nvSpPr>
          <p:cNvPr id="8" name="TextBox 7"/>
          <p:cNvSpPr txBox="1"/>
          <p:nvPr/>
        </p:nvSpPr>
        <p:spPr>
          <a:xfrm>
            <a:off x="1114787" y="1220735"/>
            <a:ext cx="3691395" cy="400110"/>
          </a:xfrm>
          <a:prstGeom prst="rect">
            <a:avLst/>
          </a:prstGeom>
          <a:noFill/>
        </p:spPr>
        <p:txBody>
          <a:bodyPr wrap="none" rtlCol="0">
            <a:spAutoFit/>
          </a:bodyPr>
          <a:lstStyle/>
          <a:p>
            <a:r>
              <a:rPr lang="en-IN" sz="2000" b="1" dirty="0">
                <a:solidFill>
                  <a:schemeClr val="bg1"/>
                </a:solidFill>
              </a:rPr>
              <a:t>Solar Rotation Period: 1997-2002</a:t>
            </a:r>
          </a:p>
        </p:txBody>
      </p:sp>
      <p:pic>
        <p:nvPicPr>
          <p:cNvPr id="9" name="Picture 8"/>
          <p:cNvPicPr>
            <a:picLocks noChangeAspect="1"/>
          </p:cNvPicPr>
          <p:nvPr/>
        </p:nvPicPr>
        <p:blipFill>
          <a:blip r:embed="rId3"/>
          <a:stretch>
            <a:fillRect/>
          </a:stretch>
        </p:blipFill>
        <p:spPr>
          <a:xfrm>
            <a:off x="6298958" y="1135235"/>
            <a:ext cx="5893042" cy="5138956"/>
          </a:xfrm>
          <a:prstGeom prst="rect">
            <a:avLst/>
          </a:prstGeom>
        </p:spPr>
      </p:pic>
      <p:sp>
        <p:nvSpPr>
          <p:cNvPr id="10" name="TextBox 9"/>
          <p:cNvSpPr txBox="1"/>
          <p:nvPr/>
        </p:nvSpPr>
        <p:spPr>
          <a:xfrm>
            <a:off x="7442901" y="1234656"/>
            <a:ext cx="3691395" cy="400110"/>
          </a:xfrm>
          <a:prstGeom prst="rect">
            <a:avLst/>
          </a:prstGeom>
          <a:noFill/>
        </p:spPr>
        <p:txBody>
          <a:bodyPr wrap="none" rtlCol="0">
            <a:spAutoFit/>
          </a:bodyPr>
          <a:lstStyle/>
          <a:p>
            <a:r>
              <a:rPr lang="en-IN" sz="2000" b="1" dirty="0">
                <a:solidFill>
                  <a:schemeClr val="bg1"/>
                </a:solidFill>
              </a:rPr>
              <a:t>Solar Rotation Period: 2003-2007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IN" altLang="en-US" sz="5400" dirty="0"/>
              <a:t>Outline</a:t>
            </a:r>
          </a:p>
        </p:txBody>
      </p:sp>
      <p:sp>
        <p:nvSpPr>
          <p:cNvPr id="3075" name="Content Placeholder 2"/>
          <p:cNvSpPr>
            <a:spLocks noGrp="1"/>
          </p:cNvSpPr>
          <p:nvPr>
            <p:ph idx="1"/>
          </p:nvPr>
        </p:nvSpPr>
        <p:spPr>
          <a:xfrm>
            <a:off x="685801" y="1931051"/>
            <a:ext cx="10131425" cy="3649133"/>
          </a:xfrm>
        </p:spPr>
        <p:txBody>
          <a:bodyPr>
            <a:normAutofit/>
          </a:bodyPr>
          <a:lstStyle/>
          <a:p>
            <a:r>
              <a:rPr lang="en-IN" altLang="en-US" sz="2800" dirty="0"/>
              <a:t>Introduction</a:t>
            </a:r>
          </a:p>
          <a:p>
            <a:r>
              <a:rPr lang="en-IN" altLang="en-US" sz="2800" dirty="0"/>
              <a:t>Methods of Analysis</a:t>
            </a:r>
          </a:p>
          <a:p>
            <a:r>
              <a:rPr lang="en-IN" altLang="en-US" sz="2800" dirty="0"/>
              <a:t>Flux Modulation Approach</a:t>
            </a:r>
          </a:p>
          <a:p>
            <a:r>
              <a:rPr lang="en-IN" altLang="en-US" sz="2800" dirty="0"/>
              <a:t>Image Analysis </a:t>
            </a:r>
          </a:p>
          <a:p>
            <a:r>
              <a:rPr lang="en-IN" altLang="en-US" sz="2800" dirty="0"/>
              <a:t>Results </a:t>
            </a:r>
          </a:p>
          <a:p>
            <a:r>
              <a:rPr lang="en-IN" altLang="en-US" sz="2800" dirty="0"/>
              <a:t>Conclusions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 y="-121298"/>
            <a:ext cx="12297747" cy="1325563"/>
          </a:xfrm>
        </p:spPr>
        <p:txBody>
          <a:bodyPr>
            <a:noAutofit/>
          </a:bodyPr>
          <a:lstStyle/>
          <a:p>
            <a:r>
              <a:rPr lang="en-IN" sz="5400" dirty="0"/>
              <a:t>North South Asymmetry in Rotation</a:t>
            </a:r>
          </a:p>
        </p:txBody>
      </p:sp>
      <p:pic>
        <p:nvPicPr>
          <p:cNvPr id="2" name="Picture 1"/>
          <p:cNvPicPr>
            <a:picLocks noChangeAspect="1"/>
          </p:cNvPicPr>
          <p:nvPr/>
        </p:nvPicPr>
        <p:blipFill>
          <a:blip r:embed="rId2"/>
          <a:stretch>
            <a:fillRect/>
          </a:stretch>
        </p:blipFill>
        <p:spPr>
          <a:xfrm>
            <a:off x="2691558" y="1204265"/>
            <a:ext cx="6914628" cy="5275385"/>
          </a:xfrm>
          <a:prstGeom prst="rect">
            <a:avLst/>
          </a:prstGeom>
        </p:spPr>
      </p:pic>
      <p:sp>
        <p:nvSpPr>
          <p:cNvPr id="7" name="TextBox 6"/>
          <p:cNvSpPr txBox="1"/>
          <p:nvPr/>
        </p:nvSpPr>
        <p:spPr>
          <a:xfrm>
            <a:off x="4066655" y="1253562"/>
            <a:ext cx="3691395" cy="400110"/>
          </a:xfrm>
          <a:prstGeom prst="rect">
            <a:avLst/>
          </a:prstGeom>
          <a:noFill/>
        </p:spPr>
        <p:txBody>
          <a:bodyPr wrap="none" rtlCol="0">
            <a:spAutoFit/>
          </a:bodyPr>
          <a:lstStyle/>
          <a:p>
            <a:r>
              <a:rPr lang="en-IN" sz="2000" b="1" dirty="0">
                <a:solidFill>
                  <a:schemeClr val="bg1"/>
                </a:solidFill>
              </a:rPr>
              <a:t>Solar Rotation Period: 2008-2016</a:t>
            </a:r>
          </a:p>
        </p:txBody>
      </p:sp>
    </p:spTree>
    <p:extLst>
      <p:ext uri="{BB962C8B-B14F-4D97-AF65-F5344CB8AC3E}">
        <p14:creationId xmlns:p14="http://schemas.microsoft.com/office/powerpoint/2010/main" val="3063050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53007" y="-65317"/>
            <a:ext cx="5245359" cy="1325563"/>
          </a:xfrm>
        </p:spPr>
        <p:txBody>
          <a:bodyPr>
            <a:noAutofit/>
          </a:bodyPr>
          <a:lstStyle/>
          <a:p>
            <a:r>
              <a:rPr lang="en-IN" altLang="en-US" sz="5400" dirty="0"/>
              <a:t>Conclusions</a:t>
            </a:r>
          </a:p>
        </p:txBody>
      </p:sp>
      <p:pic>
        <p:nvPicPr>
          <p:cNvPr id="153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4001" y="2262107"/>
            <a:ext cx="6104071" cy="3828276"/>
          </a:xfrm>
        </p:spPr>
      </p:pic>
      <p:sp>
        <p:nvSpPr>
          <p:cNvPr id="4" name="Content Placeholder 2"/>
          <p:cNvSpPr txBox="1">
            <a:spLocks/>
          </p:cNvSpPr>
          <p:nvPr/>
        </p:nvSpPr>
        <p:spPr bwMode="auto">
          <a:xfrm>
            <a:off x="97370" y="1279852"/>
            <a:ext cx="8098414" cy="133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N" dirty="0"/>
              <a:t>There is clear indication of Asymmetry in Rotation of the different hemispheres using the Flux Modulation approach.</a:t>
            </a:r>
          </a:p>
        </p:txBody>
      </p:sp>
      <p:sp>
        <p:nvSpPr>
          <p:cNvPr id="2" name="Rectangle 1"/>
          <p:cNvSpPr/>
          <p:nvPr/>
        </p:nvSpPr>
        <p:spPr>
          <a:xfrm>
            <a:off x="97370" y="2633864"/>
            <a:ext cx="5756631" cy="2831544"/>
          </a:xfrm>
          <a:prstGeom prst="rect">
            <a:avLst/>
          </a:prstGeom>
        </p:spPr>
        <p:txBody>
          <a:bodyPr wrap="square">
            <a:spAutoFit/>
          </a:bodyPr>
          <a:lstStyle/>
          <a:p>
            <a:pPr marL="285750" indent="-285750">
              <a:spcAft>
                <a:spcPts val="1200"/>
              </a:spcAft>
              <a:buFont typeface="Arial" panose="020B0604020202020204" pitchFamily="34" charset="0"/>
              <a:buChar char="•"/>
            </a:pPr>
            <a:r>
              <a:rPr lang="sv-SE" sz="2800" dirty="0"/>
              <a:t>The asymmetry changes its sign during a solar cycle.</a:t>
            </a:r>
          </a:p>
          <a:p>
            <a:pPr marL="285750" indent="-285750" eaLnBrk="1" hangingPunct="1">
              <a:lnSpc>
                <a:spcPct val="100000"/>
              </a:lnSpc>
              <a:buFont typeface="Arial" panose="020B0604020202020204" pitchFamily="34" charset="0"/>
              <a:buChar char="•"/>
            </a:pPr>
            <a:r>
              <a:rPr lang="sv-SE" sz="2800" dirty="0"/>
              <a:t>There is a correlation between the prominance of the asymmetry and the 11 year sunspot cycle.</a:t>
            </a:r>
          </a:p>
          <a:p>
            <a:pPr marL="285750" indent="-285750" eaLnBrk="1" hangingPunct="1">
              <a:lnSpc>
                <a:spcPct val="100000"/>
              </a:lnSpc>
              <a:buFont typeface="Arial" panose="020B0604020202020204" pitchFamily="34" charset="0"/>
              <a:buChar char="•"/>
            </a:pPr>
            <a:endParaRPr lang="sv-SE"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6" y="-99649"/>
            <a:ext cx="10131425" cy="1456267"/>
          </a:xfrm>
        </p:spPr>
        <p:txBody>
          <a:bodyPr>
            <a:normAutofit/>
          </a:bodyPr>
          <a:lstStyle/>
          <a:p>
            <a:r>
              <a:rPr lang="en-IN" sz="5400" dirty="0"/>
              <a:t>Further Analysis</a:t>
            </a:r>
          </a:p>
        </p:txBody>
      </p:sp>
      <p:sp>
        <p:nvSpPr>
          <p:cNvPr id="3" name="Content Placeholder 2"/>
          <p:cNvSpPr>
            <a:spLocks noGrp="1"/>
          </p:cNvSpPr>
          <p:nvPr>
            <p:ph idx="1"/>
          </p:nvPr>
        </p:nvSpPr>
        <p:spPr>
          <a:xfrm>
            <a:off x="109026" y="2671982"/>
            <a:ext cx="6246055" cy="2444001"/>
          </a:xfrm>
        </p:spPr>
        <p:txBody>
          <a:bodyPr>
            <a:noAutofit/>
          </a:bodyPr>
          <a:lstStyle/>
          <a:p>
            <a:r>
              <a:rPr lang="sv-SE" sz="2800" dirty="0"/>
              <a:t>This can also be observed by studying XUV images for other wavelegths and comparing with the Sunspot number.</a:t>
            </a:r>
          </a:p>
          <a:p>
            <a:r>
              <a:rPr lang="en-IN" sz="2800" dirty="0"/>
              <a:t>XUV images of different wavelengths correspond to the flux obtained from different altitudes in the Corona. </a:t>
            </a:r>
          </a:p>
          <a:p>
            <a:r>
              <a:rPr lang="en-IN" sz="2800" dirty="0"/>
              <a:t>Model the variation of rotation period with the latitude at various height in the coronal atmosphere, down to the transition region.</a:t>
            </a:r>
          </a:p>
          <a:p>
            <a:endParaRPr lang="en-IN"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509" y="433298"/>
            <a:ext cx="5583491" cy="5605975"/>
          </a:xfrm>
          <a:prstGeom prst="rect">
            <a:avLst/>
          </a:prstGeom>
        </p:spPr>
      </p:pic>
    </p:spTree>
    <p:extLst>
      <p:ext uri="{BB962C8B-B14F-4D97-AF65-F5344CB8AC3E}">
        <p14:creationId xmlns:p14="http://schemas.microsoft.com/office/powerpoint/2010/main" val="242125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3647" y="2560320"/>
            <a:ext cx="4969509"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Thank you!</a:t>
            </a:r>
          </a:p>
        </p:txBody>
      </p:sp>
    </p:spTree>
    <p:extLst>
      <p:ext uri="{BB962C8B-B14F-4D97-AF65-F5344CB8AC3E}">
        <p14:creationId xmlns:p14="http://schemas.microsoft.com/office/powerpoint/2010/main" val="42063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88" y="365125"/>
            <a:ext cx="10515600" cy="848806"/>
          </a:xfrm>
        </p:spPr>
        <p:txBody>
          <a:bodyPr>
            <a:noAutofit/>
          </a:bodyPr>
          <a:lstStyle/>
          <a:p>
            <a:r>
              <a:rPr lang="en-IN" sz="5400" dirty="0"/>
              <a:t>Introduction</a:t>
            </a:r>
          </a:p>
        </p:txBody>
      </p:sp>
      <p:sp>
        <p:nvSpPr>
          <p:cNvPr id="3" name="Content Placeholder 2"/>
          <p:cNvSpPr>
            <a:spLocks noGrp="1"/>
          </p:cNvSpPr>
          <p:nvPr>
            <p:ph idx="1"/>
          </p:nvPr>
        </p:nvSpPr>
        <p:spPr>
          <a:xfrm>
            <a:off x="475034" y="496478"/>
            <a:ext cx="8811638" cy="4963033"/>
          </a:xfrm>
        </p:spPr>
        <p:txBody>
          <a:bodyPr>
            <a:normAutofit/>
          </a:bodyPr>
          <a:lstStyle/>
          <a:p>
            <a:r>
              <a:rPr lang="en-IN" sz="2800" dirty="0"/>
              <a:t>Observation of solar rotation is being recorded since the 17th century</a:t>
            </a:r>
          </a:p>
          <a:p>
            <a:r>
              <a:rPr lang="en-IN" sz="2800" dirty="0"/>
              <a:t>Differential Solar Rotation was first measuring the equatorial rotation rate at various latitudes, and it was found that the rotation is slower at higher latitudes. </a:t>
            </a:r>
          </a:p>
          <a:p>
            <a:r>
              <a:rPr lang="en-IN" sz="2800" dirty="0"/>
              <a:t>However, North-South Asymmetry in Solar Rotation was first reported in 1915.</a:t>
            </a:r>
          </a:p>
        </p:txBody>
      </p:sp>
      <p:pic>
        <p:nvPicPr>
          <p:cNvPr id="4" name="Picture 3"/>
          <p:cNvPicPr>
            <a:picLocks noChangeAspect="1"/>
          </p:cNvPicPr>
          <p:nvPr/>
        </p:nvPicPr>
        <p:blipFill>
          <a:blip r:embed="rId2"/>
          <a:stretch>
            <a:fillRect/>
          </a:stretch>
        </p:blipFill>
        <p:spPr>
          <a:xfrm>
            <a:off x="9286672" y="1213931"/>
            <a:ext cx="2743200" cy="4838700"/>
          </a:xfrm>
          <a:prstGeom prst="rect">
            <a:avLst/>
          </a:prstGeom>
        </p:spPr>
      </p:pic>
    </p:spTree>
    <p:extLst>
      <p:ext uri="{BB962C8B-B14F-4D97-AF65-F5344CB8AC3E}">
        <p14:creationId xmlns:p14="http://schemas.microsoft.com/office/powerpoint/2010/main" val="55539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31" y="143619"/>
            <a:ext cx="10515600" cy="1325563"/>
          </a:xfrm>
        </p:spPr>
        <p:txBody>
          <a:bodyPr>
            <a:noAutofit/>
          </a:bodyPr>
          <a:lstStyle/>
          <a:p>
            <a:r>
              <a:rPr lang="en-IN" sz="5400" dirty="0"/>
              <a:t>Methods for Estimating Solar Rotation</a:t>
            </a:r>
          </a:p>
        </p:txBody>
      </p:sp>
      <p:sp>
        <p:nvSpPr>
          <p:cNvPr id="3" name="Content Placeholder 2"/>
          <p:cNvSpPr>
            <a:spLocks noGrp="1"/>
          </p:cNvSpPr>
          <p:nvPr>
            <p:ph idx="1"/>
          </p:nvPr>
        </p:nvSpPr>
        <p:spPr>
          <a:xfrm>
            <a:off x="390331" y="2068222"/>
            <a:ext cx="8800322" cy="4948399"/>
          </a:xfrm>
        </p:spPr>
        <p:txBody>
          <a:bodyPr>
            <a:noAutofit/>
          </a:bodyPr>
          <a:lstStyle/>
          <a:p>
            <a:r>
              <a:rPr lang="en-IN" sz="2800" b="1" dirty="0"/>
              <a:t>Tracer method</a:t>
            </a:r>
            <a:r>
              <a:rPr lang="en-IN" sz="2800" dirty="0"/>
              <a:t>: Track and observe certain features on the Sun, like CBPs, which can be optical (</a:t>
            </a:r>
            <a:r>
              <a:rPr lang="en-IN" sz="2800" dirty="0" err="1">
                <a:solidFill>
                  <a:schemeClr val="accent4">
                    <a:lumMod val="60000"/>
                    <a:lumOff val="40000"/>
                  </a:schemeClr>
                </a:solidFill>
              </a:rPr>
              <a:t>Wöhl</a:t>
            </a:r>
            <a:r>
              <a:rPr lang="en-IN" sz="2800" dirty="0">
                <a:solidFill>
                  <a:schemeClr val="accent4">
                    <a:lumMod val="60000"/>
                    <a:lumOff val="40000"/>
                  </a:schemeClr>
                </a:solidFill>
              </a:rPr>
              <a:t> et al. 2010</a:t>
            </a:r>
            <a:r>
              <a:rPr lang="en-IN" sz="2800" dirty="0">
                <a:solidFill>
                  <a:schemeClr val="tx1">
                    <a:lumMod val="50000"/>
                  </a:schemeClr>
                </a:solidFill>
              </a:rPr>
              <a:t>; </a:t>
            </a:r>
            <a:r>
              <a:rPr lang="en-IN" sz="2800" dirty="0" err="1">
                <a:solidFill>
                  <a:schemeClr val="accent4">
                    <a:lumMod val="60000"/>
                    <a:lumOff val="40000"/>
                  </a:schemeClr>
                </a:solidFill>
              </a:rPr>
              <a:t>Brajša</a:t>
            </a:r>
            <a:r>
              <a:rPr lang="en-IN" sz="2800" dirty="0">
                <a:solidFill>
                  <a:schemeClr val="accent4">
                    <a:lumMod val="60000"/>
                    <a:lumOff val="40000"/>
                  </a:schemeClr>
                </a:solidFill>
              </a:rPr>
              <a:t> et al. 2014</a:t>
            </a:r>
            <a:r>
              <a:rPr lang="en-IN" sz="2800" dirty="0"/>
              <a:t>), X-ray (</a:t>
            </a:r>
            <a:r>
              <a:rPr lang="en-IN" sz="2800" dirty="0" err="1">
                <a:solidFill>
                  <a:schemeClr val="accent4">
                    <a:lumMod val="60000"/>
                    <a:lumOff val="40000"/>
                  </a:schemeClr>
                </a:solidFill>
              </a:rPr>
              <a:t>Kariyappa</a:t>
            </a:r>
            <a:r>
              <a:rPr lang="en-IN" sz="2800" dirty="0">
                <a:solidFill>
                  <a:schemeClr val="accent4">
                    <a:lumMod val="60000"/>
                    <a:lumOff val="40000"/>
                  </a:schemeClr>
                </a:solidFill>
              </a:rPr>
              <a:t> 2008</a:t>
            </a:r>
            <a:r>
              <a:rPr lang="en-IN" sz="2800" dirty="0"/>
              <a:t>) or magnetic (</a:t>
            </a:r>
            <a:r>
              <a:rPr lang="en-IN" sz="2800" dirty="0">
                <a:solidFill>
                  <a:schemeClr val="accent4">
                    <a:lumMod val="60000"/>
                    <a:lumOff val="40000"/>
                  </a:schemeClr>
                </a:solidFill>
              </a:rPr>
              <a:t>Parker 1987</a:t>
            </a:r>
            <a:r>
              <a:rPr lang="en-IN" sz="2800" dirty="0"/>
              <a:t>) coronal features. The is a limitation in the latitudes for which it can be used as the features themselves move longitudinally along the surface.</a:t>
            </a:r>
          </a:p>
          <a:p>
            <a:r>
              <a:rPr lang="en-IN" sz="2800" dirty="0"/>
              <a:t>Observations of Sunspots (</a:t>
            </a:r>
            <a:r>
              <a:rPr lang="en-IN" sz="2800" dirty="0">
                <a:solidFill>
                  <a:schemeClr val="accent4">
                    <a:lumMod val="60000"/>
                    <a:lumOff val="40000"/>
                  </a:schemeClr>
                </a:solidFill>
              </a:rPr>
              <a:t>Chen et al. 2015</a:t>
            </a:r>
            <a:r>
              <a:rPr lang="en-IN" sz="2800" dirty="0"/>
              <a:t>; </a:t>
            </a:r>
            <a:r>
              <a:rPr lang="en-IN" sz="2800" dirty="0">
                <a:solidFill>
                  <a:schemeClr val="accent4">
                    <a:lumMod val="60000"/>
                    <a:lumOff val="40000"/>
                  </a:schemeClr>
                </a:solidFill>
              </a:rPr>
              <a:t>Chandra &amp; Vats 2011</a:t>
            </a:r>
            <a:r>
              <a:rPr lang="en-IN" sz="2800" dirty="0"/>
              <a:t>) have produced rotation values                                 close to those derived from other methods                            (</a:t>
            </a:r>
            <a:r>
              <a:rPr lang="en-IN" sz="2800" dirty="0">
                <a:solidFill>
                  <a:schemeClr val="accent4">
                    <a:lumMod val="60000"/>
                    <a:lumOff val="40000"/>
                  </a:schemeClr>
                </a:solidFill>
              </a:rPr>
              <a:t>Chandra et al. 2009</a:t>
            </a:r>
            <a:r>
              <a:rPr lang="en-IN" sz="2800" dirty="0"/>
              <a:t>).</a:t>
            </a:r>
            <a:br>
              <a:rPr lang="en-IN" sz="2800" dirty="0"/>
            </a:br>
            <a:br>
              <a:rPr lang="en-IN" sz="2800" dirty="0"/>
            </a:br>
            <a:br>
              <a:rPr lang="en-IN" sz="2800" dirty="0"/>
            </a:br>
            <a:endParaRPr lang="en-IN" sz="2800" dirty="0"/>
          </a:p>
        </p:txBody>
      </p:sp>
      <p:pic>
        <p:nvPicPr>
          <p:cNvPr id="4" name="Picture 3" descr="D:\Research\Images\sun-plage.jpg"/>
          <p:cNvPicPr>
            <a:picLocks noChangeAspect="1" noChangeArrowheads="1"/>
          </p:cNvPicPr>
          <p:nvPr/>
        </p:nvPicPr>
        <p:blipFill>
          <a:blip r:embed="rId2" cstate="print"/>
          <a:srcRect/>
          <a:stretch>
            <a:fillRect/>
          </a:stretch>
        </p:blipFill>
        <p:spPr bwMode="auto">
          <a:xfrm>
            <a:off x="9296400" y="1026885"/>
            <a:ext cx="2895600" cy="2886075"/>
          </a:xfrm>
          <a:prstGeom prst="rect">
            <a:avLst/>
          </a:prstGeom>
          <a:noFill/>
          <a:ln w="9525">
            <a:noFill/>
            <a:miter lim="800000"/>
            <a:headEnd/>
            <a:tailEnd/>
          </a:ln>
        </p:spPr>
      </p:pic>
      <p:pic>
        <p:nvPicPr>
          <p:cNvPr id="5" name="Picture 2" descr="D:\Research\Images\SolarRtn.bmp"/>
          <p:cNvPicPr>
            <a:picLocks noChangeAspect="1" noChangeArrowheads="1"/>
          </p:cNvPicPr>
          <p:nvPr/>
        </p:nvPicPr>
        <p:blipFill>
          <a:blip r:embed="rId3" cstate="print"/>
          <a:srcRect/>
          <a:stretch>
            <a:fillRect/>
          </a:stretch>
        </p:blipFill>
        <p:spPr bwMode="auto">
          <a:xfrm>
            <a:off x="7086600" y="4814888"/>
            <a:ext cx="5105400" cy="2043112"/>
          </a:xfrm>
          <a:prstGeom prst="rect">
            <a:avLst/>
          </a:prstGeom>
          <a:noFill/>
          <a:ln w="9525">
            <a:noFill/>
            <a:miter lim="800000"/>
            <a:headEnd/>
            <a:tailEnd/>
          </a:ln>
        </p:spPr>
      </p:pic>
    </p:spTree>
    <p:extLst>
      <p:ext uri="{BB962C8B-B14F-4D97-AF65-F5344CB8AC3E}">
        <p14:creationId xmlns:p14="http://schemas.microsoft.com/office/powerpoint/2010/main" val="335948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44" y="132005"/>
            <a:ext cx="10515600" cy="1325563"/>
          </a:xfrm>
        </p:spPr>
        <p:txBody>
          <a:bodyPr>
            <a:normAutofit/>
          </a:bodyPr>
          <a:lstStyle/>
          <a:p>
            <a:r>
              <a:rPr lang="en-IN" sz="5400" b="1" dirty="0"/>
              <a:t>Spectroscopy</a:t>
            </a:r>
            <a:endParaRPr lang="en-IN" sz="5400" dirty="0"/>
          </a:p>
        </p:txBody>
      </p:sp>
      <p:sp>
        <p:nvSpPr>
          <p:cNvPr id="3" name="Content Placeholder 2"/>
          <p:cNvSpPr>
            <a:spLocks noGrp="1"/>
          </p:cNvSpPr>
          <p:nvPr>
            <p:ph idx="1"/>
          </p:nvPr>
        </p:nvSpPr>
        <p:spPr>
          <a:xfrm>
            <a:off x="202924" y="441802"/>
            <a:ext cx="8743545" cy="4351338"/>
          </a:xfrm>
        </p:spPr>
        <p:txBody>
          <a:bodyPr>
            <a:normAutofit/>
          </a:bodyPr>
          <a:lstStyle/>
          <a:p>
            <a:r>
              <a:rPr lang="en-IN" sz="2800" dirty="0"/>
              <a:t>Spectroscopic Methods can be used to study a wider range of latitudes. </a:t>
            </a:r>
          </a:p>
          <a:p>
            <a:r>
              <a:rPr lang="en-IN" sz="2800" dirty="0"/>
              <a:t>One such approach is to measure the Doppler shift in selected spectral lines near the solar limb (</a:t>
            </a:r>
            <a:r>
              <a:rPr lang="en-IN" sz="2800" dirty="0" err="1">
                <a:solidFill>
                  <a:schemeClr val="accent4">
                    <a:lumMod val="60000"/>
                    <a:lumOff val="40000"/>
                  </a:schemeClr>
                </a:solidFill>
              </a:rPr>
              <a:t>Scherrer</a:t>
            </a:r>
            <a:r>
              <a:rPr lang="en-IN" sz="2800" dirty="0">
                <a:solidFill>
                  <a:schemeClr val="accent4">
                    <a:lumMod val="60000"/>
                    <a:lumOff val="40000"/>
                  </a:schemeClr>
                </a:solidFill>
              </a:rPr>
              <a:t> &amp; Wilcox 1980</a:t>
            </a:r>
            <a:r>
              <a:rPr lang="en-IN" sz="2800" dirty="0"/>
              <a:t>).</a:t>
            </a:r>
          </a:p>
        </p:txBody>
      </p:sp>
      <p:sp>
        <p:nvSpPr>
          <p:cNvPr id="6" name="Rectangle 5"/>
          <p:cNvSpPr/>
          <p:nvPr/>
        </p:nvSpPr>
        <p:spPr>
          <a:xfrm>
            <a:off x="202924" y="3742627"/>
            <a:ext cx="7796553" cy="2246769"/>
          </a:xfrm>
          <a:prstGeom prst="rect">
            <a:avLst/>
          </a:prstGeom>
        </p:spPr>
        <p:txBody>
          <a:bodyPr wrap="square">
            <a:spAutoFit/>
          </a:bodyPr>
          <a:lstStyle/>
          <a:p>
            <a:pPr marL="285750" indent="-285750">
              <a:buFont typeface="Arial" panose="020B0604020202020204" pitchFamily="34" charset="0"/>
              <a:buChar char="•"/>
            </a:pPr>
            <a:r>
              <a:rPr lang="en-IN" sz="2800" dirty="0"/>
              <a:t>But these measurements quite susceptible to scattered light due to the instrument and the constant variation in the atmosphere and are sometimes less accurate due to the presence of macroscopic motions within the coronal features.</a:t>
            </a:r>
          </a:p>
        </p:txBody>
      </p:sp>
      <p:grpSp>
        <p:nvGrpSpPr>
          <p:cNvPr id="7" name="Group 8"/>
          <p:cNvGrpSpPr>
            <a:grpSpLocks/>
          </p:cNvGrpSpPr>
          <p:nvPr/>
        </p:nvGrpSpPr>
        <p:grpSpPr bwMode="auto">
          <a:xfrm>
            <a:off x="8313576" y="3191069"/>
            <a:ext cx="3878424" cy="2932242"/>
            <a:chOff x="5562600" y="1295400"/>
            <a:chExt cx="3505200" cy="2743200"/>
          </a:xfrm>
        </p:grpSpPr>
        <p:pic>
          <p:nvPicPr>
            <p:cNvPr id="8" name="Picture 2" descr="F:\Backup\Research\Images\dopplershift_rotation.png"/>
            <p:cNvPicPr>
              <a:picLocks noChangeAspect="1" noChangeArrowheads="1"/>
            </p:cNvPicPr>
            <p:nvPr/>
          </p:nvPicPr>
          <p:blipFill>
            <a:blip r:embed="rId2" cstate="print"/>
            <a:srcRect r="49995"/>
            <a:stretch>
              <a:fillRect/>
            </a:stretch>
          </p:blipFill>
          <p:spPr bwMode="auto">
            <a:xfrm>
              <a:off x="6323013" y="1295400"/>
              <a:ext cx="2744787" cy="2743200"/>
            </a:xfrm>
            <a:prstGeom prst="rect">
              <a:avLst/>
            </a:prstGeom>
            <a:noFill/>
            <a:ln w="9525">
              <a:noFill/>
              <a:miter lim="800000"/>
              <a:headEnd/>
              <a:tailEnd/>
            </a:ln>
          </p:spPr>
        </p:pic>
        <p:sp>
          <p:nvSpPr>
            <p:cNvPr id="9" name="Curved Right Arrow 10"/>
            <p:cNvSpPr/>
            <p:nvPr/>
          </p:nvSpPr>
          <p:spPr>
            <a:xfrm rot="21421471">
              <a:off x="5562600" y="2150918"/>
              <a:ext cx="730250" cy="12174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charset="0"/>
              </a:endParaRPr>
            </a:p>
          </p:txBody>
        </p:sp>
      </p:grpSp>
    </p:spTree>
    <p:extLst>
      <p:ext uri="{BB962C8B-B14F-4D97-AF65-F5344CB8AC3E}">
        <p14:creationId xmlns:p14="http://schemas.microsoft.com/office/powerpoint/2010/main" val="44607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24" y="-81680"/>
            <a:ext cx="10515600" cy="1325563"/>
          </a:xfrm>
        </p:spPr>
        <p:txBody>
          <a:bodyPr>
            <a:normAutofit/>
          </a:bodyPr>
          <a:lstStyle/>
          <a:p>
            <a:r>
              <a:rPr lang="en-IN" sz="5400" b="1" dirty="0"/>
              <a:t>Helioseismology</a:t>
            </a:r>
            <a:endParaRPr lang="en-IN" sz="5400" dirty="0"/>
          </a:p>
        </p:txBody>
      </p:sp>
      <p:sp>
        <p:nvSpPr>
          <p:cNvPr id="3" name="Content Placeholder 2"/>
          <p:cNvSpPr>
            <a:spLocks noGrp="1"/>
          </p:cNvSpPr>
          <p:nvPr>
            <p:ph idx="1"/>
          </p:nvPr>
        </p:nvSpPr>
        <p:spPr>
          <a:xfrm>
            <a:off x="440988" y="3429405"/>
            <a:ext cx="9726038" cy="3672050"/>
          </a:xfrm>
        </p:spPr>
        <p:txBody>
          <a:bodyPr>
            <a:noAutofit/>
          </a:bodyPr>
          <a:lstStyle/>
          <a:p>
            <a:pPr marL="0" indent="0">
              <a:buNone/>
            </a:pPr>
            <a:r>
              <a:rPr lang="en-IN" sz="2800" dirty="0"/>
              <a:t> </a:t>
            </a:r>
          </a:p>
          <a:p>
            <a:r>
              <a:rPr lang="en-IN" sz="2800" dirty="0"/>
              <a:t>Inferences of the subsurface rotations can be made using the time-distance helioseismology by measuring the travel times for acoustic waves on the solar surface and using them to infer the variations of structure and flow velocities.</a:t>
            </a:r>
          </a:p>
          <a:p>
            <a:r>
              <a:rPr lang="en-IN" sz="2800" dirty="0"/>
              <a:t>Helioseismology also suggests that the some features in the different layers in the Sun are coupled via features like convection flows, which would mean that those features cannot be used to analyse the rotation.</a:t>
            </a:r>
            <a:br>
              <a:rPr lang="en-IN" sz="2800" dirty="0"/>
            </a:br>
            <a:endParaRPr lang="en-IN" sz="2800" dirty="0"/>
          </a:p>
          <a:p>
            <a:endParaRPr lang="en-IN" sz="2800" dirty="0"/>
          </a:p>
        </p:txBody>
      </p:sp>
      <p:pic>
        <p:nvPicPr>
          <p:cNvPr id="4" name="Picture 2" descr="http://www.cropcircleanswers.com/Fi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341" y="-1363"/>
            <a:ext cx="3761659" cy="32914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0988" y="1002481"/>
            <a:ext cx="7404287" cy="2246769"/>
          </a:xfrm>
          <a:prstGeom prst="rect">
            <a:avLst/>
          </a:prstGeom>
        </p:spPr>
        <p:txBody>
          <a:bodyPr wrap="square">
            <a:spAutoFit/>
          </a:bodyPr>
          <a:lstStyle/>
          <a:p>
            <a:pPr marL="285750" indent="-285750">
              <a:buFont typeface="Arial" panose="020B0604020202020204" pitchFamily="34" charset="0"/>
              <a:buChar char="•"/>
            </a:pPr>
            <a:r>
              <a:rPr lang="en-IN" sz="2800" dirty="0"/>
              <a:t>Studying the oscillations of acoustic modes of the Sun resulting from the perturbations generated deep inside it can provide significant information about the Sun, from its interior to the surface</a:t>
            </a:r>
          </a:p>
        </p:txBody>
      </p:sp>
    </p:spTree>
    <p:extLst>
      <p:ext uri="{BB962C8B-B14F-4D97-AF65-F5344CB8AC3E}">
        <p14:creationId xmlns:p14="http://schemas.microsoft.com/office/powerpoint/2010/main" val="91728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IN" sz="5400" dirty="0"/>
              <a:t>Flux Modulation Method</a:t>
            </a:r>
          </a:p>
        </p:txBody>
      </p:sp>
      <p:sp>
        <p:nvSpPr>
          <p:cNvPr id="3" name="Content Placeholder 2"/>
          <p:cNvSpPr>
            <a:spLocks noGrp="1"/>
          </p:cNvSpPr>
          <p:nvPr>
            <p:ph idx="1"/>
          </p:nvPr>
        </p:nvSpPr>
        <p:spPr>
          <a:xfrm>
            <a:off x="838200" y="1810897"/>
            <a:ext cx="10515600" cy="5168543"/>
          </a:xfrm>
        </p:spPr>
        <p:txBody>
          <a:bodyPr>
            <a:noAutofit/>
          </a:bodyPr>
          <a:lstStyle/>
          <a:p>
            <a:pPr>
              <a:lnSpc>
                <a:spcPct val="100000"/>
              </a:lnSpc>
            </a:pPr>
            <a:r>
              <a:rPr lang="en-IN" sz="2800" dirty="0"/>
              <a:t>A recent approach to observing the differential rotation is to </a:t>
            </a:r>
            <a:r>
              <a:rPr lang="en-IN" sz="2800" dirty="0" err="1"/>
              <a:t>analyze</a:t>
            </a:r>
            <a:r>
              <a:rPr lang="en-IN" sz="2800" dirty="0"/>
              <a:t> the fluctuations in the flux emitted by the Sun.</a:t>
            </a:r>
          </a:p>
          <a:p>
            <a:pPr>
              <a:lnSpc>
                <a:spcPct val="100000"/>
              </a:lnSpc>
            </a:pPr>
            <a:r>
              <a:rPr lang="en-IN" sz="2800" dirty="0"/>
              <a:t>Analysis of such variations in the solar emissions from a particular region along the heliocentric latitude can be used to precisely determine the solar rotation at that latitude of the layer of the solar atmosphere from where the flux is emitted. </a:t>
            </a:r>
          </a:p>
          <a:p>
            <a:pPr>
              <a:lnSpc>
                <a:spcPct val="100000"/>
              </a:lnSpc>
            </a:pPr>
            <a:r>
              <a:rPr lang="en-IN" sz="2800" dirty="0">
                <a:solidFill>
                  <a:schemeClr val="accent4">
                    <a:lumMod val="60000"/>
                    <a:lumOff val="40000"/>
                  </a:schemeClr>
                </a:solidFill>
              </a:rPr>
              <a:t>Vats et al. (1998) </a:t>
            </a:r>
            <a:r>
              <a:rPr lang="en-IN" sz="2800" dirty="0"/>
              <a:t>first showed that the time series analysis of 10.7 cm (corresponding to 2.8GHz frequency) solar flux can give valuable information about the coronal rotation, and also inferred that solar corona rotates slightly faster than </a:t>
            </a:r>
            <a:r>
              <a:rPr lang="en-IN" sz="2800" dirty="0" err="1"/>
              <a:t>photospheric</a:t>
            </a:r>
            <a:r>
              <a:rPr lang="en-IN" sz="2800" dirty="0"/>
              <a:t> features and that the rotation period decreases as we go further in the corona (</a:t>
            </a:r>
            <a:r>
              <a:rPr lang="en-IN" sz="2800" dirty="0">
                <a:solidFill>
                  <a:schemeClr val="accent4">
                    <a:lumMod val="60000"/>
                    <a:lumOff val="40000"/>
                  </a:schemeClr>
                </a:solidFill>
              </a:rPr>
              <a:t>Vats et al. 2001</a:t>
            </a:r>
            <a:r>
              <a:rPr lang="en-IN" sz="2800" dirty="0"/>
              <a:t>).</a:t>
            </a:r>
            <a:br>
              <a:rPr lang="en-IN" sz="2800" dirty="0"/>
            </a:br>
            <a:br>
              <a:rPr lang="en-IN" sz="2800" dirty="0"/>
            </a:br>
            <a:endParaRPr lang="en-IN" sz="2800" dirty="0"/>
          </a:p>
        </p:txBody>
      </p:sp>
    </p:spTree>
    <p:extLst>
      <p:ext uri="{BB962C8B-B14F-4D97-AF65-F5344CB8AC3E}">
        <p14:creationId xmlns:p14="http://schemas.microsoft.com/office/powerpoint/2010/main" val="348955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422" y="-126608"/>
            <a:ext cx="10515600" cy="6296584"/>
          </a:xfrm>
        </p:spPr>
        <p:txBody>
          <a:bodyPr>
            <a:normAutofit/>
          </a:bodyPr>
          <a:lstStyle/>
          <a:p>
            <a:pPr>
              <a:lnSpc>
                <a:spcPct val="100000"/>
              </a:lnSpc>
            </a:pPr>
            <a:r>
              <a:rPr lang="en-IN" sz="2800" dirty="0"/>
              <a:t>Here, Solar Full Disk (SFD) images are used for analysis, as the value of pixel corresponds to the intensity of solar flux from that region. </a:t>
            </a:r>
          </a:p>
          <a:p>
            <a:pPr>
              <a:lnSpc>
                <a:spcPct val="100000"/>
              </a:lnSpc>
            </a:pPr>
            <a:r>
              <a:rPr lang="en-IN" sz="2800" dirty="0"/>
              <a:t>SFD images of </a:t>
            </a:r>
            <a:r>
              <a:rPr lang="en-IN" sz="2800" dirty="0" err="1"/>
              <a:t>NoRH</a:t>
            </a:r>
            <a:r>
              <a:rPr lang="en-IN" sz="2800" dirty="0"/>
              <a:t> at 17 GHz and showed that the differential rotation in corona is lesser than the photosphere and chromosphere (</a:t>
            </a:r>
            <a:r>
              <a:rPr lang="en-IN" sz="2800" dirty="0">
                <a:solidFill>
                  <a:schemeClr val="accent4">
                    <a:lumMod val="60000"/>
                    <a:lumOff val="40000"/>
                  </a:schemeClr>
                </a:solidFill>
              </a:rPr>
              <a:t>Chandra et al. 2009</a:t>
            </a:r>
            <a:r>
              <a:rPr lang="en-IN" sz="2800" dirty="0"/>
              <a:t>).</a:t>
            </a:r>
          </a:p>
          <a:p>
            <a:r>
              <a:rPr lang="en-IN" sz="2800" dirty="0"/>
              <a:t>In the present work, we have used the time series analysis on SOHO/EIT SFD data of 171 nm corresponding to ionized Fe(XI)/(X) emission of the Corona and show that the time series and autocorrelation analysis gives an accurate description of the coronal differential rotation as well as the north-south asymmetry in rotation.</a:t>
            </a:r>
          </a:p>
        </p:txBody>
      </p:sp>
    </p:spTree>
    <p:extLst>
      <p:ext uri="{BB962C8B-B14F-4D97-AF65-F5344CB8AC3E}">
        <p14:creationId xmlns:p14="http://schemas.microsoft.com/office/powerpoint/2010/main" val="323836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83" y="111858"/>
            <a:ext cx="10129169" cy="1204265"/>
          </a:xfrm>
        </p:spPr>
        <p:txBody>
          <a:bodyPr>
            <a:noAutofit/>
          </a:bodyPr>
          <a:lstStyle/>
          <a:p>
            <a:r>
              <a:rPr lang="en-IN" sz="5400" dirty="0"/>
              <a:t>EIT Image selection and Reduction</a:t>
            </a:r>
          </a:p>
        </p:txBody>
      </p:sp>
      <p:pic>
        <p:nvPicPr>
          <p:cNvPr id="8" name="soh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93834" y="3359834"/>
            <a:ext cx="3498166" cy="3498166"/>
          </a:xfrm>
        </p:spPr>
      </p:pic>
      <p:sp>
        <p:nvSpPr>
          <p:cNvPr id="7" name="Rectangle 6"/>
          <p:cNvSpPr/>
          <p:nvPr/>
        </p:nvSpPr>
        <p:spPr>
          <a:xfrm>
            <a:off x="0" y="1502209"/>
            <a:ext cx="8187612" cy="3293209"/>
          </a:xfrm>
          <a:prstGeom prst="rect">
            <a:avLst/>
          </a:prstGeom>
        </p:spPr>
        <p:txBody>
          <a:bodyPr wrap="square">
            <a:spAutoFit/>
          </a:bodyPr>
          <a:lstStyle/>
          <a:p>
            <a:pPr marL="285750" indent="-285750">
              <a:buFont typeface="Arial" panose="020B0604020202020204" pitchFamily="34" charset="0"/>
              <a:buChar char="•"/>
            </a:pPr>
            <a:r>
              <a:rPr lang="en-IN" sz="2600" dirty="0"/>
              <a:t>The Extreme ultraviolet Imaging Telescope (EIT) is an instrument on the SOHO spacecraft used to obtain high-resolution images of the solar corona in the ultraviolet range. The EIT instrument is sensitive to light of four different wavelengths: 171, 195, 284, and 304 Å, corresponding to light produced by highly ionized Iron (XI)/(X), (XII), (XV), and helium (II).</a:t>
            </a:r>
          </a:p>
          <a:p>
            <a:pPr marL="285750" indent="-285750">
              <a:buFont typeface="Arial" panose="020B0604020202020204" pitchFamily="34" charset="0"/>
              <a:buChar char="•"/>
            </a:pPr>
            <a:endParaRPr lang="en-IN" sz="2600" dirty="0"/>
          </a:p>
        </p:txBody>
      </p:sp>
      <p:sp>
        <p:nvSpPr>
          <p:cNvPr id="3" name="Rectangle 2"/>
          <p:cNvSpPr/>
          <p:nvPr/>
        </p:nvSpPr>
        <p:spPr>
          <a:xfrm>
            <a:off x="0" y="4365010"/>
            <a:ext cx="8187612" cy="2492990"/>
          </a:xfrm>
          <a:prstGeom prst="rect">
            <a:avLst/>
          </a:prstGeom>
        </p:spPr>
        <p:txBody>
          <a:bodyPr wrap="square">
            <a:spAutoFit/>
          </a:bodyPr>
          <a:lstStyle/>
          <a:p>
            <a:pPr marL="285750" indent="-285750">
              <a:buFont typeface="Arial" panose="020B0604020202020204" pitchFamily="34" charset="0"/>
              <a:buChar char="•"/>
            </a:pPr>
            <a:r>
              <a:rPr lang="en-IN" sz="2600" dirty="0"/>
              <a:t>We use the image  data corresponding to Fe(XI)/(X) emission at 171 Å. A time slot is chosen per day and image in that time range is taken. Though there are a few extended periods of time where the SFD data was unavailable, the gap was compensated for by using interpolation.</a:t>
            </a:r>
          </a:p>
        </p:txBody>
      </p:sp>
      <p:pic>
        <p:nvPicPr>
          <p:cNvPr id="4" name="Picture 3"/>
          <p:cNvPicPr>
            <a:picLocks noChangeAspect="1"/>
          </p:cNvPicPr>
          <p:nvPr/>
        </p:nvPicPr>
        <p:blipFill>
          <a:blip r:embed="rId5"/>
          <a:stretch>
            <a:fillRect/>
          </a:stretch>
        </p:blipFill>
        <p:spPr>
          <a:xfrm>
            <a:off x="8685769" y="0"/>
            <a:ext cx="3506232" cy="3052689"/>
          </a:xfrm>
          <a:prstGeom prst="rect">
            <a:avLst/>
          </a:prstGeom>
        </p:spPr>
      </p:pic>
    </p:spTree>
    <p:extLst>
      <p:ext uri="{BB962C8B-B14F-4D97-AF65-F5344CB8AC3E}">
        <p14:creationId xmlns:p14="http://schemas.microsoft.com/office/powerpoint/2010/main" val="3711952108"/>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5183</TotalTime>
  <Words>1425</Words>
  <Application>Microsoft Office PowerPoint</Application>
  <PresentationFormat>Widescreen</PresentationFormat>
  <Paragraphs>159</Paragraphs>
  <Slides>23</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Cambria Math</vt:lpstr>
      <vt:lpstr>NimbusRomNo9L-Regu</vt:lpstr>
      <vt:lpstr>NimbusRomNo9L-ReguItal</vt:lpstr>
      <vt:lpstr>Celestial</vt:lpstr>
      <vt:lpstr>Estimation of Coronal Rotation using 171Å Extreme UV image observations from  SOHO</vt:lpstr>
      <vt:lpstr>Outline</vt:lpstr>
      <vt:lpstr>Introduction</vt:lpstr>
      <vt:lpstr>Methods for Estimating Solar Rotation</vt:lpstr>
      <vt:lpstr>Spectroscopy</vt:lpstr>
      <vt:lpstr>Helioseismology</vt:lpstr>
      <vt:lpstr>Flux Modulation Method</vt:lpstr>
      <vt:lpstr>PowerPoint Presentation</vt:lpstr>
      <vt:lpstr>EIT Image selection and Reduction</vt:lpstr>
      <vt:lpstr>Image processing </vt:lpstr>
      <vt:lpstr>PowerPoint Presentation</vt:lpstr>
      <vt:lpstr>PowerPoint Presentation</vt:lpstr>
      <vt:lpstr>Autocorrelation Analysis</vt:lpstr>
      <vt:lpstr>PowerPoint Presentation</vt:lpstr>
      <vt:lpstr>PowerPoint Presentation</vt:lpstr>
      <vt:lpstr>PowerPoint Presentation</vt:lpstr>
      <vt:lpstr>First Peak Analysis</vt:lpstr>
      <vt:lpstr>Obtaining the Sidereal Rotation Period</vt:lpstr>
      <vt:lpstr>North South Asymmetry in Rotation</vt:lpstr>
      <vt:lpstr>North South Asymmetry in Rotation</vt:lpstr>
      <vt:lpstr>Conclusions</vt:lpstr>
      <vt:lpstr>Further Analysis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Estimation of Coronal Solar Rotation using 171Å Extreme UV images from SOHO</dc:title>
  <dc:creator>Shivam Raval</dc:creator>
  <cp:lastModifiedBy>hp</cp:lastModifiedBy>
  <cp:revision>128</cp:revision>
  <dcterms:created xsi:type="dcterms:W3CDTF">2017-01-05T12:10:12Z</dcterms:created>
  <dcterms:modified xsi:type="dcterms:W3CDTF">2017-01-19T12:33:16Z</dcterms:modified>
</cp:coreProperties>
</file>