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32"/>
  </p:notesMasterIdLst>
  <p:handoutMasterIdLst>
    <p:handoutMasterId r:id="rId33"/>
  </p:handoutMasterIdLst>
  <p:sldIdLst>
    <p:sldId id="283" r:id="rId3"/>
    <p:sldId id="296" r:id="rId4"/>
    <p:sldId id="258" r:id="rId5"/>
    <p:sldId id="259" r:id="rId6"/>
    <p:sldId id="260" r:id="rId7"/>
    <p:sldId id="261" r:id="rId8"/>
    <p:sldId id="287" r:id="rId9"/>
    <p:sldId id="263" r:id="rId10"/>
    <p:sldId id="264" r:id="rId11"/>
    <p:sldId id="288" r:id="rId12"/>
    <p:sldId id="289" r:id="rId13"/>
    <p:sldId id="268" r:id="rId14"/>
    <p:sldId id="269" r:id="rId15"/>
    <p:sldId id="270" r:id="rId16"/>
    <p:sldId id="290" r:id="rId17"/>
    <p:sldId id="291" r:id="rId18"/>
    <p:sldId id="292" r:id="rId19"/>
    <p:sldId id="271" r:id="rId20"/>
    <p:sldId id="297" r:id="rId21"/>
    <p:sldId id="294" r:id="rId22"/>
    <p:sldId id="272" r:id="rId23"/>
    <p:sldId id="274" r:id="rId24"/>
    <p:sldId id="276" r:id="rId25"/>
    <p:sldId id="275" r:id="rId26"/>
    <p:sldId id="277" r:id="rId27"/>
    <p:sldId id="278" r:id="rId28"/>
    <p:sldId id="279" r:id="rId29"/>
    <p:sldId id="280" r:id="rId30"/>
    <p:sldId id="298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004182"/>
    <a:srgbClr val="004B96"/>
    <a:srgbClr val="0066CC"/>
    <a:srgbClr val="6600FF"/>
    <a:srgbClr val="3333CC"/>
    <a:srgbClr val="0000CC"/>
    <a:srgbClr val="7EA5F2"/>
    <a:srgbClr val="7D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>
      <p:cViewPr varScale="1">
        <p:scale>
          <a:sx n="99" d="100"/>
          <a:sy n="99" d="100"/>
        </p:scale>
        <p:origin x="17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EABEE-F683-4DF7-81B9-C48C4C771181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5ED9B-3D9E-4356-9BE7-483BCCA1CD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8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A22F-4BE0-4C7B-BF8D-A3EBD7BD411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B7021-BFB1-4AB2-8C42-09538CEA8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60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4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7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11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5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1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29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rgbClr val="7EA5F2"/>
            </a:gs>
            <a:gs pos="1000">
              <a:srgbClr val="D4DEFF"/>
            </a:gs>
            <a:gs pos="64000">
              <a:srgbClr val="C0D1FC">
                <a:lumMod val="17000"/>
                <a:lumOff val="83000"/>
              </a:srgbClr>
            </a:gs>
            <a:gs pos="99000">
              <a:srgbClr val="7EA5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olarnet_color_1000x250_trans.pn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438"/>
            <a:ext cx="2016224" cy="4762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731837" cy="4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5776"/>
            <a:ext cx="871537" cy="4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295232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EST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6" r="24315" b="28783"/>
          <a:stretch>
            <a:fillRect/>
          </a:stretch>
        </p:blipFill>
        <p:spPr bwMode="auto">
          <a:xfrm>
            <a:off x="8100392" y="125776"/>
            <a:ext cx="860779" cy="44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 userDrawn="1"/>
        </p:nvSpPr>
        <p:spPr>
          <a:xfrm>
            <a:off x="2286000" y="631894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SOLARNET IV, January 16-20, 2017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From the interior of the Sun to the outer atmosphere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05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tx1"/>
            </a:gs>
            <a:gs pos="100000">
              <a:srgbClr val="7EA5F2"/>
            </a:gs>
            <a:gs pos="1000">
              <a:srgbClr val="D4DEFF"/>
            </a:gs>
            <a:gs pos="64000">
              <a:srgbClr val="C0D1FC">
                <a:lumMod val="17000"/>
                <a:lumOff val="83000"/>
              </a:srgbClr>
            </a:gs>
            <a:gs pos="99000">
              <a:srgbClr val="7EA5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9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jpeg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file:///\\VBOXSVR\mcv\mcv\jaime\movies\ca2_8542_limb_scan.mo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tif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vboxsrv\mcv\mcv\EST\Design\gperez\est_v3_pp_trav_ac_wm9.wmv" TargetMode="External"/><Relationship Id="rId1" Type="http://schemas.microsoft.com/office/2007/relationships/media" Target="file:///\\vboxsrv\mcv\mcv\EST\Design\gperez\est_v3_pp_trav_ac_wm9.wmv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 descr="solarnet_color_1000x250_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81088" cy="197852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67" y="6237312"/>
            <a:ext cx="731837" cy="4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71" y="6246456"/>
            <a:ext cx="871537" cy="4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644008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FP7 EU – </a:t>
            </a:r>
            <a:r>
              <a:rPr lang="es-ES" dirty="0" err="1" smtClean="0">
                <a:solidFill>
                  <a:schemeClr val="bg1"/>
                </a:solidFill>
              </a:rPr>
              <a:t>Grant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Nr</a:t>
            </a:r>
            <a:r>
              <a:rPr lang="es-ES" dirty="0" smtClean="0">
                <a:solidFill>
                  <a:schemeClr val="bg1"/>
                </a:solidFill>
              </a:rPr>
              <a:t>. 31495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Rectángulo"/>
          <p:cNvSpPr>
            <a:spLocks noChangeArrowheads="1"/>
          </p:cNvSpPr>
          <p:nvPr/>
        </p:nvSpPr>
        <p:spPr bwMode="auto">
          <a:xfrm>
            <a:off x="930275" y="609925"/>
            <a:ext cx="7272338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u="sng" dirty="0" smtClean="0">
                <a:solidFill>
                  <a:schemeClr val="bg1"/>
                </a:solidFill>
              </a:rPr>
              <a:t>Meetings 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(WP30 poster)</a:t>
            </a:r>
            <a:endParaRPr lang="es-E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198377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456234"/>
            <a:ext cx="2520000" cy="4100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2160000" cy="14130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07" y="1334691"/>
            <a:ext cx="2038442" cy="28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82" y="1313731"/>
            <a:ext cx="2028626" cy="2880000"/>
          </a:xfrm>
          <a:prstGeom prst="rect">
            <a:avLst/>
          </a:prstGeom>
        </p:spPr>
      </p:pic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107503" y="4437112"/>
            <a:ext cx="4536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b="1" i="1" dirty="0">
                <a:solidFill>
                  <a:schemeClr val="bg1"/>
                </a:solidFill>
              </a:rPr>
              <a:t>2013:</a:t>
            </a:r>
            <a:r>
              <a:rPr lang="en-US" altLang="en-US" i="1" dirty="0">
                <a:solidFill>
                  <a:schemeClr val="bg1"/>
                </a:solidFill>
              </a:rPr>
              <a:t> Synergies between ground- and space-based solar research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>
                <a:solidFill>
                  <a:schemeClr val="bg1"/>
                </a:solidFill>
              </a:rPr>
              <a:t>–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Norway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80070" y="5334307"/>
            <a:ext cx="4919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spcAft>
                <a:spcPts val="2000"/>
              </a:spcAft>
            </a:pPr>
            <a:r>
              <a:rPr lang="en-US" altLang="en-US" b="1" i="1" dirty="0">
                <a:solidFill>
                  <a:schemeClr val="bg1"/>
                </a:solidFill>
              </a:rPr>
              <a:t>2014:</a:t>
            </a:r>
            <a:r>
              <a:rPr lang="en-US" altLang="en-US" i="1" dirty="0">
                <a:solidFill>
                  <a:schemeClr val="bg1"/>
                </a:solidFill>
              </a:rPr>
              <a:t> Solar and stellar magnetic activity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 smtClean="0">
                <a:solidFill>
                  <a:schemeClr val="bg1"/>
                </a:solidFill>
              </a:rPr>
              <a:t>–</a:t>
            </a:r>
            <a:r>
              <a:rPr lang="en-US" altLang="en-US" dirty="0" smtClean="0">
                <a:solidFill>
                  <a:schemeClr val="bg1"/>
                </a:solidFill>
              </a:rPr>
              <a:t> Italy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3" name="2 CuadroTexto"/>
          <p:cNvSpPr txBox="1">
            <a:spLocks noChangeArrowheads="1"/>
          </p:cNvSpPr>
          <p:nvPr/>
        </p:nvSpPr>
        <p:spPr bwMode="auto">
          <a:xfrm>
            <a:off x="4098801" y="5037792"/>
            <a:ext cx="5041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spcAft>
                <a:spcPts val="2000"/>
              </a:spcAft>
            </a:pPr>
            <a:r>
              <a:rPr lang="en-US" altLang="en-US" b="1" i="1" dirty="0" smtClean="0">
                <a:solidFill>
                  <a:schemeClr val="bg1"/>
                </a:solidFill>
              </a:rPr>
              <a:t>2015</a:t>
            </a:r>
            <a:r>
              <a:rPr lang="en-US" altLang="en-US" b="1" i="1" dirty="0">
                <a:solidFill>
                  <a:schemeClr val="bg1"/>
                </a:solidFill>
              </a:rPr>
              <a:t>: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Helio</a:t>
            </a:r>
            <a:r>
              <a:rPr lang="en-US" altLang="en-US" i="1" dirty="0">
                <a:solidFill>
                  <a:schemeClr val="bg1"/>
                </a:solidFill>
              </a:rPr>
              <a:t>- and </a:t>
            </a:r>
            <a:r>
              <a:rPr lang="en-US" altLang="en-US" i="1" dirty="0" err="1">
                <a:solidFill>
                  <a:schemeClr val="bg1"/>
                </a:solidFill>
              </a:rPr>
              <a:t>astero</a:t>
            </a:r>
            <a:r>
              <a:rPr lang="en-US" altLang="en-US" i="1" dirty="0">
                <a:solidFill>
                  <a:schemeClr val="bg1"/>
                </a:solidFill>
              </a:rPr>
              <a:t>-seismology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>
                <a:solidFill>
                  <a:schemeClr val="bg1"/>
                </a:solidFill>
              </a:rPr>
              <a:t>– </a:t>
            </a:r>
            <a:r>
              <a:rPr lang="en-US" altLang="en-US" dirty="0" smtClean="0">
                <a:solidFill>
                  <a:schemeClr val="bg1"/>
                </a:solidFill>
              </a:rPr>
              <a:t>Germany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4067944" y="5696759"/>
            <a:ext cx="475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spcAft>
                <a:spcPts val="2000"/>
              </a:spcAft>
            </a:pPr>
            <a:r>
              <a:rPr lang="en-US" altLang="en-US" b="1" i="1" dirty="0" smtClean="0">
                <a:solidFill>
                  <a:schemeClr val="bg1"/>
                </a:solidFill>
              </a:rPr>
              <a:t>2017:</a:t>
            </a:r>
            <a:r>
              <a:rPr lang="en-US" altLang="en-US" i="1" dirty="0" smtClean="0">
                <a:solidFill>
                  <a:schemeClr val="bg1"/>
                </a:solidFill>
              </a:rPr>
              <a:t> </a:t>
            </a:r>
            <a:r>
              <a:rPr lang="en-US" altLang="en-US" i="1" dirty="0">
                <a:solidFill>
                  <a:schemeClr val="bg1"/>
                </a:solidFill>
              </a:rPr>
              <a:t>The physics of the Sun from the interior to the outer atmosphere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>
                <a:solidFill>
                  <a:schemeClr val="bg1"/>
                </a:solidFill>
              </a:rPr>
              <a:t>–  </a:t>
            </a:r>
            <a:r>
              <a:rPr lang="en-US" altLang="en-US" dirty="0" smtClean="0">
                <a:solidFill>
                  <a:schemeClr val="bg1"/>
                </a:solidFill>
              </a:rPr>
              <a:t>Spain</a:t>
            </a:r>
          </a:p>
        </p:txBody>
      </p:sp>
    </p:spTree>
    <p:extLst>
      <p:ext uri="{BB962C8B-B14F-4D97-AF65-F5344CB8AC3E}">
        <p14:creationId xmlns:p14="http://schemas.microsoft.com/office/powerpoint/2010/main" val="16615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08" y="3761319"/>
            <a:ext cx="2520000" cy="117984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131819" y="5229200"/>
            <a:ext cx="2808312" cy="1314102"/>
            <a:chOff x="6228184" y="1441351"/>
            <a:chExt cx="2808312" cy="131410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691132"/>
              <a:ext cx="2808000" cy="1064321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228184" y="1441351"/>
              <a:ext cx="2808312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/>
                  </a:solidFill>
                </a:rPr>
                <a:t>5th </a:t>
              </a:r>
              <a:r>
                <a:rPr lang="en-GB" sz="1100" b="1" dirty="0">
                  <a:solidFill>
                    <a:schemeClr val="bg1"/>
                  </a:solidFill>
                </a:rPr>
                <a:t>SOLARNET summer school and workshop</a:t>
              </a: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92" y="1484904"/>
            <a:ext cx="4817111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84" y="2841468"/>
            <a:ext cx="3657600" cy="228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2721870"/>
            <a:ext cx="2346960" cy="304837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6311900" y="1369248"/>
            <a:ext cx="2809206" cy="2203768"/>
            <a:chOff x="6283325" y="1196752"/>
            <a:chExt cx="2809206" cy="2203768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325" y="1446952"/>
              <a:ext cx="2808000" cy="1953568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6284219" y="1196752"/>
              <a:ext cx="2808312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/>
                  </a:solidFill>
                </a:rPr>
                <a:t>3rd </a:t>
              </a:r>
              <a:r>
                <a:rPr lang="en-GB" sz="1100" b="1" dirty="0">
                  <a:solidFill>
                    <a:schemeClr val="bg1"/>
                  </a:solidFill>
                </a:rPr>
                <a:t>SOLARNET summer school and workshop</a:t>
              </a:r>
            </a:p>
          </p:txBody>
        </p:sp>
      </p:grpSp>
      <p:sp>
        <p:nvSpPr>
          <p:cNvPr id="14" name="1 Rectángulo"/>
          <p:cNvSpPr>
            <a:spLocks noChangeArrowheads="1"/>
          </p:cNvSpPr>
          <p:nvPr/>
        </p:nvSpPr>
        <p:spPr bwMode="auto">
          <a:xfrm>
            <a:off x="930275" y="753941"/>
            <a:ext cx="7272338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u="sng" dirty="0" err="1" smtClean="0">
                <a:solidFill>
                  <a:schemeClr val="bg1"/>
                </a:solidFill>
              </a:rPr>
              <a:t>Schools</a:t>
            </a:r>
            <a:r>
              <a:rPr lang="es-ES" altLang="en-US" sz="2800" b="1" dirty="0" smtClean="0">
                <a:solidFill>
                  <a:srgbClr val="FF0000"/>
                </a:solidFill>
              </a:rPr>
              <a:t> 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(WP30 </a:t>
            </a:r>
            <a:r>
              <a:rPr lang="es-ES" altLang="en-US" sz="2000" b="1" dirty="0">
                <a:solidFill>
                  <a:srgbClr val="FF0000"/>
                </a:solidFill>
              </a:rPr>
              <a:t>poster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)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684213" y="1454150"/>
            <a:ext cx="8135937" cy="432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200" b="1" i="1" dirty="0" smtClean="0">
                <a:solidFill>
                  <a:schemeClr val="bg1"/>
                </a:solidFill>
              </a:rPr>
              <a:t>2014:</a:t>
            </a:r>
            <a:r>
              <a:rPr lang="en-US" altLang="en-US" sz="22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200" i="1" dirty="0">
                <a:solidFill>
                  <a:schemeClr val="bg1"/>
                </a:solidFill>
              </a:rPr>
              <a:t>Introduction to solar physics. </a:t>
            </a:r>
            <a:r>
              <a:rPr lang="en-US" altLang="en-US" sz="2200" i="1" u="sng" dirty="0">
                <a:solidFill>
                  <a:schemeClr val="bg1"/>
                </a:solidFill>
              </a:rPr>
              <a:t>Radiative processes</a:t>
            </a:r>
            <a:r>
              <a:rPr lang="en-US" altLang="en-US" sz="2200" i="1" dirty="0">
                <a:solidFill>
                  <a:schemeClr val="bg1"/>
                </a:solidFill>
              </a:rPr>
              <a:t> in the Sun and the stars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s-ES" altLang="en-US" sz="2000" dirty="0">
                <a:solidFill>
                  <a:schemeClr val="bg1"/>
                </a:solidFill>
              </a:rPr>
              <a:t>– </a:t>
            </a:r>
            <a:r>
              <a:rPr lang="en-US" altLang="en-US" sz="2000" dirty="0" smtClean="0">
                <a:solidFill>
                  <a:schemeClr val="bg1"/>
                </a:solidFill>
              </a:rPr>
              <a:t>Poland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200" b="1" i="1" dirty="0" smtClean="0">
                <a:solidFill>
                  <a:schemeClr val="bg1"/>
                </a:solidFill>
              </a:rPr>
              <a:t>2014:</a:t>
            </a:r>
            <a:r>
              <a:rPr lang="en-US" altLang="en-US" sz="22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200" i="1" dirty="0">
                <a:solidFill>
                  <a:schemeClr val="bg1"/>
                </a:solidFill>
              </a:rPr>
              <a:t>Ground- and space- based instruments. Methods in </a:t>
            </a:r>
            <a:r>
              <a:rPr lang="en-US" altLang="en-US" sz="2200" i="1" u="sng" dirty="0">
                <a:solidFill>
                  <a:schemeClr val="bg1"/>
                </a:solidFill>
              </a:rPr>
              <a:t>high resolution and synoptic solar physics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s-ES" altLang="en-US" sz="2000" dirty="0">
                <a:solidFill>
                  <a:schemeClr val="bg1"/>
                </a:solidFill>
              </a:rPr>
              <a:t>– </a:t>
            </a:r>
            <a:r>
              <a:rPr lang="en-US" altLang="en-US" sz="2000" dirty="0" smtClean="0">
                <a:solidFill>
                  <a:schemeClr val="bg1"/>
                </a:solidFill>
              </a:rPr>
              <a:t>Slovakia</a:t>
            </a:r>
            <a:endParaRPr lang="es-ES" altLang="en-US" sz="2000" dirty="0">
              <a:solidFill>
                <a:schemeClr val="bg1"/>
              </a:solidFill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200" b="1" i="1" dirty="0" smtClean="0">
                <a:solidFill>
                  <a:schemeClr val="bg1"/>
                </a:solidFill>
              </a:rPr>
              <a:t>2015:</a:t>
            </a:r>
            <a:r>
              <a:rPr lang="en-US" altLang="en-US" sz="22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200" i="1" dirty="0">
                <a:solidFill>
                  <a:schemeClr val="bg1"/>
                </a:solidFill>
              </a:rPr>
              <a:t>Solar magnetic fields: modeling and measuring techniques. </a:t>
            </a:r>
            <a:r>
              <a:rPr lang="en-US" altLang="en-US" sz="2200" i="1" u="sng" dirty="0">
                <a:solidFill>
                  <a:schemeClr val="bg1"/>
                </a:solidFill>
              </a:rPr>
              <a:t>Polarization</a:t>
            </a:r>
            <a:r>
              <a:rPr lang="en-US" altLang="en-US" sz="2200" i="1" dirty="0">
                <a:solidFill>
                  <a:schemeClr val="bg1"/>
                </a:solidFill>
              </a:rPr>
              <a:t> as a tool to study the Sun, the Solar System, and beyond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s-ES" altLang="en-US" sz="2000" dirty="0">
                <a:solidFill>
                  <a:schemeClr val="bg1"/>
                </a:solidFill>
              </a:rPr>
              <a:t>– </a:t>
            </a:r>
            <a:r>
              <a:rPr lang="en-US" altLang="en-US" sz="2000" dirty="0" smtClean="0">
                <a:solidFill>
                  <a:schemeClr val="bg1"/>
                </a:solidFill>
              </a:rPr>
              <a:t>Spain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200" b="1" i="1" dirty="0">
                <a:solidFill>
                  <a:schemeClr val="bg1"/>
                </a:solidFill>
              </a:rPr>
              <a:t>2016:</a:t>
            </a:r>
            <a:r>
              <a:rPr lang="en-US" altLang="en-US" sz="2200" i="1" dirty="0">
                <a:solidFill>
                  <a:schemeClr val="bg1"/>
                </a:solidFill>
              </a:rPr>
              <a:t> Solar MHD and </a:t>
            </a:r>
            <a:r>
              <a:rPr lang="en-US" altLang="en-US" sz="2200" i="1" u="sng" dirty="0">
                <a:solidFill>
                  <a:schemeClr val="bg1"/>
                </a:solidFill>
              </a:rPr>
              <a:t>magnetic reconnection</a:t>
            </a:r>
            <a:r>
              <a:rPr lang="en-US" altLang="en-US" sz="2200" i="1" dirty="0">
                <a:solidFill>
                  <a:schemeClr val="bg1"/>
                </a:solidFill>
              </a:rPr>
              <a:t> theory. Solar eruptive events: observations and modelling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s-ES" altLang="en-US" sz="2000" dirty="0">
                <a:solidFill>
                  <a:schemeClr val="bg1"/>
                </a:solidFill>
              </a:rPr>
              <a:t>– </a:t>
            </a:r>
            <a:r>
              <a:rPr lang="en-US" altLang="en-US" sz="2000" dirty="0" smtClean="0">
                <a:solidFill>
                  <a:schemeClr val="bg1"/>
                </a:solidFill>
              </a:rPr>
              <a:t>UK</a:t>
            </a:r>
            <a:endParaRPr lang="es-ES" altLang="en-US" sz="1600" dirty="0">
              <a:solidFill>
                <a:schemeClr val="bg1"/>
              </a:solidFill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200" b="1" i="1" dirty="0" smtClean="0">
                <a:solidFill>
                  <a:schemeClr val="bg1"/>
                </a:solidFill>
              </a:rPr>
              <a:t>2016:</a:t>
            </a:r>
            <a:r>
              <a:rPr lang="en-US" altLang="en-US" sz="22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200" i="1" u="sng" dirty="0">
                <a:solidFill>
                  <a:schemeClr val="bg1"/>
                </a:solidFill>
              </a:rPr>
              <a:t>MHD waves and oscillations</a:t>
            </a:r>
            <a:r>
              <a:rPr lang="en-US" altLang="en-US" sz="2200" i="1" dirty="0">
                <a:solidFill>
                  <a:schemeClr val="bg1"/>
                </a:solidFill>
              </a:rPr>
              <a:t> in the solar atmosphere, Heating mechanisms in the solar atmosphere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s-ES" altLang="en-US" sz="2000" dirty="0">
                <a:solidFill>
                  <a:schemeClr val="bg1"/>
                </a:solidFill>
              </a:rPr>
              <a:t>– </a:t>
            </a:r>
            <a:r>
              <a:rPr lang="en-US" altLang="en-US" sz="2000" dirty="0" smtClean="0">
                <a:solidFill>
                  <a:schemeClr val="bg1"/>
                </a:solidFill>
              </a:rPr>
              <a:t>UK</a:t>
            </a:r>
            <a:endParaRPr lang="es-E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930275" y="753941"/>
            <a:ext cx="7272338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u="sng" dirty="0" err="1" smtClean="0">
                <a:solidFill>
                  <a:schemeClr val="bg1"/>
                </a:solidFill>
              </a:rPr>
              <a:t>Schools</a:t>
            </a:r>
            <a:r>
              <a:rPr lang="es-ES" altLang="en-US" sz="2800" b="1" dirty="0" smtClean="0">
                <a:solidFill>
                  <a:srgbClr val="FF0000"/>
                </a:solidFill>
              </a:rPr>
              <a:t> 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(WP30 </a:t>
            </a:r>
            <a:r>
              <a:rPr lang="es-ES" altLang="en-US" sz="2000" b="1" dirty="0">
                <a:solidFill>
                  <a:srgbClr val="FF0000"/>
                </a:solidFill>
              </a:rPr>
              <a:t>poster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)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7624" y="578354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</a:rPr>
              <a:t>20-25 </a:t>
            </a:r>
            <a:r>
              <a:rPr lang="es-ES" sz="2800" dirty="0" err="1" smtClean="0">
                <a:solidFill>
                  <a:srgbClr val="C00000"/>
                </a:solidFill>
              </a:rPr>
              <a:t>students</a:t>
            </a:r>
            <a:r>
              <a:rPr lang="es-ES" sz="2800" dirty="0" smtClean="0">
                <a:solidFill>
                  <a:srgbClr val="C00000"/>
                </a:solidFill>
              </a:rPr>
              <a:t>/</a:t>
            </a:r>
            <a:r>
              <a:rPr lang="es-ES" sz="2800" dirty="0" err="1" smtClean="0">
                <a:solidFill>
                  <a:srgbClr val="C00000"/>
                </a:solidFill>
              </a:rPr>
              <a:t>school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Rectángulo"/>
          <p:cNvSpPr>
            <a:spLocks noChangeArrowheads="1"/>
          </p:cNvSpPr>
          <p:nvPr/>
        </p:nvSpPr>
        <p:spPr bwMode="auto">
          <a:xfrm>
            <a:off x="930275" y="681933"/>
            <a:ext cx="72723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u="sng" dirty="0" err="1" smtClean="0">
                <a:solidFill>
                  <a:schemeClr val="bg1"/>
                </a:solidFill>
              </a:rPr>
              <a:t>Student</a:t>
            </a:r>
            <a:r>
              <a:rPr lang="es-ES" altLang="en-US" sz="2800" b="1" u="sng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u="sng" dirty="0" err="1" smtClean="0">
                <a:solidFill>
                  <a:schemeClr val="bg1"/>
                </a:solidFill>
              </a:rPr>
              <a:t>mobility</a:t>
            </a:r>
            <a:r>
              <a:rPr lang="es-ES" altLang="en-US" sz="2000" b="1" dirty="0">
                <a:solidFill>
                  <a:srgbClr val="FF0000"/>
                </a:solidFill>
              </a:rPr>
              <a:t> (WP30 poster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)</a:t>
            </a:r>
            <a:r>
              <a:rPr lang="es-ES" altLang="en-US" sz="2800" b="1" u="sng" dirty="0" smtClean="0">
                <a:solidFill>
                  <a:schemeClr val="bg1"/>
                </a:solidFill>
              </a:rPr>
              <a:t> </a:t>
            </a:r>
            <a:endParaRPr lang="es-ES" alt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468313" y="1341438"/>
            <a:ext cx="7705725" cy="22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Funds for </a:t>
            </a:r>
            <a:r>
              <a:rPr lang="en-US" altLang="en-US" sz="2400" dirty="0" smtClean="0">
                <a:solidFill>
                  <a:schemeClr val="bg1"/>
                </a:solidFill>
              </a:rPr>
              <a:t>short </a:t>
            </a:r>
            <a:r>
              <a:rPr lang="en-US" altLang="en-US" sz="2400" dirty="0">
                <a:solidFill>
                  <a:schemeClr val="bg1"/>
                </a:solidFill>
              </a:rPr>
              <a:t>stays (up to 2-3 months) of </a:t>
            </a:r>
            <a:r>
              <a:rPr lang="en-US" altLang="en-US" sz="2400" dirty="0" smtClean="0">
                <a:solidFill>
                  <a:schemeClr val="bg1"/>
                </a:solidFill>
              </a:rPr>
              <a:t>young</a:t>
            </a:r>
          </a:p>
          <a:p>
            <a:pPr eaLnBrk="1" hangingPunct="1">
              <a:spcAft>
                <a:spcPts val="50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        </a:t>
            </a:r>
            <a:r>
              <a:rPr lang="en-US" altLang="en-US" sz="2400" dirty="0">
                <a:solidFill>
                  <a:schemeClr val="bg1"/>
                </a:solidFill>
              </a:rPr>
              <a:t>researchers at another institution</a:t>
            </a:r>
          </a:p>
          <a:p>
            <a:pPr eaLnBrk="1" hangingPunct="1"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Call permanently open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2 evaluations per year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28850"/>
            <a:ext cx="28797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8313" y="3933056"/>
            <a:ext cx="8064896" cy="2092881"/>
          </a:xfrm>
          <a:prstGeom prst="rect">
            <a:avLst/>
          </a:prstGeom>
          <a:solidFill>
            <a:schemeClr val="accent1">
              <a:tint val="20000"/>
            </a:schemeClr>
          </a:solidFill>
          <a:ln w="889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Young </a:t>
            </a:r>
            <a:r>
              <a:rPr lang="en-GB" sz="2400" dirty="0" smtClean="0">
                <a:solidFill>
                  <a:schemeClr val="bg1"/>
                </a:solidFill>
              </a:rPr>
              <a:t>researchers</a:t>
            </a:r>
            <a:r>
              <a:rPr lang="en-GB" sz="2400" dirty="0">
                <a:solidFill>
                  <a:schemeClr val="bg1"/>
                </a:solidFill>
              </a:rPr>
              <a:t>: 20 from 9 </a:t>
            </a:r>
            <a:r>
              <a:rPr lang="en-GB" sz="2400" dirty="0" smtClean="0">
                <a:solidFill>
                  <a:schemeClr val="bg1"/>
                </a:solidFill>
              </a:rPr>
              <a:t>countries 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  UK(6</a:t>
            </a:r>
            <a:r>
              <a:rPr lang="en-GB" sz="2400" dirty="0">
                <a:solidFill>
                  <a:schemeClr val="bg1"/>
                </a:solidFill>
              </a:rPr>
              <a:t>), IT(5), PL(2), ES(1), GR(1), RS(1), DE(2), India(1), </a:t>
            </a:r>
            <a:r>
              <a:rPr lang="en-GB" sz="2400" dirty="0" smtClean="0">
                <a:solidFill>
                  <a:schemeClr val="bg1"/>
                </a:solidFill>
              </a:rPr>
              <a:t>Iran(1)</a:t>
            </a:r>
            <a:endParaRPr lang="en-GB" sz="5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H</a:t>
            </a:r>
            <a:r>
              <a:rPr lang="en-GB" sz="2400" dirty="0" smtClean="0">
                <a:solidFill>
                  <a:schemeClr val="bg1"/>
                </a:solidFill>
              </a:rPr>
              <a:t>ost </a:t>
            </a:r>
            <a:r>
              <a:rPr lang="en-GB" sz="2400" dirty="0">
                <a:solidFill>
                  <a:schemeClr val="bg1"/>
                </a:solidFill>
              </a:rPr>
              <a:t>Institution: 9 </a:t>
            </a:r>
            <a:r>
              <a:rPr lang="en-GB" sz="2400" dirty="0" smtClean="0">
                <a:solidFill>
                  <a:schemeClr val="bg1"/>
                </a:solidFill>
              </a:rPr>
              <a:t>countries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  ES(5), </a:t>
            </a:r>
            <a:r>
              <a:rPr lang="en-GB" sz="2400" dirty="0">
                <a:solidFill>
                  <a:schemeClr val="bg1"/>
                </a:solidFill>
              </a:rPr>
              <a:t>USA(4), IT(3), </a:t>
            </a:r>
            <a:r>
              <a:rPr lang="en-GB" sz="2400" dirty="0" smtClean="0">
                <a:solidFill>
                  <a:schemeClr val="bg1"/>
                </a:solidFill>
              </a:rPr>
              <a:t>UK(2), DE(2), FR(1), SE(1), CZ(1), NO(1)</a:t>
            </a:r>
          </a:p>
          <a:p>
            <a:r>
              <a:rPr lang="es-ES" sz="2400" dirty="0" err="1" smtClean="0">
                <a:solidFill>
                  <a:schemeClr val="bg1"/>
                </a:solidFill>
              </a:rPr>
              <a:t>Average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stay</a:t>
            </a:r>
            <a:r>
              <a:rPr lang="es-ES" sz="2400" dirty="0" smtClean="0">
                <a:solidFill>
                  <a:schemeClr val="bg1"/>
                </a:solidFill>
              </a:rPr>
              <a:t>: 8.3 </a:t>
            </a:r>
            <a:r>
              <a:rPr lang="es-ES" sz="2400" dirty="0" err="1" smtClean="0">
                <a:solidFill>
                  <a:schemeClr val="bg1"/>
                </a:solidFill>
              </a:rPr>
              <a:t>months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1116013" y="2056780"/>
            <a:ext cx="70564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Observing periods open to external researchers</a:t>
            </a:r>
          </a:p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 Service </a:t>
            </a:r>
            <a:r>
              <a:rPr lang="en-US" altLang="en-US" sz="2400" dirty="0">
                <a:solidFill>
                  <a:schemeClr val="bg1"/>
                </a:solidFill>
              </a:rPr>
              <a:t>mode: </a:t>
            </a:r>
            <a:r>
              <a:rPr lang="fr-FR" altLang="en-US" sz="2400" dirty="0" smtClean="0">
                <a:solidFill>
                  <a:schemeClr val="bg1"/>
                </a:solidFill>
              </a:rPr>
              <a:t>IBIS/ROSA@DST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en-US" sz="2400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 Proposals evaluated by EAST TAC</a:t>
            </a:r>
          </a:p>
          <a:p>
            <a:pPr eaLnBrk="1" hangingPunct="1"/>
            <a:endParaRPr lang="fr-FR" alt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674043" y="746120"/>
            <a:ext cx="7807077" cy="11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dirty="0" err="1" smtClean="0">
                <a:solidFill>
                  <a:schemeClr val="bg1"/>
                </a:solidFill>
              </a:rPr>
              <a:t>Telescope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</a:rPr>
              <a:t>operation</a:t>
            </a:r>
            <a:r>
              <a:rPr lang="es-ES" altLang="en-US" sz="2800" b="1" dirty="0">
                <a:solidFill>
                  <a:schemeClr val="bg1"/>
                </a:solidFill>
              </a:rPr>
              <a:t> and 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Access</a:t>
            </a:r>
            <a:r>
              <a:rPr lang="es-ES" altLang="en-US" sz="20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000" b="1" dirty="0">
                <a:solidFill>
                  <a:srgbClr val="FF0000"/>
                </a:solidFill>
              </a:rPr>
              <a:t> </a:t>
            </a:r>
            <a:endParaRPr lang="es-ES" altLang="en-US" sz="20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s-ES" altLang="en-US" sz="2000" b="1" dirty="0" smtClean="0">
                <a:solidFill>
                  <a:srgbClr val="FF0000"/>
                </a:solidFill>
              </a:rPr>
              <a:t>(WP20 &amp; WP90 posters)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753394" y="1916832"/>
            <a:ext cx="5626100" cy="3584575"/>
            <a:chOff x="1753394" y="1484784"/>
            <a:chExt cx="5626100" cy="3584575"/>
          </a:xfrm>
        </p:grpSpPr>
        <p:pic>
          <p:nvPicPr>
            <p:cNvPr id="2050" name="Gráfico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394" y="1484784"/>
              <a:ext cx="5626100" cy="35845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5009381" y="2392313"/>
              <a:ext cx="1584176" cy="369332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Total: 466 </a:t>
              </a:r>
              <a:r>
                <a:rPr lang="es-ES" dirty="0" err="1" smtClean="0">
                  <a:solidFill>
                    <a:schemeClr val="bg1"/>
                  </a:solidFill>
                </a:rPr>
                <a:t>days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674043" y="746120"/>
            <a:ext cx="7807077" cy="11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dirty="0" err="1" smtClean="0">
                <a:solidFill>
                  <a:schemeClr val="bg1"/>
                </a:solidFill>
              </a:rPr>
              <a:t>Telescope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</a:rPr>
              <a:t>operation</a:t>
            </a:r>
            <a:r>
              <a:rPr lang="es-ES" altLang="en-US" sz="2800" b="1" dirty="0">
                <a:solidFill>
                  <a:schemeClr val="bg1"/>
                </a:solidFill>
              </a:rPr>
              <a:t> and 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Access</a:t>
            </a:r>
            <a:r>
              <a:rPr lang="es-ES" altLang="en-US" sz="20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000" b="1" dirty="0">
                <a:solidFill>
                  <a:srgbClr val="FF0000"/>
                </a:solidFill>
              </a:rPr>
              <a:t> </a:t>
            </a:r>
            <a:endParaRPr lang="es-ES" altLang="en-US" sz="20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s-ES" altLang="en-US" sz="2000" b="1" dirty="0" smtClean="0">
                <a:solidFill>
                  <a:srgbClr val="FF0000"/>
                </a:solidFill>
              </a:rPr>
              <a:t>(WP20 &amp; WP90 posters)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7704" y="2123564"/>
            <a:ext cx="5364000" cy="3825716"/>
            <a:chOff x="1818012" y="2060848"/>
            <a:chExt cx="5360451" cy="3825716"/>
          </a:xfrm>
        </p:grpSpPr>
        <p:pic>
          <p:nvPicPr>
            <p:cNvPr id="3074" name="Gráfico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060848"/>
              <a:ext cx="5324475" cy="34448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/>
            <p:cNvSpPr txBox="1"/>
            <p:nvPr/>
          </p:nvSpPr>
          <p:spPr>
            <a:xfrm>
              <a:off x="1818012" y="5517232"/>
              <a:ext cx="5360451" cy="36933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Total: 68 </a:t>
              </a:r>
              <a:r>
                <a:rPr lang="es-ES" dirty="0" err="1" smtClean="0">
                  <a:solidFill>
                    <a:schemeClr val="bg1"/>
                  </a:solidFill>
                </a:rPr>
                <a:t>observing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proposals</a:t>
              </a:r>
              <a:r>
                <a:rPr lang="es-ES" dirty="0" smtClean="0">
                  <a:solidFill>
                    <a:schemeClr val="bg1"/>
                  </a:solidFill>
                </a:rPr>
                <a:t> / 12 </a:t>
              </a:r>
              <a:r>
                <a:rPr lang="es-ES" dirty="0" err="1" smtClean="0">
                  <a:solidFill>
                    <a:schemeClr val="bg1"/>
                  </a:solidFill>
                </a:rPr>
                <a:t>countries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674043" y="746120"/>
            <a:ext cx="7807077" cy="11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dirty="0" err="1" smtClean="0">
                <a:solidFill>
                  <a:schemeClr val="bg1"/>
                </a:solidFill>
              </a:rPr>
              <a:t>Telescope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</a:rPr>
              <a:t>operation</a:t>
            </a:r>
            <a:r>
              <a:rPr lang="es-ES" altLang="en-US" sz="2800" b="1" dirty="0">
                <a:solidFill>
                  <a:schemeClr val="bg1"/>
                </a:solidFill>
              </a:rPr>
              <a:t> and 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Access</a:t>
            </a:r>
            <a:r>
              <a:rPr lang="es-ES" altLang="en-US" sz="20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000" b="1" dirty="0">
                <a:solidFill>
                  <a:srgbClr val="FF0000"/>
                </a:solidFill>
              </a:rPr>
              <a:t> </a:t>
            </a:r>
            <a:endParaRPr lang="es-ES" altLang="en-US" sz="20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s-ES" altLang="en-US" sz="2000" b="1" dirty="0" smtClean="0">
                <a:solidFill>
                  <a:srgbClr val="FF0000"/>
                </a:solidFill>
              </a:rPr>
              <a:t>(WP20 &amp; WP90 posters)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1913979" y="2055589"/>
            <a:ext cx="5394325" cy="3749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674043" y="746120"/>
            <a:ext cx="7807077" cy="11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dirty="0" err="1" smtClean="0">
                <a:solidFill>
                  <a:schemeClr val="bg1"/>
                </a:solidFill>
              </a:rPr>
              <a:t>Telescope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</a:rPr>
              <a:t>operation</a:t>
            </a:r>
            <a:r>
              <a:rPr lang="es-ES" altLang="en-US" sz="2800" b="1" dirty="0">
                <a:solidFill>
                  <a:schemeClr val="bg1"/>
                </a:solidFill>
              </a:rPr>
              <a:t> and 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Access</a:t>
            </a:r>
            <a:r>
              <a:rPr lang="es-ES" altLang="en-US" sz="20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000" b="1" dirty="0">
                <a:solidFill>
                  <a:srgbClr val="FF0000"/>
                </a:solidFill>
              </a:rPr>
              <a:t> </a:t>
            </a:r>
            <a:endParaRPr lang="es-ES" altLang="en-US" sz="20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s-ES" altLang="en-US" sz="2000" b="1" dirty="0" smtClean="0">
                <a:solidFill>
                  <a:srgbClr val="FF0000"/>
                </a:solidFill>
              </a:rPr>
              <a:t>(WP20 &amp; WP90 posters)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899592" y="674112"/>
            <a:ext cx="72723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en-US" sz="2800" b="1" dirty="0" err="1" smtClean="0">
                <a:solidFill>
                  <a:schemeClr val="bg1"/>
                </a:solidFill>
              </a:rPr>
              <a:t>Coordinated</a:t>
            </a:r>
            <a:r>
              <a:rPr lang="fr-FR" altLang="en-US" sz="2800" b="1" dirty="0" smtClean="0">
                <a:solidFill>
                  <a:schemeClr val="bg1"/>
                </a:solidFill>
              </a:rPr>
              <a:t> observations </a:t>
            </a:r>
            <a:r>
              <a:rPr lang="es-ES" altLang="en-US" sz="2000" b="1" dirty="0">
                <a:solidFill>
                  <a:srgbClr val="FF0000"/>
                </a:solidFill>
              </a:rPr>
              <a:t>(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WP20 poster)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11560" y="1480170"/>
            <a:ext cx="4827271" cy="45411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508104" y="2122691"/>
            <a:ext cx="324036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s-ES" sz="2400" dirty="0" smtClean="0">
                <a:solidFill>
                  <a:srgbClr val="00B050"/>
                </a:solidFill>
              </a:rPr>
              <a:t>Green: GRIS@GREGOR</a:t>
            </a:r>
          </a:p>
          <a:p>
            <a:pPr>
              <a:spcAft>
                <a:spcPts val="1000"/>
              </a:spcAft>
            </a:pPr>
            <a:r>
              <a:rPr lang="es-ES" sz="2400" dirty="0" smtClean="0">
                <a:solidFill>
                  <a:srgbClr val="FF0000"/>
                </a:solidFill>
              </a:rPr>
              <a:t>Red: GFPI@GREGOR</a:t>
            </a:r>
          </a:p>
          <a:p>
            <a:pPr>
              <a:spcAft>
                <a:spcPts val="1000"/>
              </a:spcAft>
            </a:pPr>
            <a:r>
              <a:rPr lang="es-ES" sz="2400" dirty="0" smtClean="0">
                <a:solidFill>
                  <a:srgbClr val="000066"/>
                </a:solidFill>
              </a:rPr>
              <a:t>Blue: CRISP@SST</a:t>
            </a:r>
          </a:p>
          <a:p>
            <a:pPr>
              <a:spcAft>
                <a:spcPts val="1000"/>
              </a:spcAft>
            </a:pPr>
            <a:r>
              <a:rPr lang="es-ES" sz="2400" dirty="0" err="1" smtClean="0">
                <a:solidFill>
                  <a:schemeClr val="bg1"/>
                </a:solidFill>
              </a:rPr>
              <a:t>Background</a:t>
            </a:r>
            <a:r>
              <a:rPr lang="es-ES" sz="2400" dirty="0" smtClean="0">
                <a:solidFill>
                  <a:schemeClr val="bg1"/>
                </a:solidFill>
              </a:rPr>
              <a:t>: HMI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75656" y="60119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González Manrique et al. (2016)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899592" y="692696"/>
            <a:ext cx="72723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en-US" sz="2800" b="1" dirty="0" smtClean="0">
                <a:solidFill>
                  <a:schemeClr val="bg1"/>
                </a:solidFill>
              </a:rPr>
              <a:t>Pipeline </a:t>
            </a:r>
            <a:r>
              <a:rPr lang="fr-FR" altLang="en-US" sz="2800" b="1" dirty="0" err="1" smtClean="0">
                <a:solidFill>
                  <a:schemeClr val="bg1"/>
                </a:solidFill>
              </a:rPr>
              <a:t>development</a:t>
            </a:r>
            <a:r>
              <a:rPr lang="fr-FR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000" b="1" dirty="0">
                <a:solidFill>
                  <a:srgbClr val="FF0000"/>
                </a:solidFill>
              </a:rPr>
              <a:t>(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WP50 poster)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31640" y="6021288"/>
            <a:ext cx="658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CRISPRED </a:t>
            </a:r>
            <a:r>
              <a:rPr lang="es-ES" dirty="0" err="1" smtClean="0">
                <a:solidFill>
                  <a:schemeClr val="bg1"/>
                </a:solidFill>
              </a:rPr>
              <a:t>flowchart</a:t>
            </a:r>
            <a:r>
              <a:rPr lang="es-ES" dirty="0" smtClean="0">
                <a:solidFill>
                  <a:schemeClr val="bg1"/>
                </a:solidFill>
              </a:rPr>
              <a:t> (de la Cruz Rodríguez 2015, A&amp;A  573, A40)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95518" y="1441301"/>
            <a:ext cx="3880485" cy="44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 descr="solarnet_color_1000x250_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81088" cy="197852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67" y="6237312"/>
            <a:ext cx="731837" cy="4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71" y="6246456"/>
            <a:ext cx="871537" cy="4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644008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FP7 EU – </a:t>
            </a:r>
            <a:r>
              <a:rPr lang="es-ES" dirty="0" err="1" smtClean="0">
                <a:solidFill>
                  <a:schemeClr val="bg1"/>
                </a:solidFill>
              </a:rPr>
              <a:t>Grant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Nr</a:t>
            </a:r>
            <a:r>
              <a:rPr lang="es-ES" dirty="0" smtClean="0">
                <a:solidFill>
                  <a:schemeClr val="bg1"/>
                </a:solidFill>
              </a:rPr>
              <a:t>. 31495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91680" y="4851157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#solarnet4m</a:t>
            </a:r>
          </a:p>
          <a:p>
            <a:r>
              <a:rPr lang="es-ES" sz="2800" dirty="0" smtClean="0">
                <a:solidFill>
                  <a:srgbClr val="FF0000"/>
                </a:solidFill>
              </a:rPr>
              <a:t>facebook.com/</a:t>
            </a:r>
            <a:r>
              <a:rPr lang="es-ES" sz="2800" dirty="0" err="1" smtClean="0">
                <a:solidFill>
                  <a:srgbClr val="FF0000"/>
                </a:solidFill>
              </a:rPr>
              <a:t>europeansolartelescope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899592" y="692696"/>
            <a:ext cx="72723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en-US" sz="2800" b="1" dirty="0" smtClean="0">
                <a:solidFill>
                  <a:schemeClr val="bg1"/>
                </a:solidFill>
              </a:rPr>
              <a:t>Pipeline </a:t>
            </a:r>
            <a:r>
              <a:rPr lang="fr-FR" altLang="en-US" sz="2800" b="1" dirty="0" err="1" smtClean="0">
                <a:solidFill>
                  <a:schemeClr val="bg1"/>
                </a:solidFill>
              </a:rPr>
              <a:t>development</a:t>
            </a:r>
            <a:r>
              <a:rPr lang="fr-FR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000" b="1" dirty="0">
                <a:solidFill>
                  <a:srgbClr val="FF0000"/>
                </a:solidFill>
              </a:rPr>
              <a:t>(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WP50 poster)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31640" y="5805264"/>
            <a:ext cx="658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CASSDA GUI (</a:t>
            </a:r>
            <a:r>
              <a:rPr lang="es-ES" dirty="0" err="1" smtClean="0">
                <a:solidFill>
                  <a:schemeClr val="bg1"/>
                </a:solidFill>
              </a:rPr>
              <a:t>Löhner-Böttcher</a:t>
            </a:r>
            <a:r>
              <a:rPr lang="es-ES" dirty="0" smtClean="0">
                <a:solidFill>
                  <a:schemeClr val="bg1"/>
                </a:solidFill>
              </a:rPr>
              <a:t> 2016, PhD </a:t>
            </a:r>
            <a:r>
              <a:rPr lang="es-ES" dirty="0" err="1" smtClean="0">
                <a:solidFill>
                  <a:schemeClr val="bg1"/>
                </a:solidFill>
              </a:rPr>
              <a:t>thesis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385194" y="1628800"/>
            <a:ext cx="6480000" cy="41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Rectángulo"/>
          <p:cNvSpPr>
            <a:spLocks noChangeArrowheads="1"/>
          </p:cNvSpPr>
          <p:nvPr/>
        </p:nvSpPr>
        <p:spPr bwMode="auto">
          <a:xfrm>
            <a:off x="1219200" y="753964"/>
            <a:ext cx="6643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2800" b="1" dirty="0" smtClean="0">
                <a:solidFill>
                  <a:schemeClr val="bg1"/>
                </a:solidFill>
              </a:rPr>
              <a:t>Data </a:t>
            </a:r>
            <a:r>
              <a:rPr lang="es-ES" altLang="en-US" sz="2800" b="1" dirty="0" err="1">
                <a:solidFill>
                  <a:schemeClr val="bg1"/>
                </a:solidFill>
              </a:rPr>
              <a:t>storage</a:t>
            </a:r>
            <a:r>
              <a:rPr lang="es-ES" altLang="en-US" sz="2800" b="1" dirty="0">
                <a:solidFill>
                  <a:schemeClr val="bg1"/>
                </a:solidFill>
              </a:rPr>
              <a:t> and 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retrieval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es-ES" altLang="en-US" sz="2000" b="1" dirty="0" smtClean="0">
                <a:solidFill>
                  <a:srgbClr val="FF0000"/>
                </a:solidFill>
              </a:rPr>
              <a:t>(WP20 + WP50 + WP100 Posters +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Vansintjan’s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talk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) 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endParaRPr lang="es-ES" altLang="en-US" sz="2800" b="1" dirty="0">
              <a:solidFill>
                <a:schemeClr val="bg1"/>
              </a:solidFill>
            </a:endParaRPr>
          </a:p>
        </p:txBody>
      </p:sp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611188" y="1909763"/>
            <a:ext cx="4464050" cy="33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fr-FR" altLang="en-US" sz="2400" dirty="0" smtClean="0">
                <a:solidFill>
                  <a:schemeClr val="bg1"/>
                </a:solidFill>
              </a:rPr>
              <a:t> Data </a:t>
            </a:r>
            <a:r>
              <a:rPr lang="fr-FR" altLang="en-US" sz="2400" dirty="0" err="1">
                <a:solidFill>
                  <a:schemeClr val="bg1"/>
                </a:solidFill>
              </a:rPr>
              <a:t>storage</a:t>
            </a:r>
            <a:r>
              <a:rPr lang="fr-FR" altLang="en-US" sz="2400" dirty="0">
                <a:solidFill>
                  <a:schemeClr val="bg1"/>
                </a:solidFill>
              </a:rPr>
              <a:t> in accordance </a:t>
            </a:r>
          </a:p>
          <a:p>
            <a:pPr eaLnBrk="1" hangingPunct="1">
              <a:spcAft>
                <a:spcPts val="1500"/>
              </a:spcAft>
            </a:pPr>
            <a:r>
              <a:rPr lang="fr-FR" altLang="en-US" sz="2400" dirty="0">
                <a:solidFill>
                  <a:schemeClr val="bg1"/>
                </a:solidFill>
              </a:rPr>
              <a:t>      to </a:t>
            </a:r>
            <a:r>
              <a:rPr lang="fr-FR" altLang="en-US" sz="2400" dirty="0" err="1">
                <a:solidFill>
                  <a:schemeClr val="bg1"/>
                </a:solidFill>
              </a:rPr>
              <a:t>virtual</a:t>
            </a:r>
            <a:r>
              <a:rPr lang="fr-FR" altLang="en-US" sz="2400" dirty="0">
                <a:solidFill>
                  <a:schemeClr val="bg1"/>
                </a:solidFill>
              </a:rPr>
              <a:t> </a:t>
            </a:r>
            <a:r>
              <a:rPr lang="fr-FR" altLang="en-US" sz="2400" dirty="0" err="1">
                <a:solidFill>
                  <a:schemeClr val="bg1"/>
                </a:solidFill>
              </a:rPr>
              <a:t>observatory</a:t>
            </a:r>
            <a:r>
              <a:rPr lang="fr-FR" altLang="en-US" sz="2400" dirty="0">
                <a:solidFill>
                  <a:schemeClr val="bg1"/>
                </a:solidFill>
              </a:rPr>
              <a:t> </a:t>
            </a:r>
            <a:r>
              <a:rPr lang="fr-FR" altLang="en-US" sz="2400" dirty="0" err="1">
                <a:solidFill>
                  <a:schemeClr val="bg1"/>
                </a:solidFill>
              </a:rPr>
              <a:t>rules</a:t>
            </a:r>
            <a:endParaRPr lang="fr-FR" altLang="en-US" sz="2400" dirty="0">
              <a:solidFill>
                <a:schemeClr val="bg1"/>
              </a:solidFill>
            </a:endParaRPr>
          </a:p>
          <a:p>
            <a:pPr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altLang="en-US" sz="2400" dirty="0">
                <a:solidFill>
                  <a:schemeClr val="bg1"/>
                </a:solidFill>
              </a:rPr>
              <a:t> </a:t>
            </a:r>
            <a:r>
              <a:rPr lang="fr-FR" altLang="en-US" sz="2400" dirty="0" err="1">
                <a:solidFill>
                  <a:schemeClr val="bg1"/>
                </a:solidFill>
              </a:rPr>
              <a:t>Generation</a:t>
            </a:r>
            <a:r>
              <a:rPr lang="fr-FR" altLang="en-US" sz="2400" dirty="0">
                <a:solidFill>
                  <a:schemeClr val="bg1"/>
                </a:solidFill>
              </a:rPr>
              <a:t> of a prototype </a:t>
            </a:r>
          </a:p>
          <a:p>
            <a:pPr eaLnBrk="1" hangingPunct="1">
              <a:spcAft>
                <a:spcPts val="500"/>
              </a:spcAft>
            </a:pPr>
            <a:r>
              <a:rPr lang="fr-FR" altLang="en-US" sz="2400" dirty="0">
                <a:solidFill>
                  <a:schemeClr val="bg1"/>
                </a:solidFill>
              </a:rPr>
              <a:t>      archive </a:t>
            </a:r>
            <a:r>
              <a:rPr lang="fr-FR" altLang="en-US" sz="2400" dirty="0" err="1">
                <a:solidFill>
                  <a:schemeClr val="bg1"/>
                </a:solidFill>
              </a:rPr>
              <a:t>using</a:t>
            </a:r>
            <a:r>
              <a:rPr lang="fr-FR" altLang="en-US" sz="2400" dirty="0">
                <a:solidFill>
                  <a:schemeClr val="bg1"/>
                </a:solidFill>
              </a:rPr>
              <a:t> </a:t>
            </a:r>
            <a:r>
              <a:rPr lang="fr-FR" altLang="en-US" sz="2400" dirty="0" err="1">
                <a:solidFill>
                  <a:schemeClr val="bg1"/>
                </a:solidFill>
              </a:rPr>
              <a:t>ground-based</a:t>
            </a:r>
            <a:r>
              <a:rPr lang="fr-FR" altLang="en-US" sz="24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Aft>
                <a:spcPts val="500"/>
              </a:spcAft>
            </a:pPr>
            <a:r>
              <a:rPr lang="fr-FR" altLang="en-US" sz="2400" dirty="0">
                <a:solidFill>
                  <a:schemeClr val="bg1"/>
                </a:solidFill>
              </a:rPr>
              <a:t>      data, accessible and </a:t>
            </a:r>
          </a:p>
          <a:p>
            <a:pPr eaLnBrk="1" hangingPunct="1">
              <a:spcAft>
                <a:spcPts val="500"/>
              </a:spcAft>
            </a:pPr>
            <a:r>
              <a:rPr lang="fr-FR" altLang="en-US" sz="2400" dirty="0">
                <a:solidFill>
                  <a:schemeClr val="bg1"/>
                </a:solidFill>
              </a:rPr>
              <a:t>      </a:t>
            </a:r>
            <a:r>
              <a:rPr lang="fr-FR" altLang="en-US" sz="2400" dirty="0" err="1">
                <a:solidFill>
                  <a:schemeClr val="bg1"/>
                </a:solidFill>
              </a:rPr>
              <a:t>manageable</a:t>
            </a:r>
            <a:r>
              <a:rPr lang="fr-FR" altLang="en-US" sz="2400" dirty="0">
                <a:solidFill>
                  <a:schemeClr val="bg1"/>
                </a:solidFill>
              </a:rPr>
              <a:t> </a:t>
            </a:r>
            <a:r>
              <a:rPr lang="fr-FR" altLang="en-US" sz="2400" dirty="0" err="1">
                <a:solidFill>
                  <a:schemeClr val="bg1"/>
                </a:solidFill>
              </a:rPr>
              <a:t>through</a:t>
            </a:r>
            <a:r>
              <a:rPr lang="fr-FR" altLang="en-US" sz="24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Aft>
                <a:spcPts val="500"/>
              </a:spcAft>
            </a:pPr>
            <a:r>
              <a:rPr lang="fr-FR" altLang="en-US" sz="2400" dirty="0">
                <a:solidFill>
                  <a:schemeClr val="bg1"/>
                </a:solidFill>
              </a:rPr>
              <a:t>      Virtual </a:t>
            </a:r>
            <a:r>
              <a:rPr lang="fr-FR" altLang="en-US" sz="2400" dirty="0" err="1">
                <a:solidFill>
                  <a:schemeClr val="bg1"/>
                </a:solidFill>
              </a:rPr>
              <a:t>Observatory</a:t>
            </a:r>
            <a:r>
              <a:rPr lang="fr-FR" altLang="en-US" sz="2400" dirty="0">
                <a:solidFill>
                  <a:schemeClr val="bg1"/>
                </a:solidFill>
              </a:rPr>
              <a:t> </a:t>
            </a:r>
            <a:r>
              <a:rPr lang="fr-FR" altLang="en-US" sz="2400" dirty="0" err="1">
                <a:solidFill>
                  <a:schemeClr val="bg1"/>
                </a:solidFill>
              </a:rPr>
              <a:t>tools</a:t>
            </a:r>
            <a:r>
              <a:rPr lang="fr-FR" altLang="en-US" sz="24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7412" name="5 Grupo"/>
          <p:cNvGrpSpPr>
            <a:grpSpLocks/>
          </p:cNvGrpSpPr>
          <p:nvPr/>
        </p:nvGrpSpPr>
        <p:grpSpPr bwMode="auto">
          <a:xfrm>
            <a:off x="5292725" y="1954113"/>
            <a:ext cx="3590925" cy="4067175"/>
            <a:chOff x="5292725" y="1357313"/>
            <a:chExt cx="3590925" cy="4067175"/>
          </a:xfrm>
        </p:grpSpPr>
        <p:pic>
          <p:nvPicPr>
            <p:cNvPr id="17413" name="4 Imagen" descr="image_01.tiff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25" y="1357313"/>
              <a:ext cx="3590925" cy="372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5 CuadroTexto"/>
            <p:cNvSpPr txBox="1">
              <a:spLocks noChangeArrowheads="1"/>
            </p:cNvSpPr>
            <p:nvPr/>
          </p:nvSpPr>
          <p:spPr bwMode="auto">
            <a:xfrm>
              <a:off x="5435600" y="5084763"/>
              <a:ext cx="3240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n-US" sz="1600" dirty="0" err="1">
                  <a:solidFill>
                    <a:schemeClr val="bg1"/>
                  </a:solidFill>
                </a:rPr>
                <a:t>Courtesy</a:t>
              </a:r>
              <a:r>
                <a:rPr lang="es-ES" altLang="en-US" sz="1600" dirty="0">
                  <a:solidFill>
                    <a:schemeClr val="bg1"/>
                  </a:solidFill>
                </a:rPr>
                <a:t> of de la Cruz Rodríguez</a:t>
              </a:r>
              <a:endParaRPr lang="es-E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0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Rectángulo"/>
          <p:cNvSpPr>
            <a:spLocks noChangeArrowheads="1"/>
          </p:cNvSpPr>
          <p:nvPr/>
        </p:nvSpPr>
        <p:spPr bwMode="auto">
          <a:xfrm>
            <a:off x="1299928" y="940372"/>
            <a:ext cx="66865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2800" b="1" dirty="0" err="1" smtClean="0">
                <a:solidFill>
                  <a:schemeClr val="bg1"/>
                </a:solidFill>
              </a:rPr>
              <a:t>Advanced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instrumentation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s-ES" altLang="en-US" sz="2000" b="1" dirty="0" smtClean="0">
                <a:solidFill>
                  <a:srgbClr val="FF0000"/>
                </a:solidFill>
              </a:rPr>
              <a:t>(WP60 poster + del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Moro’s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talk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+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Berrilli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et al. poster)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endParaRPr lang="es-ES" altLang="en-US" sz="2800" b="1" dirty="0">
              <a:solidFill>
                <a:schemeClr val="bg1"/>
              </a:solidFill>
            </a:endParaRPr>
          </a:p>
        </p:txBody>
      </p:sp>
      <p:sp>
        <p:nvSpPr>
          <p:cNvPr id="19459" name="2 CuadroTexto"/>
          <p:cNvSpPr txBox="1">
            <a:spLocks noChangeArrowheads="1"/>
          </p:cNvSpPr>
          <p:nvPr/>
        </p:nvSpPr>
        <p:spPr bwMode="auto">
          <a:xfrm>
            <a:off x="1116013" y="1958925"/>
            <a:ext cx="705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500"/>
              </a:spcAft>
            </a:pP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s-ES" altLang="en-US" sz="2400" dirty="0" err="1" smtClean="0">
                <a:solidFill>
                  <a:schemeClr val="bg1"/>
                </a:solidFill>
              </a:rPr>
              <a:t>Large</a:t>
            </a:r>
            <a:r>
              <a:rPr lang="es-ES" altLang="en-US" sz="2400" dirty="0" smtClean="0">
                <a:solidFill>
                  <a:schemeClr val="bg1"/>
                </a:solidFill>
              </a:rPr>
              <a:t> </a:t>
            </a:r>
            <a:r>
              <a:rPr lang="es-ES" altLang="en-US" sz="2400" dirty="0" err="1" smtClean="0">
                <a:solidFill>
                  <a:schemeClr val="bg1"/>
                </a:solidFill>
              </a:rPr>
              <a:t>etalon</a:t>
            </a:r>
            <a:r>
              <a:rPr lang="es-ES" altLang="en-US" sz="2400" dirty="0" smtClean="0">
                <a:solidFill>
                  <a:schemeClr val="bg1"/>
                </a:solidFill>
              </a:rPr>
              <a:t> </a:t>
            </a:r>
            <a:r>
              <a:rPr lang="es-ES" altLang="en-US" sz="2400" dirty="0" err="1" smtClean="0">
                <a:solidFill>
                  <a:schemeClr val="bg1"/>
                </a:solidFill>
              </a:rPr>
              <a:t>development</a:t>
            </a:r>
            <a:r>
              <a:rPr lang="fr-FR" altLang="en-US" sz="2400" dirty="0" smtClean="0">
                <a:solidFill>
                  <a:schemeClr val="bg1"/>
                </a:solidFill>
              </a:rPr>
              <a:t> 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28559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3598862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2555776" y="1707063"/>
            <a:ext cx="5256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500"/>
              </a:spcAft>
            </a:pPr>
            <a:r>
              <a:rPr lang="en-US" altLang="en-US" sz="2400" dirty="0" smtClean="0">
                <a:solidFill>
                  <a:schemeClr val="bg1"/>
                </a:solidFill>
              </a:rPr>
              <a:t>Micro</a:t>
            </a:r>
            <a:r>
              <a:rPr lang="fr-FR" altLang="en-US" sz="2400" dirty="0" err="1">
                <a:solidFill>
                  <a:schemeClr val="bg1"/>
                </a:solidFill>
              </a:rPr>
              <a:t>lens-fed</a:t>
            </a:r>
            <a:r>
              <a:rPr lang="fr-FR" altLang="en-US" sz="2400" dirty="0">
                <a:solidFill>
                  <a:schemeClr val="bg1"/>
                </a:solidFill>
              </a:rPr>
              <a:t> 2D </a:t>
            </a:r>
            <a:r>
              <a:rPr lang="fr-FR" altLang="en-US" sz="2400" dirty="0" err="1">
                <a:solidFill>
                  <a:schemeClr val="bg1"/>
                </a:solidFill>
              </a:rPr>
              <a:t>spectrograph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0"/>
          <a:stretch>
            <a:fillRect/>
          </a:stretch>
        </p:blipFill>
        <p:spPr bwMode="auto">
          <a:xfrm>
            <a:off x="250825" y="2997200"/>
            <a:ext cx="28813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5465762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543"/>
            <a:ext cx="1646238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2559762" y="836712"/>
            <a:ext cx="4820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 err="1" smtClean="0">
                <a:solidFill>
                  <a:schemeClr val="bg1"/>
                </a:solidFill>
              </a:rPr>
              <a:t>Advanced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instrumentation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s-ES" altLang="en-US" sz="2000" b="1" dirty="0" smtClean="0">
                <a:solidFill>
                  <a:srgbClr val="FF0000"/>
                </a:solidFill>
              </a:rPr>
              <a:t>(WP60 poster + van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Noort’s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talk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)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endParaRPr lang="es-ES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755576" y="1738313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500"/>
              </a:spcAft>
            </a:pPr>
            <a:r>
              <a:rPr lang="fr-FR" altLang="en-US" sz="2400" dirty="0" smtClean="0">
                <a:solidFill>
                  <a:schemeClr val="bg1"/>
                </a:solidFill>
              </a:rPr>
              <a:t>Image slicer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80" y="2564904"/>
            <a:ext cx="2160000" cy="162660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10961"/>
            <a:ext cx="1800000" cy="1806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4117868"/>
            <a:ext cx="2669977" cy="205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2420888"/>
            <a:ext cx="3240000" cy="2430000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68"/>
          <a:stretch/>
        </p:blipFill>
        <p:spPr bwMode="auto">
          <a:xfrm>
            <a:off x="2195736" y="5157192"/>
            <a:ext cx="1552575" cy="719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4099545" y="5157192"/>
            <a:ext cx="1556055" cy="719455"/>
            <a:chOff x="4099545" y="5517232"/>
            <a:chExt cx="1556055" cy="719455"/>
          </a:xfrm>
        </p:grpSpPr>
        <p:pic>
          <p:nvPicPr>
            <p:cNvPr id="22" name="Imagen 21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68"/>
            <a:stretch/>
          </p:blipFill>
          <p:spPr bwMode="auto">
            <a:xfrm>
              <a:off x="4099545" y="5517232"/>
              <a:ext cx="1552575" cy="7194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Conector recto 8"/>
            <p:cNvCxnSpPr/>
            <p:nvPr/>
          </p:nvCxnSpPr>
          <p:spPr>
            <a:xfrm>
              <a:off x="4104000" y="6170818"/>
              <a:ext cx="15516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4104000" y="6093296"/>
              <a:ext cx="15516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4104000" y="5996905"/>
              <a:ext cx="15516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104000" y="5915372"/>
              <a:ext cx="15516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104000" y="5805264"/>
              <a:ext cx="15516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104000" y="5704681"/>
              <a:ext cx="15516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4104000" y="5617815"/>
              <a:ext cx="15516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1 Rectángulo"/>
          <p:cNvSpPr>
            <a:spLocks noChangeArrowheads="1"/>
          </p:cNvSpPr>
          <p:nvPr/>
        </p:nvSpPr>
        <p:spPr bwMode="auto">
          <a:xfrm>
            <a:off x="2199722" y="836712"/>
            <a:ext cx="4820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 err="1" smtClean="0">
                <a:solidFill>
                  <a:schemeClr val="bg1"/>
                </a:solidFill>
              </a:rPr>
              <a:t>Advanced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instrumentation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s-ES" altLang="en-US" sz="2000" b="1" dirty="0" smtClean="0">
                <a:solidFill>
                  <a:srgbClr val="FF0000"/>
                </a:solidFill>
              </a:rPr>
              <a:t>(WP60 poster +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Asensio’s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talk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)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endParaRPr lang="es-ES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CuadroTexto"/>
          <p:cNvSpPr txBox="1">
            <a:spLocks noChangeArrowheads="1"/>
          </p:cNvSpPr>
          <p:nvPr/>
        </p:nvSpPr>
        <p:spPr bwMode="auto">
          <a:xfrm>
            <a:off x="3060799" y="1670893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500"/>
              </a:spcAft>
            </a:pPr>
            <a:r>
              <a:rPr lang="fr-FR" altLang="en-US" sz="2400" dirty="0" err="1" smtClean="0">
                <a:solidFill>
                  <a:schemeClr val="bg1"/>
                </a:solidFill>
              </a:rPr>
              <a:t>Fast</a:t>
            </a:r>
            <a:r>
              <a:rPr lang="fr-FR" altLang="en-US" sz="2400" dirty="0" smtClean="0">
                <a:solidFill>
                  <a:schemeClr val="bg1"/>
                </a:solidFill>
              </a:rPr>
              <a:t> </a:t>
            </a:r>
            <a:r>
              <a:rPr lang="fr-FR" altLang="en-US" sz="2400" dirty="0">
                <a:solidFill>
                  <a:schemeClr val="bg1"/>
                </a:solidFill>
              </a:rPr>
              <a:t>Polarimeter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2893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63" y="2090763"/>
            <a:ext cx="324643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66" y="4145302"/>
            <a:ext cx="23399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2195736" y="836712"/>
            <a:ext cx="4820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2800" b="1" dirty="0" err="1" smtClean="0">
                <a:solidFill>
                  <a:schemeClr val="bg1"/>
                </a:solidFill>
              </a:rPr>
              <a:t>Advanced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instrumentation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s-ES" altLang="en-US" sz="2000" b="1" dirty="0" smtClean="0">
                <a:solidFill>
                  <a:srgbClr val="FF0000"/>
                </a:solidFill>
              </a:rPr>
              <a:t>(WP60 poster + Iglesias’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talk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)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endParaRPr lang="es-ES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Rectángulo"/>
          <p:cNvSpPr>
            <a:spLocks noChangeArrowheads="1"/>
          </p:cNvSpPr>
          <p:nvPr/>
        </p:nvSpPr>
        <p:spPr bwMode="auto">
          <a:xfrm>
            <a:off x="1" y="897979"/>
            <a:ext cx="8964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2800" b="1" dirty="0" err="1" smtClean="0">
                <a:solidFill>
                  <a:schemeClr val="bg1"/>
                </a:solidFill>
              </a:rPr>
              <a:t>Atmospheric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turbulence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es-ES" altLang="en-US" sz="2000" b="1" dirty="0">
                <a:solidFill>
                  <a:srgbClr val="FF0000"/>
                </a:solidFill>
              </a:rPr>
              <a:t>(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WP70 poster +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Hammerschlag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et al. +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Hartogensis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et al. posters)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endParaRPr lang="es-ES" altLang="en-US" sz="2800" b="1" dirty="0">
              <a:solidFill>
                <a:schemeClr val="bg1"/>
              </a:solidFill>
            </a:endParaRPr>
          </a:p>
        </p:txBody>
      </p:sp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539552" y="2060848"/>
            <a:ext cx="8352928" cy="322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Implementation</a:t>
            </a:r>
            <a:r>
              <a:rPr lang="es-ES" altLang="en-US" sz="2400" dirty="0">
                <a:solidFill>
                  <a:schemeClr val="bg1"/>
                </a:solidFill>
              </a:rPr>
              <a:t> of AO </a:t>
            </a:r>
            <a:r>
              <a:rPr lang="es-ES" altLang="en-US" sz="2400" dirty="0" err="1">
                <a:solidFill>
                  <a:schemeClr val="bg1"/>
                </a:solidFill>
              </a:rPr>
              <a:t>optics</a:t>
            </a:r>
            <a:r>
              <a:rPr lang="es-ES" altLang="en-US" sz="2400" dirty="0">
                <a:solidFill>
                  <a:schemeClr val="bg1"/>
                </a:solidFill>
              </a:rPr>
              <a:t> at THEMIS</a:t>
            </a:r>
          </a:p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EST-</a:t>
            </a:r>
            <a:r>
              <a:rPr lang="es-ES" altLang="en-US" sz="2400" dirty="0" err="1">
                <a:solidFill>
                  <a:schemeClr val="bg1"/>
                </a:solidFill>
              </a:rPr>
              <a:t>like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Heat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Rejecter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prototype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for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smtClean="0">
                <a:solidFill>
                  <a:schemeClr val="bg1"/>
                </a:solidFill>
              </a:rPr>
              <a:t>GREGOR </a:t>
            </a:r>
            <a:r>
              <a:rPr lang="es-ES" altLang="en-US" sz="2000" dirty="0" smtClean="0">
                <a:solidFill>
                  <a:srgbClr val="FF0000"/>
                </a:solidFill>
              </a:rPr>
              <a:t>(</a:t>
            </a:r>
            <a:r>
              <a:rPr lang="es-ES" altLang="en-US" sz="2000" dirty="0" err="1" smtClean="0">
                <a:solidFill>
                  <a:srgbClr val="FF0000"/>
                </a:solidFill>
              </a:rPr>
              <a:t>Berrilli’s</a:t>
            </a:r>
            <a:r>
              <a:rPr lang="es-ES" altLang="en-US" sz="2000" dirty="0" smtClean="0">
                <a:solidFill>
                  <a:srgbClr val="FF0000"/>
                </a:solidFill>
              </a:rPr>
              <a:t> </a:t>
            </a:r>
            <a:r>
              <a:rPr lang="es-ES" altLang="en-US" sz="2000" dirty="0" err="1" smtClean="0">
                <a:solidFill>
                  <a:srgbClr val="FF0000"/>
                </a:solidFill>
              </a:rPr>
              <a:t>talk</a:t>
            </a:r>
            <a:r>
              <a:rPr lang="es-ES" altLang="en-US" sz="2000" dirty="0" smtClean="0">
                <a:solidFill>
                  <a:srgbClr val="FF0000"/>
                </a:solidFill>
              </a:rPr>
              <a:t>)</a:t>
            </a:r>
            <a:endParaRPr lang="es-ES" altLang="en-US" sz="2000" dirty="0">
              <a:solidFill>
                <a:srgbClr val="FF0000"/>
              </a:solidFill>
            </a:endParaRPr>
          </a:p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AO/MCAO </a:t>
            </a:r>
            <a:r>
              <a:rPr lang="es-ES" altLang="en-US" sz="2400" dirty="0" err="1">
                <a:solidFill>
                  <a:schemeClr val="bg1"/>
                </a:solidFill>
              </a:rPr>
              <a:t>numerical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simulations</a:t>
            </a:r>
            <a:endParaRPr lang="es-ES" altLang="en-US" sz="2400" dirty="0">
              <a:solidFill>
                <a:schemeClr val="bg1"/>
              </a:solidFill>
            </a:endParaRPr>
          </a:p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CFD </a:t>
            </a:r>
            <a:r>
              <a:rPr lang="es-ES" altLang="en-US" sz="2400" dirty="0" err="1">
                <a:solidFill>
                  <a:schemeClr val="bg1"/>
                </a:solidFill>
              </a:rPr>
              <a:t>analyses</a:t>
            </a:r>
            <a:endParaRPr lang="es-ES" altLang="en-US" sz="2400" dirty="0">
              <a:solidFill>
                <a:schemeClr val="bg1"/>
              </a:solidFill>
            </a:endParaRPr>
          </a:p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Local/non local </a:t>
            </a:r>
            <a:r>
              <a:rPr lang="es-ES" altLang="en-US" sz="2400" dirty="0" err="1">
                <a:solidFill>
                  <a:schemeClr val="bg1"/>
                </a:solidFill>
              </a:rPr>
              <a:t>seeing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mesurements</a:t>
            </a:r>
            <a:endParaRPr lang="es-E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CuadroTexto"/>
          <p:cNvSpPr txBox="1">
            <a:spLocks noChangeArrowheads="1"/>
          </p:cNvSpPr>
          <p:nvPr/>
        </p:nvSpPr>
        <p:spPr bwMode="auto">
          <a:xfrm>
            <a:off x="1258888" y="1893664"/>
            <a:ext cx="72739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Full-disk </a:t>
            </a:r>
            <a:r>
              <a:rPr lang="es-ES" altLang="en-US" sz="2400" dirty="0" err="1">
                <a:solidFill>
                  <a:schemeClr val="bg1"/>
                </a:solidFill>
              </a:rPr>
              <a:t>Doppler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velocity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images</a:t>
            </a:r>
            <a:endParaRPr lang="es-ES" altLang="en-US" sz="2400" dirty="0">
              <a:solidFill>
                <a:schemeClr val="bg1"/>
              </a:solidFill>
            </a:endParaRPr>
          </a:p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Full-disk vector </a:t>
            </a:r>
            <a:r>
              <a:rPr lang="es-ES" altLang="en-US" sz="2400" dirty="0" err="1">
                <a:solidFill>
                  <a:schemeClr val="bg1"/>
                </a:solidFill>
              </a:rPr>
              <a:t>magnetic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field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images</a:t>
            </a:r>
            <a:endParaRPr lang="es-ES" altLang="en-US" sz="2400" dirty="0">
              <a:solidFill>
                <a:schemeClr val="bg1"/>
              </a:solidFill>
            </a:endParaRPr>
          </a:p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Full-disk </a:t>
            </a:r>
            <a:r>
              <a:rPr lang="es-ES" altLang="en-US" sz="2400" dirty="0" err="1">
                <a:solidFill>
                  <a:schemeClr val="bg1"/>
                </a:solidFill>
              </a:rPr>
              <a:t>intensity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images</a:t>
            </a:r>
            <a:endParaRPr lang="es-ES" altLang="en-US" sz="2400" dirty="0">
              <a:solidFill>
                <a:schemeClr val="bg1"/>
              </a:solidFill>
            </a:endParaRPr>
          </a:p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Cadence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not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longer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than</a:t>
            </a:r>
            <a:r>
              <a:rPr lang="es-ES" altLang="en-US" sz="2400" dirty="0">
                <a:solidFill>
                  <a:schemeClr val="bg1"/>
                </a:solidFill>
              </a:rPr>
              <a:t> 60 </a:t>
            </a:r>
            <a:r>
              <a:rPr lang="es-ES" altLang="en-US" sz="2400" dirty="0" err="1">
                <a:solidFill>
                  <a:schemeClr val="bg1"/>
                </a:solidFill>
              </a:rPr>
              <a:t>seconds</a:t>
            </a:r>
            <a:endParaRPr lang="es-ES" altLang="en-US" sz="2400" dirty="0">
              <a:solidFill>
                <a:schemeClr val="bg1"/>
              </a:solidFill>
            </a:endParaRPr>
          </a:p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Spatial</a:t>
            </a: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resolution</a:t>
            </a:r>
            <a:r>
              <a:rPr lang="es-ES" altLang="en-US" sz="2400" dirty="0">
                <a:solidFill>
                  <a:schemeClr val="bg1"/>
                </a:solidFill>
              </a:rPr>
              <a:t> of 1 arcsec</a:t>
            </a:r>
          </a:p>
          <a:p>
            <a:pPr eaLnBrk="1" hangingPunct="1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 </a:t>
            </a:r>
            <a:r>
              <a:rPr lang="es-ES" altLang="en-US" sz="2400" dirty="0" err="1">
                <a:solidFill>
                  <a:schemeClr val="bg1"/>
                </a:solidFill>
              </a:rPr>
              <a:t>Operational</a:t>
            </a:r>
            <a:r>
              <a:rPr lang="es-ES" altLang="en-US" sz="2400" dirty="0">
                <a:solidFill>
                  <a:schemeClr val="bg1"/>
                </a:solidFill>
              </a:rPr>
              <a:t> at </a:t>
            </a:r>
            <a:r>
              <a:rPr lang="es-ES" altLang="en-US" sz="2400" dirty="0" err="1">
                <a:solidFill>
                  <a:schemeClr val="bg1"/>
                </a:solidFill>
              </a:rPr>
              <a:t>least</a:t>
            </a:r>
            <a:r>
              <a:rPr lang="es-ES" altLang="en-US" sz="2400" dirty="0">
                <a:solidFill>
                  <a:schemeClr val="bg1"/>
                </a:solidFill>
              </a:rPr>
              <a:t> 90% of </a:t>
            </a:r>
            <a:r>
              <a:rPr lang="es-ES" altLang="en-US" sz="2400" dirty="0" err="1">
                <a:solidFill>
                  <a:schemeClr val="bg1"/>
                </a:solidFill>
              </a:rPr>
              <a:t>the</a:t>
            </a:r>
            <a:r>
              <a:rPr lang="es-ES" altLang="en-US" sz="2400" dirty="0">
                <a:solidFill>
                  <a:schemeClr val="bg1"/>
                </a:solidFill>
              </a:rPr>
              <a:t> time</a:t>
            </a:r>
            <a:r>
              <a:rPr lang="es-ES" altLang="en-US" sz="2400" dirty="0"/>
              <a:t> </a:t>
            </a: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827584" y="692696"/>
            <a:ext cx="74080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dirty="0" err="1">
                <a:solidFill>
                  <a:schemeClr val="bg1"/>
                </a:solidFill>
              </a:rPr>
              <a:t>S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ynoptic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</a:rPr>
              <a:t>telescopes</a:t>
            </a:r>
            <a:r>
              <a:rPr lang="es-ES" altLang="en-US" sz="2800" b="1" dirty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network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es-ES" altLang="en-US" sz="2000" b="1" dirty="0" smtClean="0">
                <a:solidFill>
                  <a:srgbClr val="FF0000"/>
                </a:solidFill>
              </a:rPr>
              <a:t>SPRING -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Roth’s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talk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+ WP80 poster +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Gosain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et al. poster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824"/>
            <a:ext cx="7040562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827584" y="692696"/>
            <a:ext cx="74080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dirty="0" err="1">
                <a:solidFill>
                  <a:schemeClr val="bg1"/>
                </a:solidFill>
              </a:rPr>
              <a:t>S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ynoptic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</a:rPr>
              <a:t>telescopes</a:t>
            </a:r>
            <a:r>
              <a:rPr lang="es-ES" altLang="en-US" sz="2800" b="1" dirty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network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es-ES" altLang="en-US" sz="2000" b="1" dirty="0" smtClean="0">
                <a:solidFill>
                  <a:srgbClr val="FF0000"/>
                </a:solidFill>
              </a:rPr>
              <a:t>SPRING -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Roth’s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talk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+ WP80 poster + </a:t>
            </a:r>
            <a:r>
              <a:rPr lang="es-ES" altLang="en-US" sz="2000" b="1" dirty="0" err="1" smtClean="0">
                <a:solidFill>
                  <a:srgbClr val="FF0000"/>
                </a:solidFill>
              </a:rPr>
              <a:t>Gosain</a:t>
            </a:r>
            <a:r>
              <a:rPr lang="es-ES" altLang="en-US" sz="2000" b="1" dirty="0" smtClean="0">
                <a:solidFill>
                  <a:srgbClr val="FF0000"/>
                </a:solidFill>
              </a:rPr>
              <a:t> et al. poster</a:t>
            </a:r>
            <a:endParaRPr lang="es-E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321297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rgbClr val="000099"/>
                </a:solidFill>
              </a:rPr>
              <a:t>SOLARNET-II</a:t>
            </a:r>
            <a:r>
              <a:rPr lang="es-ES" sz="4800" dirty="0">
                <a:solidFill>
                  <a:srgbClr val="000099"/>
                </a:solidFill>
              </a:rPr>
              <a:t> </a:t>
            </a:r>
            <a:r>
              <a:rPr lang="es-ES" sz="4800" dirty="0" smtClean="0">
                <a:solidFill>
                  <a:srgbClr val="000099"/>
                </a:solidFill>
              </a:rPr>
              <a:t>…</a:t>
            </a:r>
            <a:endParaRPr lang="en-GB" sz="4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solarnet_color_1000x250_tran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999" r="16666" b="-12867"/>
          <a:stretch/>
        </p:blipFill>
        <p:spPr bwMode="auto">
          <a:xfrm>
            <a:off x="611560" y="5445224"/>
            <a:ext cx="2520280" cy="4680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r="24067" b="24285"/>
          <a:stretch/>
        </p:blipFill>
        <p:spPr>
          <a:xfrm>
            <a:off x="4053726" y="5445264"/>
            <a:ext cx="1310362" cy="36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t="32857" r="24068" b="24285"/>
          <a:stretch/>
        </p:blipFill>
        <p:spPr>
          <a:xfrm>
            <a:off x="7438020" y="5445264"/>
            <a:ext cx="734380" cy="36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32857" r="53273" b="24285"/>
          <a:stretch/>
        </p:blipFill>
        <p:spPr>
          <a:xfrm>
            <a:off x="6795880" y="5445212"/>
            <a:ext cx="475252" cy="3600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1" t="46571" r="53884" b="41429"/>
          <a:stretch/>
        </p:blipFill>
        <p:spPr>
          <a:xfrm>
            <a:off x="7297606" y="5560777"/>
            <a:ext cx="115206" cy="1008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424454" y="524661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4182"/>
                </a:solidFill>
              </a:rPr>
              <a:t>P</a:t>
            </a:r>
            <a:endParaRPr lang="en-GB" sz="4000" b="1" dirty="0">
              <a:solidFill>
                <a:srgbClr val="004182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 rot="-2700000">
            <a:off x="1290958" y="4180406"/>
            <a:ext cx="2016224" cy="72008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echa derecha 14"/>
          <p:cNvSpPr/>
          <p:nvPr/>
        </p:nvSpPr>
        <p:spPr>
          <a:xfrm rot="-5400000">
            <a:off x="3923928" y="4221088"/>
            <a:ext cx="1440160" cy="72008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echa derecha 15"/>
          <p:cNvSpPr/>
          <p:nvPr/>
        </p:nvSpPr>
        <p:spPr>
          <a:xfrm rot="-8100000">
            <a:off x="5764810" y="4189762"/>
            <a:ext cx="2016224" cy="72008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57250"/>
            <a:ext cx="4876800" cy="27432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t="32857" r="24068" b="24285"/>
          <a:stretch/>
        </p:blipFill>
        <p:spPr>
          <a:xfrm>
            <a:off x="2109428" y="908720"/>
            <a:ext cx="734380" cy="3600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020272" y="1539949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NEW ESFRI</a:t>
            </a:r>
          </a:p>
          <a:p>
            <a:r>
              <a:rPr lang="es-ES" sz="2800" b="1" dirty="0" smtClean="0">
                <a:solidFill>
                  <a:srgbClr val="00B050"/>
                </a:solidFill>
              </a:rPr>
              <a:t>PROJECT </a:t>
            </a:r>
          </a:p>
          <a:p>
            <a:r>
              <a:rPr lang="es-ES" sz="2800" b="1" dirty="0" smtClean="0">
                <a:solidFill>
                  <a:srgbClr val="00B050"/>
                </a:solidFill>
              </a:rPr>
              <a:t>IN 2016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65087" y="1988840"/>
            <a:ext cx="2145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0000"/>
                </a:solidFill>
              </a:rPr>
              <a:t>Session</a:t>
            </a:r>
            <a:r>
              <a:rPr lang="es-ES" sz="1600" dirty="0" smtClean="0">
                <a:solidFill>
                  <a:srgbClr val="FF0000"/>
                </a:solidFill>
              </a:rPr>
              <a:t> 8:</a:t>
            </a:r>
          </a:p>
          <a:p>
            <a:pPr algn="ctr"/>
            <a:r>
              <a:rPr lang="es-ES" sz="1600" dirty="0" err="1" smtClean="0">
                <a:solidFill>
                  <a:srgbClr val="FF0000"/>
                </a:solidFill>
              </a:rPr>
              <a:t>Talk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by</a:t>
            </a:r>
            <a:r>
              <a:rPr lang="es-ES" sz="1600" dirty="0" smtClean="0">
                <a:solidFill>
                  <a:srgbClr val="FF0000"/>
                </a:solidFill>
              </a:rPr>
              <a:t> Sarah </a:t>
            </a:r>
            <a:r>
              <a:rPr lang="es-ES" sz="1600" dirty="0" err="1" smtClean="0">
                <a:solidFill>
                  <a:srgbClr val="FF0000"/>
                </a:solidFill>
              </a:rPr>
              <a:t>Matthews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0" y="1556792"/>
            <a:ext cx="8028384" cy="4792598"/>
            <a:chOff x="-71834" y="1055047"/>
            <a:chExt cx="8028384" cy="4792598"/>
          </a:xfrm>
        </p:grpSpPr>
        <p:grpSp>
          <p:nvGrpSpPr>
            <p:cNvPr id="4099" name="16 Grupo"/>
            <p:cNvGrpSpPr>
              <a:grpSpLocks/>
            </p:cNvGrpSpPr>
            <p:nvPr/>
          </p:nvGrpSpPr>
          <p:grpSpPr bwMode="auto">
            <a:xfrm>
              <a:off x="323702" y="1223359"/>
              <a:ext cx="3848919" cy="1958154"/>
              <a:chOff x="-35073" y="1786646"/>
              <a:chExt cx="3848919" cy="1957978"/>
            </a:xfrm>
          </p:grpSpPr>
          <p:pic>
            <p:nvPicPr>
              <p:cNvPr id="4111" name="4 Image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0"/>
              <a:stretch>
                <a:fillRect/>
              </a:stretch>
            </p:blipFill>
            <p:spPr bwMode="auto">
              <a:xfrm>
                <a:off x="539750" y="1786646"/>
                <a:ext cx="2665413" cy="148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2" name="15 CuadroTexto"/>
              <p:cNvSpPr txBox="1">
                <a:spLocks noChangeArrowheads="1"/>
              </p:cNvSpPr>
              <p:nvPr/>
            </p:nvSpPr>
            <p:spPr bwMode="auto">
              <a:xfrm>
                <a:off x="-35073" y="3344550"/>
                <a:ext cx="3848919" cy="400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VTT 70 cm </a:t>
                </a:r>
                <a:r>
                  <a:rPr lang="es-ES" alt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s-ES" altLang="en-US" sz="2000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Germany</a:t>
                </a:r>
                <a:r>
                  <a:rPr lang="es-ES" alt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) 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─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OT</a:t>
                </a:r>
              </a:p>
            </p:txBody>
          </p:sp>
        </p:grpSp>
        <p:grpSp>
          <p:nvGrpSpPr>
            <p:cNvPr id="4100" name="17 Grupo"/>
            <p:cNvGrpSpPr>
              <a:grpSpLocks/>
            </p:cNvGrpSpPr>
            <p:nvPr/>
          </p:nvGrpSpPr>
          <p:grpSpPr bwMode="auto">
            <a:xfrm>
              <a:off x="4459288" y="1055047"/>
              <a:ext cx="3497262" cy="2126460"/>
              <a:chOff x="4314825" y="1414760"/>
              <a:chExt cx="3497263" cy="2127506"/>
            </a:xfrm>
          </p:grpSpPr>
          <p:pic>
            <p:nvPicPr>
              <p:cNvPr id="4109" name="6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92"/>
              <a:stretch>
                <a:fillRect/>
              </a:stretch>
            </p:blipFill>
            <p:spPr bwMode="auto">
              <a:xfrm>
                <a:off x="4314825" y="1414760"/>
                <a:ext cx="3497263" cy="172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" name="16 CuadroTexto"/>
              <p:cNvSpPr txBox="1">
                <a:spLocks noChangeArrowheads="1"/>
              </p:cNvSpPr>
              <p:nvPr/>
            </p:nvSpPr>
            <p:spPr bwMode="auto">
              <a:xfrm>
                <a:off x="4314825" y="3141959"/>
                <a:ext cx="3497262" cy="400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THEMIS 90 cm  </a:t>
                </a:r>
                <a:r>
                  <a:rPr lang="es-ES" alt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(France) 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─ 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OT</a:t>
                </a:r>
              </a:p>
            </p:txBody>
          </p:sp>
        </p:grpSp>
        <p:grpSp>
          <p:nvGrpSpPr>
            <p:cNvPr id="4101" name="18 Grupo"/>
            <p:cNvGrpSpPr>
              <a:grpSpLocks/>
            </p:cNvGrpSpPr>
            <p:nvPr/>
          </p:nvGrpSpPr>
          <p:grpSpPr bwMode="auto">
            <a:xfrm>
              <a:off x="-71834" y="3513137"/>
              <a:ext cx="4643834" cy="1911596"/>
              <a:chOff x="2463610" y="4652963"/>
              <a:chExt cx="4648358" cy="1913368"/>
            </a:xfrm>
          </p:grpSpPr>
          <p:grpSp>
            <p:nvGrpSpPr>
              <p:cNvPr id="4105" name="Agrupar 85"/>
              <p:cNvGrpSpPr>
                <a:grpSpLocks/>
              </p:cNvGrpSpPr>
              <p:nvPr/>
            </p:nvGrpSpPr>
            <p:grpSpPr bwMode="auto">
              <a:xfrm>
                <a:off x="3708400" y="4652963"/>
                <a:ext cx="2087563" cy="1512887"/>
                <a:chOff x="0" y="0"/>
                <a:chExt cx="2489200" cy="1600200"/>
              </a:xfrm>
            </p:grpSpPr>
            <p:pic>
              <p:nvPicPr>
                <p:cNvPr id="4107" name="Imagen 117" descr="http://www.la-palma-tourismus.com/Jacomo/upload/website_aktivitaeten/la-palma_aktiv-urlaub_roque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489200" cy="1600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8" name="Imagen 118" descr="http://www.buscalapalma.com/astrofisico/Roque de los Muchachos - Telescopio Solar Sueco 04.jp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1000" y="38100"/>
                  <a:ext cx="798830" cy="57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106" name="17 CuadroTexto"/>
              <p:cNvSpPr txBox="1">
                <a:spLocks noChangeArrowheads="1"/>
              </p:cNvSpPr>
              <p:nvPr/>
            </p:nvSpPr>
            <p:spPr bwMode="auto">
              <a:xfrm>
                <a:off x="2463610" y="6165850"/>
                <a:ext cx="4648358" cy="400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SST 100 cm </a:t>
                </a:r>
                <a:r>
                  <a:rPr lang="es-ES" alt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s-ES" altLang="en-US" sz="2000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Sweden</a:t>
                </a:r>
                <a:r>
                  <a:rPr lang="es-ES" alt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) 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─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ORM</a:t>
                </a:r>
              </a:p>
            </p:txBody>
          </p:sp>
        </p:grpSp>
        <p:grpSp>
          <p:nvGrpSpPr>
            <p:cNvPr id="4102" name="22 Grupo"/>
            <p:cNvGrpSpPr>
              <a:grpSpLocks/>
            </p:cNvGrpSpPr>
            <p:nvPr/>
          </p:nvGrpSpPr>
          <p:grpSpPr bwMode="auto">
            <a:xfrm>
              <a:off x="4356151" y="3284538"/>
              <a:ext cx="3600399" cy="2563107"/>
              <a:chOff x="2916010" y="1772816"/>
              <a:chExt cx="3600062" cy="2563209"/>
            </a:xfrm>
          </p:grpSpPr>
          <p:pic>
            <p:nvPicPr>
              <p:cNvPr id="4103" name="1 Imag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87"/>
              <a:stretch>
                <a:fillRect/>
              </a:stretch>
            </p:blipFill>
            <p:spPr bwMode="auto">
              <a:xfrm>
                <a:off x="3131841" y="1772816"/>
                <a:ext cx="3168352" cy="2133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4" name="2 CuadroTexto"/>
              <p:cNvSpPr txBox="1">
                <a:spLocks noChangeArrowheads="1"/>
              </p:cNvSpPr>
              <p:nvPr/>
            </p:nvSpPr>
            <p:spPr bwMode="auto">
              <a:xfrm>
                <a:off x="2916010" y="3935899"/>
                <a:ext cx="3600062" cy="400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GREGOR 150 cm </a:t>
                </a:r>
                <a:r>
                  <a:rPr lang="es-ES" alt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s-ES" altLang="en-US" sz="2000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Germany</a:t>
                </a:r>
                <a:r>
                  <a:rPr lang="es-ES" alt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) 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─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OT</a:t>
                </a:r>
              </a:p>
            </p:txBody>
          </p:sp>
        </p:grpSp>
      </p:grp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0" y="96249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From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present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European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ground-based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facilities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1293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87450" y="1628800"/>
            <a:ext cx="6913563" cy="4791075"/>
            <a:chOff x="1187450" y="1125538"/>
            <a:chExt cx="6913563" cy="4791075"/>
          </a:xfrm>
        </p:grpSpPr>
        <p:grpSp>
          <p:nvGrpSpPr>
            <p:cNvPr id="5122" name="13 Grupo"/>
            <p:cNvGrpSpPr>
              <a:grpSpLocks/>
            </p:cNvGrpSpPr>
            <p:nvPr/>
          </p:nvGrpSpPr>
          <p:grpSpPr bwMode="auto">
            <a:xfrm>
              <a:off x="1187450" y="1125538"/>
              <a:ext cx="2671763" cy="1911350"/>
              <a:chOff x="1187624" y="1124744"/>
              <a:chExt cx="2671763" cy="1912278"/>
            </a:xfrm>
          </p:grpSpPr>
          <p:pic>
            <p:nvPicPr>
              <p:cNvPr id="5132" name="Picture 2" descr="ibis"/>
              <p:cNvPicPr>
                <a:picLocks noChangeAspect="1" noChangeArrowheads="1"/>
              </p:cNvPicPr>
              <p:nvPr/>
            </p:nvPicPr>
            <p:blipFill>
              <a:blip r:embed="rId2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0"/>
              <a:stretch>
                <a:fillRect/>
              </a:stretch>
            </p:blipFill>
            <p:spPr bwMode="auto">
              <a:xfrm>
                <a:off x="1187624" y="1124744"/>
                <a:ext cx="2671763" cy="1447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3" name="22 CuadroTexto"/>
              <p:cNvSpPr txBox="1">
                <a:spLocks noChangeArrowheads="1"/>
              </p:cNvSpPr>
              <p:nvPr/>
            </p:nvSpPr>
            <p:spPr bwMode="auto">
              <a:xfrm>
                <a:off x="1259632" y="2636912"/>
                <a:ext cx="252028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IBIS 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─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s-ES" altLang="en-US" sz="2000" dirty="0" err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Italy</a:t>
                </a:r>
                <a:endParaRPr lang="es-ES" altLang="en-US" sz="2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123" name="25 Grupo"/>
            <p:cNvGrpSpPr>
              <a:grpSpLocks/>
            </p:cNvGrpSpPr>
            <p:nvPr/>
          </p:nvGrpSpPr>
          <p:grpSpPr bwMode="auto">
            <a:xfrm>
              <a:off x="1258888" y="3500438"/>
              <a:ext cx="2736850" cy="2416175"/>
              <a:chOff x="4139871" y="2060848"/>
              <a:chExt cx="2736385" cy="2416536"/>
            </a:xfrm>
          </p:grpSpPr>
          <p:pic>
            <p:nvPicPr>
              <p:cNvPr id="513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343" y="2060848"/>
                <a:ext cx="2474913" cy="201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1" name="23 CuadroTexto"/>
              <p:cNvSpPr txBox="1">
                <a:spLocks noChangeArrowheads="1"/>
              </p:cNvSpPr>
              <p:nvPr/>
            </p:nvSpPr>
            <p:spPr bwMode="auto">
              <a:xfrm>
                <a:off x="4139871" y="4077314"/>
                <a:ext cx="2520279" cy="40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ROSA </a:t>
                </a:r>
                <a:r>
                  <a:rPr lang="es-ES" alt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─</a:t>
                </a:r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UK</a:t>
                </a:r>
              </a:p>
            </p:txBody>
          </p:sp>
        </p:grpSp>
        <p:grpSp>
          <p:nvGrpSpPr>
            <p:cNvPr id="5124" name="12 Grupo"/>
            <p:cNvGrpSpPr>
              <a:grpSpLocks/>
            </p:cNvGrpSpPr>
            <p:nvPr/>
          </p:nvGrpSpPr>
          <p:grpSpPr bwMode="auto">
            <a:xfrm>
              <a:off x="5581650" y="1690688"/>
              <a:ext cx="2519363" cy="3065462"/>
              <a:chOff x="5581030" y="1556791"/>
              <a:chExt cx="2519362" cy="3064407"/>
            </a:xfrm>
          </p:grpSpPr>
          <p:pic>
            <p:nvPicPr>
              <p:cNvPr id="5128" name="Picture 4" descr="DS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160" y="1556791"/>
                <a:ext cx="1728192" cy="2566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9" name="27 CuadroTexto"/>
              <p:cNvSpPr txBox="1">
                <a:spLocks noChangeArrowheads="1"/>
              </p:cNvSpPr>
              <p:nvPr/>
            </p:nvSpPr>
            <p:spPr bwMode="auto">
              <a:xfrm>
                <a:off x="5581030" y="4221088"/>
                <a:ext cx="25193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DST (NM, USA)</a:t>
                </a:r>
              </a:p>
            </p:txBody>
          </p:sp>
        </p:grpSp>
        <p:sp>
          <p:nvSpPr>
            <p:cNvPr id="5126" name="11 CuadroTexto"/>
            <p:cNvSpPr txBox="1">
              <a:spLocks noChangeArrowheads="1"/>
            </p:cNvSpPr>
            <p:nvPr/>
          </p:nvSpPr>
          <p:spPr bwMode="auto">
            <a:xfrm>
              <a:off x="5076825" y="3068638"/>
              <a:ext cx="7905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n-US" sz="2800" dirty="0">
                  <a:solidFill>
                    <a:schemeClr val="bg1"/>
                  </a:solidFill>
                </a:rPr>
                <a:t>@</a:t>
              </a:r>
              <a:endParaRPr lang="es-E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12 Cerrar llave"/>
            <p:cNvSpPr/>
            <p:nvPr/>
          </p:nvSpPr>
          <p:spPr bwMode="auto">
            <a:xfrm>
              <a:off x="4067175" y="1557338"/>
              <a:ext cx="936625" cy="3600450"/>
            </a:xfrm>
            <a:prstGeom prst="rightBrace">
              <a:avLst/>
            </a:prstGeom>
            <a:noFill/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s-ES" sz="1200">
                <a:latin typeface="Calibri" pitchFamily="34" charset="0"/>
              </a:endParaRPr>
            </a:p>
          </p:txBody>
        </p:sp>
      </p:grp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0" y="96249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From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present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European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ground-based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facilities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5936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t_v3_pp_trav_ac_wm9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12912"/>
            <a:ext cx="84010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468313" y="818480"/>
            <a:ext cx="7993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… to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the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European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Solar </a:t>
            </a:r>
            <a:r>
              <a:rPr lang="es-E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Telescope</a:t>
            </a:r>
            <a:r>
              <a:rPr lang="es-E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, EST.</a:t>
            </a:r>
          </a:p>
        </p:txBody>
      </p:sp>
    </p:spTree>
    <p:extLst>
      <p:ext uri="{BB962C8B-B14F-4D97-AF65-F5344CB8AC3E}">
        <p14:creationId xmlns:p14="http://schemas.microsoft.com/office/powerpoint/2010/main" val="25621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 rot="-5400000">
            <a:off x="1331680" y="4581168"/>
            <a:ext cx="720000" cy="72008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echa derecha 3"/>
          <p:cNvSpPr/>
          <p:nvPr/>
        </p:nvSpPr>
        <p:spPr>
          <a:xfrm rot="-5400000">
            <a:off x="6588264" y="4581088"/>
            <a:ext cx="720000" cy="72008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467544" y="5445224"/>
            <a:ext cx="2448272" cy="584775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COMMUNITY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08104" y="5373216"/>
            <a:ext cx="3024336" cy="1077218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TECHNICAL DEVELOPMENTS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43608" y="10527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Meetings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43608" y="145516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Schools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43608" y="188721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Student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Mobility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3608" y="231926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Access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43608" y="275131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Coordinated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observations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43608" y="318335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Relations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with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industry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32040" y="10527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Pipeline </a:t>
            </a:r>
            <a:r>
              <a:rPr lang="es-ES" sz="2400" dirty="0" err="1" smtClean="0">
                <a:solidFill>
                  <a:schemeClr val="bg1"/>
                </a:solidFill>
              </a:rPr>
              <a:t>development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43608" y="361540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Outreach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932040" y="145516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Data bases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32040" y="18872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Virtual </a:t>
            </a:r>
            <a:r>
              <a:rPr lang="es-ES" sz="2400" dirty="0" err="1" smtClean="0">
                <a:solidFill>
                  <a:schemeClr val="bg1"/>
                </a:solidFill>
              </a:rPr>
              <a:t>Observatory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32040" y="231926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Advanced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Intrumentation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932040" y="275131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Wavefront</a:t>
            </a:r>
            <a:r>
              <a:rPr lang="es-ES" sz="2400" dirty="0" smtClean="0">
                <a:solidFill>
                  <a:schemeClr val="bg1"/>
                </a:solidFill>
              </a:rPr>
              <a:t> control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932040" y="318335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Synoptic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observations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(SPRING)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67544" y="41397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See</a:t>
            </a:r>
            <a:r>
              <a:rPr lang="es-ES" dirty="0" smtClean="0">
                <a:solidFill>
                  <a:srgbClr val="FF0000"/>
                </a:solidFill>
              </a:rPr>
              <a:t> posters </a:t>
            </a:r>
            <a:r>
              <a:rPr lang="es-ES" dirty="0" err="1" smtClean="0">
                <a:solidFill>
                  <a:srgbClr val="FF0000"/>
                </a:solidFill>
              </a:rPr>
              <a:t>Session</a:t>
            </a:r>
            <a:r>
              <a:rPr lang="es-ES" dirty="0" smtClean="0">
                <a:solidFill>
                  <a:srgbClr val="FF0000"/>
                </a:solidFill>
              </a:rPr>
              <a:t> 0: WP20, WP30, WP40, WP50, WP60, WP70, WP80, WP90 &amp; WP100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" name="6 Imagen" descr="solarnet_color_1000x250_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24" y="5445224"/>
            <a:ext cx="1945272" cy="49463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798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CuadroTexto"/>
          <p:cNvSpPr txBox="1">
            <a:spLocks noChangeArrowheads="1"/>
          </p:cNvSpPr>
          <p:nvPr/>
        </p:nvSpPr>
        <p:spPr bwMode="auto">
          <a:xfrm>
            <a:off x="971550" y="1268760"/>
            <a:ext cx="7272338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n-US" sz="2800" b="1" dirty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</a:rPr>
              <a:t>Period</a:t>
            </a:r>
            <a:r>
              <a:rPr lang="es-ES" altLang="en-US" sz="2800" b="1" dirty="0">
                <a:solidFill>
                  <a:schemeClr val="bg1"/>
                </a:solidFill>
              </a:rPr>
              <a:t>:</a:t>
            </a:r>
            <a:r>
              <a:rPr lang="es-ES" altLang="en-US" sz="2800" dirty="0">
                <a:solidFill>
                  <a:schemeClr val="bg1"/>
                </a:solidFill>
              </a:rPr>
              <a:t> 1 </a:t>
            </a:r>
            <a:r>
              <a:rPr lang="es-ES" altLang="en-US" sz="2800" dirty="0" err="1">
                <a:solidFill>
                  <a:schemeClr val="bg1"/>
                </a:solidFill>
              </a:rPr>
              <a:t>April</a:t>
            </a:r>
            <a:r>
              <a:rPr lang="es-ES" altLang="en-US" sz="2800" dirty="0">
                <a:solidFill>
                  <a:schemeClr val="bg1"/>
                </a:solidFill>
              </a:rPr>
              <a:t>  2013  –  30 </a:t>
            </a:r>
            <a:r>
              <a:rPr lang="es-ES" altLang="en-US" sz="2800" dirty="0" err="1">
                <a:solidFill>
                  <a:schemeClr val="bg1"/>
                </a:solidFill>
              </a:rPr>
              <a:t>March</a:t>
            </a:r>
            <a:r>
              <a:rPr lang="es-ES" altLang="en-US" sz="2800" dirty="0">
                <a:solidFill>
                  <a:schemeClr val="bg1"/>
                </a:solidFill>
              </a:rPr>
              <a:t>  2017 </a:t>
            </a:r>
          </a:p>
          <a:p>
            <a:pPr eaLnBrk="1" hangingPunct="1"/>
            <a:endParaRPr lang="es-ES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ES" altLang="en-US" sz="2800" dirty="0">
                <a:solidFill>
                  <a:schemeClr val="bg1"/>
                </a:solidFill>
              </a:rPr>
              <a:t> </a:t>
            </a:r>
            <a:r>
              <a:rPr lang="es-ES" altLang="en-US" sz="2800" b="1" dirty="0">
                <a:solidFill>
                  <a:schemeClr val="bg1"/>
                </a:solidFill>
              </a:rPr>
              <a:t>32 </a:t>
            </a:r>
            <a:r>
              <a:rPr lang="es-ES" altLang="en-US" sz="2800" b="1" dirty="0" err="1">
                <a:solidFill>
                  <a:schemeClr val="bg1"/>
                </a:solidFill>
              </a:rPr>
              <a:t>partners</a:t>
            </a:r>
            <a:r>
              <a:rPr lang="es-ES" altLang="en-US" sz="2800" b="1" dirty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s-ES" altLang="en-US" sz="2800" dirty="0">
                <a:solidFill>
                  <a:schemeClr val="bg1"/>
                </a:solidFill>
              </a:rPr>
              <a:t> 24 EU </a:t>
            </a:r>
            <a:r>
              <a:rPr lang="es-ES" altLang="en-US" sz="2800" dirty="0" err="1">
                <a:solidFill>
                  <a:schemeClr val="bg1"/>
                </a:solidFill>
              </a:rPr>
              <a:t>research</a:t>
            </a:r>
            <a:r>
              <a:rPr lang="es-ES" altLang="en-US" sz="2800" dirty="0">
                <a:solidFill>
                  <a:schemeClr val="bg1"/>
                </a:solidFill>
              </a:rPr>
              <a:t> </a:t>
            </a:r>
            <a:r>
              <a:rPr lang="es-ES" altLang="en-US" sz="2800" dirty="0" err="1">
                <a:solidFill>
                  <a:schemeClr val="bg1"/>
                </a:solidFill>
              </a:rPr>
              <a:t>institutions</a:t>
            </a:r>
            <a:endParaRPr lang="es-ES" altLang="en-US" sz="2800" dirty="0">
              <a:solidFill>
                <a:schemeClr val="bg1"/>
              </a:solidFill>
            </a:endParaRPr>
          </a:p>
          <a:p>
            <a:pPr lvl="1" eaLnBrk="1" hangingPunct="1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s-ES" altLang="en-US" sz="2800" dirty="0">
                <a:solidFill>
                  <a:schemeClr val="bg1"/>
                </a:solidFill>
              </a:rPr>
              <a:t>   6 EU </a:t>
            </a:r>
            <a:r>
              <a:rPr lang="es-ES" altLang="en-US" sz="2800" dirty="0" err="1">
                <a:solidFill>
                  <a:schemeClr val="bg1"/>
                </a:solidFill>
              </a:rPr>
              <a:t>private</a:t>
            </a:r>
            <a:r>
              <a:rPr lang="es-ES" altLang="en-US" sz="2800" dirty="0">
                <a:solidFill>
                  <a:schemeClr val="bg1"/>
                </a:solidFill>
              </a:rPr>
              <a:t> </a:t>
            </a:r>
            <a:r>
              <a:rPr lang="es-ES" altLang="en-US" sz="2800" dirty="0" err="1">
                <a:solidFill>
                  <a:schemeClr val="bg1"/>
                </a:solidFill>
              </a:rPr>
              <a:t>companies</a:t>
            </a:r>
            <a:endParaRPr lang="es-ES" altLang="en-US" sz="2800" dirty="0">
              <a:solidFill>
                <a:schemeClr val="bg1"/>
              </a:solidFill>
            </a:endParaRPr>
          </a:p>
          <a:p>
            <a:pPr lvl="1" eaLnBrk="1" hangingPunct="1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s-ES" altLang="en-US" sz="2800" dirty="0">
                <a:solidFill>
                  <a:schemeClr val="bg1"/>
                </a:solidFill>
              </a:rPr>
              <a:t>   2 USA </a:t>
            </a:r>
            <a:r>
              <a:rPr lang="es-ES" altLang="en-US" sz="2800" dirty="0" err="1">
                <a:solidFill>
                  <a:schemeClr val="bg1"/>
                </a:solidFill>
              </a:rPr>
              <a:t>research</a:t>
            </a:r>
            <a:r>
              <a:rPr lang="es-ES" altLang="en-US" sz="2800" dirty="0">
                <a:solidFill>
                  <a:schemeClr val="bg1"/>
                </a:solidFill>
              </a:rPr>
              <a:t> </a:t>
            </a:r>
            <a:r>
              <a:rPr lang="es-ES" altLang="en-US" sz="2800" dirty="0" err="1" smtClean="0">
                <a:solidFill>
                  <a:schemeClr val="bg1"/>
                </a:solidFill>
              </a:rPr>
              <a:t>institutions</a:t>
            </a:r>
            <a:endParaRPr lang="es-ES" altLang="en-U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ES" altLang="en-US" sz="2800" dirty="0">
                <a:solidFill>
                  <a:schemeClr val="bg1"/>
                </a:solidFill>
              </a:rPr>
              <a:t> 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16 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countries</a:t>
            </a:r>
            <a:endParaRPr lang="es-ES" altLang="en-US" sz="28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ES" altLang="en-US" sz="2800" b="1" dirty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 smtClean="0">
                <a:solidFill>
                  <a:schemeClr val="bg1"/>
                </a:solidFill>
              </a:rPr>
              <a:t>Coordinator</a:t>
            </a:r>
            <a:r>
              <a:rPr lang="es-ES" altLang="en-US" sz="28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800" b="1" dirty="0" err="1">
                <a:solidFill>
                  <a:schemeClr val="bg1"/>
                </a:solidFill>
              </a:rPr>
              <a:t>institution</a:t>
            </a:r>
            <a:r>
              <a:rPr lang="es-ES" altLang="en-US" sz="2800" dirty="0">
                <a:solidFill>
                  <a:schemeClr val="bg1"/>
                </a:solidFill>
              </a:rPr>
              <a:t>: IAC</a:t>
            </a:r>
          </a:p>
        </p:txBody>
      </p:sp>
    </p:spTree>
    <p:extLst>
      <p:ext uri="{BB962C8B-B14F-4D97-AF65-F5344CB8AC3E}">
        <p14:creationId xmlns:p14="http://schemas.microsoft.com/office/powerpoint/2010/main" val="2721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48630"/>
              </p:ext>
            </p:extLst>
          </p:nvPr>
        </p:nvGraphicFramePr>
        <p:xfrm>
          <a:off x="1500336" y="1397000"/>
          <a:ext cx="6096000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792088"/>
                <a:gridCol w="1296144"/>
                <a:gridCol w="792088"/>
                <a:gridCol w="1224136"/>
                <a:gridCol w="887760"/>
              </a:tblGrid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IAC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UCL-MSSL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UK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UoB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UK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>
                    <a:solidFill>
                      <a:srgbClr val="E7F6EF"/>
                    </a:solidFill>
                  </a:tcPr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KIS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AISAS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SL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CNR-INO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IT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INAF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IT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AIASCR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CZ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HANKOM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NL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CNRS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FR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HVAR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CR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CIMNE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UToV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IT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ROB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BE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SRS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IT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MPG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IGAM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AU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PNSensor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UiO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NO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UWR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PO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WO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FR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AIP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UCAL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IT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TECNALIA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SU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SE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WU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NL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NSO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USA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UPS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FR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IRSOL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SW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CfA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-SAO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USA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QUB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UK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IAA-CSIC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7" marB="45727" anchor="ctr"/>
                </a:tc>
              </a:tr>
            </a:tbl>
          </a:graphicData>
        </a:graphic>
      </p:graphicFrame>
      <p:sp>
        <p:nvSpPr>
          <p:cNvPr id="9304" name="1 Rectángulo"/>
          <p:cNvSpPr>
            <a:spLocks noChangeArrowheads="1"/>
          </p:cNvSpPr>
          <p:nvPr/>
        </p:nvSpPr>
        <p:spPr bwMode="auto">
          <a:xfrm>
            <a:off x="930275" y="609600"/>
            <a:ext cx="72723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n-US" sz="2800" b="1" dirty="0">
                <a:solidFill>
                  <a:schemeClr val="bg1"/>
                </a:solidFill>
              </a:rPr>
              <a:t>PARTNERS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-3317" t="18674" r="3317" b="16318"/>
          <a:stretch/>
        </p:blipFill>
        <p:spPr>
          <a:xfrm>
            <a:off x="3047000" y="1465341"/>
            <a:ext cx="360000" cy="2340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0000" b="19994"/>
          <a:stretch/>
        </p:blipFill>
        <p:spPr>
          <a:xfrm>
            <a:off x="3047000" y="1844824"/>
            <a:ext cx="360000" cy="2160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/>
          <a:srcRect l="-3317" t="18674" r="3317" b="16318"/>
          <a:stretch/>
        </p:blipFill>
        <p:spPr>
          <a:xfrm>
            <a:off x="5148000" y="5182323"/>
            <a:ext cx="360000" cy="2340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/>
          <a:srcRect l="-3317" t="18674" r="3317" b="16318"/>
          <a:stretch/>
        </p:blipFill>
        <p:spPr>
          <a:xfrm>
            <a:off x="7252950" y="2570400"/>
            <a:ext cx="360000" cy="2340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l="-3317" t="18674" r="3317" b="16318"/>
          <a:stretch/>
        </p:blipFill>
        <p:spPr>
          <a:xfrm>
            <a:off x="7243425" y="4068000"/>
            <a:ext cx="360000" cy="23402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/>
          <a:srcRect t="20000" b="19994"/>
          <a:stretch/>
        </p:blipFill>
        <p:spPr>
          <a:xfrm>
            <a:off x="3045600" y="3318492"/>
            <a:ext cx="360000" cy="21602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t="20000" b="19994"/>
          <a:stretch/>
        </p:blipFill>
        <p:spPr>
          <a:xfrm>
            <a:off x="3045600" y="4067447"/>
            <a:ext cx="360000" cy="21602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t="20000" b="19994"/>
          <a:stretch/>
        </p:blipFill>
        <p:spPr>
          <a:xfrm>
            <a:off x="7252950" y="3313559"/>
            <a:ext cx="360000" cy="21602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600" y="2214490"/>
            <a:ext cx="342000" cy="22758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225" y="2943994"/>
            <a:ext cx="342000" cy="22758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950" y="2944800"/>
            <a:ext cx="360000" cy="23956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575" y="1846800"/>
            <a:ext cx="342000" cy="22758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00" y="4067447"/>
            <a:ext cx="342000" cy="22758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l="399" t="17639" r="-399" b="16841"/>
          <a:stretch/>
        </p:blipFill>
        <p:spPr>
          <a:xfrm>
            <a:off x="3045600" y="2568942"/>
            <a:ext cx="360000" cy="23586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5"/>
          <a:srcRect l="399" t="17639" r="-399" b="16841"/>
          <a:stretch/>
        </p:blipFill>
        <p:spPr>
          <a:xfrm>
            <a:off x="3045600" y="4797152"/>
            <a:ext cx="360000" cy="23586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/>
          <a:srcRect l="399" t="17639" r="-399" b="16841"/>
          <a:stretch/>
        </p:blipFill>
        <p:spPr>
          <a:xfrm>
            <a:off x="7252950" y="3679200"/>
            <a:ext cx="360000" cy="23586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/>
          <a:srcRect l="5900" t="7529"/>
          <a:stretch/>
        </p:blipFill>
        <p:spPr>
          <a:xfrm>
            <a:off x="3045600" y="3680771"/>
            <a:ext cx="342000" cy="24926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5600" y="4456362"/>
            <a:ext cx="342000" cy="21390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5600" y="5202216"/>
            <a:ext cx="342000" cy="171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854" y="1504034"/>
            <a:ext cx="342000" cy="1710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2475" y="1504800"/>
            <a:ext cx="342000" cy="1710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754" y="1846800"/>
            <a:ext cx="342000" cy="2280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6854" y="2214489"/>
            <a:ext cx="342000" cy="2280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6854" y="2606400"/>
            <a:ext cx="342000" cy="171000"/>
          </a:xfrm>
          <a:prstGeom prst="rect">
            <a:avLst/>
          </a:prstGeom>
        </p:spPr>
      </p:pic>
      <p:pic>
        <p:nvPicPr>
          <p:cNvPr id="42" name="Imagen 41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140599" y="2958560"/>
            <a:ext cx="342000" cy="2268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8000" y="3319200"/>
            <a:ext cx="342000" cy="22800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8000" y="3714818"/>
            <a:ext cx="342000" cy="21375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7054" y="4449519"/>
            <a:ext cx="342000" cy="22800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2000" y="2214389"/>
            <a:ext cx="342000" cy="228000"/>
          </a:xfrm>
          <a:prstGeom prst="rect">
            <a:avLst/>
          </a:prstGeom>
        </p:spPr>
      </p:pic>
      <p:pic>
        <p:nvPicPr>
          <p:cNvPr id="46" name="Imagen 45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5148000" y="4793986"/>
            <a:ext cx="342000" cy="27000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2950" y="4479732"/>
            <a:ext cx="342000" cy="18000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2950" y="4798800"/>
            <a:ext cx="342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868</Words>
  <Application>Microsoft Office PowerPoint</Application>
  <PresentationFormat>Presentación en pantalla (4:3)</PresentationFormat>
  <Paragraphs>200</Paragraphs>
  <Slides>29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Manuel Escobar Rodriguez</dc:creator>
  <cp:lastModifiedBy>Manuel Collados Vera</cp:lastModifiedBy>
  <cp:revision>103</cp:revision>
  <dcterms:created xsi:type="dcterms:W3CDTF">2014-03-18T09:39:24Z</dcterms:created>
  <dcterms:modified xsi:type="dcterms:W3CDTF">2017-01-16T08:07:24Z</dcterms:modified>
</cp:coreProperties>
</file>