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94" r:id="rId3"/>
    <p:sldId id="297" r:id="rId4"/>
    <p:sldId id="264" r:id="rId5"/>
    <p:sldId id="265" r:id="rId6"/>
    <p:sldId id="267" r:id="rId7"/>
    <p:sldId id="300" r:id="rId8"/>
    <p:sldId id="291" r:id="rId9"/>
    <p:sldId id="301" r:id="rId10"/>
    <p:sldId id="270" r:id="rId11"/>
    <p:sldId id="272" r:id="rId12"/>
    <p:sldId id="273" r:id="rId13"/>
    <p:sldId id="275" r:id="rId14"/>
    <p:sldId id="302" r:id="rId15"/>
    <p:sldId id="290" r:id="rId16"/>
    <p:sldId id="303" r:id="rId17"/>
    <p:sldId id="287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AB746-3432-416E-8896-F10C0BDA5377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FF285-4B66-4C61-813B-5C5EEF54F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Jim and I did a series of papers on time lag</a:t>
            </a:r>
            <a:r>
              <a:rPr lang="en-US" baseline="0" dirty="0" smtClean="0"/>
              <a:t> method and its applications; </a:t>
            </a:r>
            <a:r>
              <a:rPr lang="en-US" baseline="0" dirty="0" err="1" smtClean="0"/>
              <a:t>bradshaw</a:t>
            </a:r>
            <a:r>
              <a:rPr lang="en-US" baseline="0" dirty="0" smtClean="0"/>
              <a:t> and I then took </a:t>
            </a:r>
            <a:r>
              <a:rPr lang="en-US" baseline="0" dirty="0" err="1" smtClean="0"/>
              <a:t>hjis</a:t>
            </a:r>
            <a:r>
              <a:rPr lang="en-US" baseline="0" dirty="0" smtClean="0"/>
              <a:t> AR model, my </a:t>
            </a:r>
            <a:r>
              <a:rPr lang="en-US" baseline="0" dirty="0" err="1" smtClean="0"/>
              <a:t>timelag</a:t>
            </a:r>
            <a:r>
              <a:rPr lang="en-US" baseline="0" dirty="0" smtClean="0"/>
              <a:t> method analysis to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BA310-48CE-4E31-AF5E-30DBCA8F723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we can say so far</a:t>
            </a:r>
            <a:r>
              <a:rPr lang="en-US" baseline="0" dirty="0" smtClean="0"/>
              <a:t> is impulsive bursts, don’t know mechanism yet (so lets figure out what </a:t>
            </a:r>
            <a:r>
              <a:rPr lang="en-US" baseline="0" dirty="0" err="1" smtClean="0"/>
              <a:t>paremeter</a:t>
            </a:r>
            <a:r>
              <a:rPr lang="en-US" baseline="0" dirty="0" smtClean="0"/>
              <a:t> space 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D6AAC-6F77-4D6C-9D40-8B3352BA862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we can say so far</a:t>
            </a:r>
            <a:r>
              <a:rPr lang="en-US" baseline="0" dirty="0" smtClean="0"/>
              <a:t> is impulsive bursts, don’t know mechanism yet (so lets figure out what </a:t>
            </a:r>
            <a:r>
              <a:rPr lang="en-US" baseline="0" dirty="0" err="1" smtClean="0"/>
              <a:t>paremeter</a:t>
            </a:r>
            <a:r>
              <a:rPr lang="en-US" baseline="0" dirty="0" smtClean="0"/>
              <a:t> space is)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D6AAC-6F77-4D6C-9D40-8B3352BA862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Modeled here; </a:t>
            </a:r>
            <a:r>
              <a:rPr lang="en-US" dirty="0" err="1" smtClean="0"/>
              <a:t>ugarte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urra</a:t>
            </a:r>
            <a:r>
              <a:rPr lang="en-US" dirty="0" smtClean="0"/>
              <a:t> Amy etc countless observations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5120C-5D46-427E-B6A1-FD6B800B9D5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</a:t>
            </a:r>
            <a:r>
              <a:rPr lang="en-US" baseline="0" dirty="0" smtClean="0"/>
              <a:t> cooling, then </a:t>
            </a:r>
            <a:r>
              <a:rPr lang="en-US" baseline="0" dirty="0" err="1" smtClean="0"/>
              <a:t>timelag</a:t>
            </a:r>
            <a:r>
              <a:rPr lang="en-US" baseline="0" dirty="0" smtClean="0"/>
              <a:t> is cooling time. Out of phase is e</a:t>
            </a:r>
            <a:r>
              <a:rPr lang="en-US" dirty="0" smtClean="0"/>
              <a:t>asily distinguishable</a:t>
            </a:r>
            <a:r>
              <a:rPr lang="en-US" baseline="0" dirty="0" smtClean="0"/>
              <a:t> from noise (which is uncorrelated),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4D6AAC-6F77-4D6C-9D40-8B3352BA862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</a:t>
            </a:r>
            <a:r>
              <a:rPr lang="en-US" baseline="0" dirty="0" smtClean="0"/>
              <a:t> time lag test at every pixel and tag that pixel with the time lag; create time lag maps; here is one pair of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BA310-48CE-4E31-AF5E-30DBCA8F723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Perform</a:t>
            </a:r>
            <a:r>
              <a:rPr lang="en-US" baseline="0" dirty="0" smtClean="0"/>
              <a:t> time lag test at every pixel and tag that pixel with the time lag; create time lag maps; here is one pair of channels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BA310-48CE-4E31-AF5E-30DBCA8F723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statistical argument. Other things could also be going on, but the dominant</a:t>
            </a:r>
            <a:r>
              <a:rPr lang="en-US" baseline="0" dirty="0" smtClean="0"/>
              <a:t> component of the observed distribution is well described by this distribution of </a:t>
            </a:r>
            <a:r>
              <a:rPr lang="en-US" baseline="0" dirty="0" err="1" smtClean="0"/>
              <a:t>nanoflare</a:t>
            </a:r>
            <a:r>
              <a:rPr lang="en-US" baseline="0" dirty="0" smtClean="0"/>
              <a:t> trains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FF285-4B66-4C61-813B-5C5EEF54FCE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BA310-48CE-4E31-AF5E-30DBCA8F723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DE209-1540-4DB5-95FB-39A8B6BC57FA}" type="datetimeFigureOut">
              <a:rPr lang="en-US" smtClean="0"/>
              <a:pPr/>
              <a:t>1/19/2017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D9A2-9A5B-49D6-B902-AA87C0ED6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video" Target="file:///C:\Users\nviall\Documents\Presentations\SOLARNET4\SDO_AIA_211(XZ).mp4" TargetMode="External"/><Relationship Id="rId2" Type="http://schemas.openxmlformats.org/officeDocument/2006/relationships/video" Target="file:///C:\Users\nviall\Documents\Presentations\SOLARNET4\SDO_AIA_171(XZ).mp4" TargetMode="External"/><Relationship Id="rId1" Type="http://schemas.openxmlformats.org/officeDocument/2006/relationships/video" Target="file:///C:\Users\nviall\Documents\Presentations\SOLARNET4\SDO_AIA_335(XZ).mp4" TargetMode="External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Users\nviall\Documents\Presentations\SOLARNET4\SDO_AIA_131(XZ).m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4455" y="1035968"/>
            <a:ext cx="6493752" cy="217070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800" dirty="0" err="1" smtClean="0"/>
              <a:t>Nanoflare</a:t>
            </a:r>
            <a:r>
              <a:rPr lang="en-US" sz="4800" dirty="0" smtClean="0"/>
              <a:t> Properties in the Solar Corona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4180" y="3524865"/>
            <a:ext cx="7610167" cy="19467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300" dirty="0" err="1" smtClean="0">
                <a:solidFill>
                  <a:schemeClr val="tx2">
                    <a:lumMod val="75000"/>
                  </a:schemeClr>
                </a:solidFill>
              </a:rPr>
              <a:t>Nicholeen</a:t>
            </a:r>
            <a:r>
              <a:rPr lang="en-US" sz="43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4300" dirty="0" err="1" smtClean="0">
                <a:solidFill>
                  <a:schemeClr val="tx2">
                    <a:lumMod val="75000"/>
                  </a:schemeClr>
                </a:solidFill>
              </a:rPr>
              <a:t>Viall</a:t>
            </a:r>
            <a:r>
              <a:rPr lang="en-US" sz="4300" dirty="0" smtClean="0">
                <a:solidFill>
                  <a:schemeClr val="tx2">
                    <a:lumMod val="75000"/>
                  </a:schemeClr>
                </a:solidFill>
              </a:rPr>
              <a:t>, (NASA/GSFC)</a:t>
            </a:r>
          </a:p>
          <a:p>
            <a:pPr>
              <a:defRPr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With thanks to Stephen Bradshaw (Rice University), James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Klimchuk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(NASA/GSFC), ISSI Coronal Heating Team, Coronal Loops Workshops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3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831444" y="5724842"/>
            <a:ext cx="7415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latin typeface="Calibri" pitchFamily="34" charset="0"/>
              </a:rPr>
              <a:t>We </a:t>
            </a:r>
            <a:r>
              <a:rPr lang="en-US" sz="2400" dirty="0">
                <a:latin typeface="Calibri" pitchFamily="34" charset="0"/>
              </a:rPr>
              <a:t>thank the </a:t>
            </a:r>
            <a:r>
              <a:rPr lang="en-US" sz="2400" dirty="0" smtClean="0">
                <a:latin typeface="Calibri" pitchFamily="34" charset="0"/>
              </a:rPr>
              <a:t>SDO/AIA </a:t>
            </a:r>
            <a:r>
              <a:rPr lang="en-US" sz="2400" dirty="0">
                <a:latin typeface="Calibri" pitchFamily="34" charset="0"/>
              </a:rPr>
              <a:t>team for the use of these data</a:t>
            </a:r>
            <a:r>
              <a:rPr lang="en-US" sz="2400" dirty="0" smtClean="0">
                <a:latin typeface="Calibri" pitchFamily="34" charset="0"/>
              </a:rPr>
              <a:t>. This research was supported by a NASA </a:t>
            </a:r>
            <a:r>
              <a:rPr lang="en-US" sz="2400" dirty="0" err="1" smtClean="0">
                <a:latin typeface="Calibri" pitchFamily="34" charset="0"/>
              </a:rPr>
              <a:t>Heliophysics</a:t>
            </a:r>
            <a:r>
              <a:rPr lang="en-US" sz="2400" dirty="0" smtClean="0">
                <a:latin typeface="Calibri" pitchFamily="34" charset="0"/>
              </a:rPr>
              <a:t> GI.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Hydrad</a:t>
            </a:r>
            <a:r>
              <a:rPr lang="en-US" dirty="0" smtClean="0"/>
              <a:t> Model of an Active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690" y="3532239"/>
            <a:ext cx="8229600" cy="280956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PFSS to get distribution of flux tube lengths </a:t>
            </a:r>
          </a:p>
          <a:p>
            <a:r>
              <a:rPr lang="en-US" sz="2400" dirty="0" smtClean="0"/>
              <a:t>Build model of AR populating each of 400 field lines with a unique </a:t>
            </a:r>
            <a:r>
              <a:rPr lang="en-US" sz="2400" dirty="0" err="1" smtClean="0"/>
              <a:t>Hydrad</a:t>
            </a:r>
            <a:r>
              <a:rPr lang="en-US" sz="2400" dirty="0" smtClean="0"/>
              <a:t> flux tube result </a:t>
            </a:r>
          </a:p>
          <a:p>
            <a:r>
              <a:rPr lang="en-US" sz="2400" dirty="0" err="1" smtClean="0"/>
              <a:t>Hydrad</a:t>
            </a:r>
            <a:r>
              <a:rPr lang="en-US" sz="2400" dirty="0" smtClean="0"/>
              <a:t> is a 1-D hydrodynamic model of plasma evolution</a:t>
            </a:r>
          </a:p>
          <a:p>
            <a:r>
              <a:rPr lang="en-US" sz="2400" dirty="0" smtClean="0"/>
              <a:t>Built 3 different ARs to test </a:t>
            </a:r>
            <a:r>
              <a:rPr lang="en-US" sz="2400" dirty="0" err="1" smtClean="0"/>
              <a:t>nanoflare</a:t>
            </a:r>
            <a:r>
              <a:rPr lang="en-US" sz="2400" dirty="0" smtClean="0"/>
              <a:t> recurrence times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430298" y="3111909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Bradshaw &amp; </a:t>
            </a:r>
            <a:r>
              <a:rPr lang="en-US" dirty="0" err="1" smtClean="0"/>
              <a:t>Viall</a:t>
            </a:r>
            <a:r>
              <a:rPr lang="en-US" dirty="0" smtClean="0"/>
              <a:t> 2016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984" y="1355008"/>
            <a:ext cx="38290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81" y="510618"/>
            <a:ext cx="3288890" cy="1170704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335</a:t>
            </a:r>
            <a:endParaRPr lang="en-US" sz="3600" dirty="0">
              <a:latin typeface="+mn-lt"/>
            </a:endParaRPr>
          </a:p>
        </p:txBody>
      </p:sp>
      <p:pic>
        <p:nvPicPr>
          <p:cNvPr id="5" name="SDO_AIA_335(XZ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6245" y="1392033"/>
            <a:ext cx="3048000" cy="2286000"/>
          </a:xfrm>
          <a:prstGeom prst="rect">
            <a:avLst/>
          </a:prstGeom>
        </p:spPr>
      </p:pic>
      <p:pic>
        <p:nvPicPr>
          <p:cNvPr id="6" name="SDO_AIA_171(XZ)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835742" y="4262284"/>
            <a:ext cx="3048000" cy="2286000"/>
          </a:xfrm>
          <a:prstGeom prst="rect">
            <a:avLst/>
          </a:prstGeom>
        </p:spPr>
      </p:pic>
      <p:pic>
        <p:nvPicPr>
          <p:cNvPr id="7" name="SDO_AIA_211(XZ).mp4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6" cstate="print"/>
          <a:stretch>
            <a:fillRect/>
          </a:stretch>
        </p:blipFill>
        <p:spPr>
          <a:xfrm>
            <a:off x="4331110" y="1371601"/>
            <a:ext cx="3048000" cy="2286000"/>
          </a:xfrm>
          <a:prstGeom prst="rect">
            <a:avLst/>
          </a:prstGeom>
        </p:spPr>
      </p:pic>
      <p:pic>
        <p:nvPicPr>
          <p:cNvPr id="8" name="SDO_AIA_131(XZ).mp4">
            <a:hlinkClick r:id="" action="ppaction://media"/>
          </p:cNvPr>
          <p:cNvPicPr>
            <a:picLocks noRot="1" noChangeAspect="1"/>
          </p:cNvPicPr>
          <p:nvPr>
            <a:videoFile r:link="rId4"/>
          </p:nvPr>
        </p:nvPicPr>
        <p:blipFill>
          <a:blip r:embed="rId6" cstate="print"/>
          <a:stretch>
            <a:fillRect/>
          </a:stretch>
        </p:blipFill>
        <p:spPr>
          <a:xfrm>
            <a:off x="4345852" y="4247535"/>
            <a:ext cx="3048000" cy="2286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09420" y="737419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211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755058" y="3642852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171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353664" y="3642850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131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504752" y="253425"/>
            <a:ext cx="81820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AR model; distribution of </a:t>
            </a:r>
            <a:r>
              <a:rPr lang="en-US" sz="3200" dirty="0" err="1" smtClean="0"/>
              <a:t>nanoflares</a:t>
            </a:r>
            <a:r>
              <a:rPr lang="en-US" sz="3200" dirty="0" smtClean="0"/>
              <a:t> ~2000s </a:t>
            </a:r>
            <a:r>
              <a:rPr lang="en-US" sz="3200" dirty="0" err="1" smtClean="0"/>
              <a:t>avg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3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Fig 3_335-2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0433" y="1287906"/>
            <a:ext cx="5222219" cy="534149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42451" y="191724"/>
            <a:ext cx="8229600" cy="7988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+mj-lt"/>
                <a:ea typeface="+mj-ea"/>
                <a:cs typeface="+mj-cs"/>
              </a:rPr>
              <a:t>Time lag maps of a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ll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three experiments show post-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nanoflare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cooling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E:\ccval Figs\ccval_2hrmaps.png"/>
          <p:cNvPicPr>
            <a:picLocks noChangeAspect="1" noChangeArrowheads="1"/>
          </p:cNvPicPr>
          <p:nvPr/>
        </p:nvPicPr>
        <p:blipFill>
          <a:blip r:embed="rId3" cstate="print"/>
          <a:srcRect l="37078" t="62352" r="30899"/>
          <a:stretch>
            <a:fillRect/>
          </a:stretch>
        </p:blipFill>
        <p:spPr bwMode="auto">
          <a:xfrm>
            <a:off x="5389947" y="3666555"/>
            <a:ext cx="1737981" cy="2581845"/>
          </a:xfrm>
          <a:prstGeom prst="rect">
            <a:avLst/>
          </a:prstGeom>
          <a:noFill/>
        </p:spPr>
      </p:pic>
      <p:pic>
        <p:nvPicPr>
          <p:cNvPr id="5" name="Picture 3" descr="E:\ccval Figs\ccval_12hrmaps.png"/>
          <p:cNvPicPr>
            <a:picLocks noChangeAspect="1" noChangeArrowheads="1"/>
          </p:cNvPicPr>
          <p:nvPr/>
        </p:nvPicPr>
        <p:blipFill>
          <a:blip r:embed="rId4" cstate="print"/>
          <a:srcRect l="37155" t="59801" r="30962"/>
          <a:stretch>
            <a:fillRect/>
          </a:stretch>
        </p:blipFill>
        <p:spPr bwMode="auto">
          <a:xfrm>
            <a:off x="7096201" y="3581400"/>
            <a:ext cx="1797077" cy="2756834"/>
          </a:xfrm>
          <a:prstGeom prst="rect">
            <a:avLst/>
          </a:prstGeom>
          <a:noFill/>
        </p:spPr>
      </p:pic>
      <p:pic>
        <p:nvPicPr>
          <p:cNvPr id="6" name="Picture 2" descr="E:\ccval Figs\ccval_2hrmaps.png"/>
          <p:cNvPicPr>
            <a:picLocks noChangeAspect="1" noChangeArrowheads="1"/>
          </p:cNvPicPr>
          <p:nvPr/>
        </p:nvPicPr>
        <p:blipFill>
          <a:blip r:embed="rId3" cstate="print"/>
          <a:srcRect l="69522" t="34233" b="37900"/>
          <a:stretch>
            <a:fillRect/>
          </a:stretch>
        </p:blipFill>
        <p:spPr bwMode="auto">
          <a:xfrm>
            <a:off x="5415300" y="1477564"/>
            <a:ext cx="1654104" cy="1911056"/>
          </a:xfrm>
          <a:prstGeom prst="rect">
            <a:avLst/>
          </a:prstGeom>
          <a:noFill/>
        </p:spPr>
      </p:pic>
      <p:pic>
        <p:nvPicPr>
          <p:cNvPr id="7" name="Picture 3" descr="E:\ccval Figs\ccval_12hrmaps.png"/>
          <p:cNvPicPr>
            <a:picLocks noChangeAspect="1" noChangeArrowheads="1"/>
          </p:cNvPicPr>
          <p:nvPr/>
        </p:nvPicPr>
        <p:blipFill>
          <a:blip r:embed="rId4" cstate="print"/>
          <a:srcRect l="69665" t="31809" b="39443"/>
          <a:stretch>
            <a:fillRect/>
          </a:stretch>
        </p:blipFill>
        <p:spPr bwMode="auto">
          <a:xfrm>
            <a:off x="7168691" y="1483878"/>
            <a:ext cx="1709838" cy="19714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99357" y="1219201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2-hr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44583" y="123086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12-hr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99060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 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40371" y="990600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6324600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Bradshaw &amp; </a:t>
            </a:r>
            <a:r>
              <a:rPr lang="en-US" dirty="0" err="1" smtClean="0"/>
              <a:t>Viall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114800" y="100226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ig 5 211_193_171_1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535" y="1872830"/>
            <a:ext cx="5521732" cy="484997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42451" y="191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smtClean="0">
                <a:latin typeface="+mj-lt"/>
                <a:ea typeface="+mj-ea"/>
                <a:cs typeface="+mj-cs"/>
              </a:rPr>
              <a:t>Observed 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imelag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maps show only full cooling </a:t>
            </a:r>
            <a:r>
              <a:rPr lang="en-US" sz="2800" dirty="0" smtClean="0">
                <a:latin typeface="+mj-lt"/>
                <a:ea typeface="+mj-ea"/>
                <a:cs typeface="+mj-cs"/>
              </a:rPr>
              <a:t>in some flux tubes, unlike the 10,000s model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E:\ccval Figs\ccval_2hrmaps 2.png"/>
          <p:cNvPicPr>
            <a:picLocks noChangeAspect="1" noChangeArrowheads="1"/>
          </p:cNvPicPr>
          <p:nvPr/>
        </p:nvPicPr>
        <p:blipFill>
          <a:blip r:embed="rId3" cstate="print"/>
          <a:srcRect l="7709" r="61670" b="52487"/>
          <a:stretch>
            <a:fillRect/>
          </a:stretch>
        </p:blipFill>
        <p:spPr bwMode="auto">
          <a:xfrm>
            <a:off x="5808873" y="1823644"/>
            <a:ext cx="1703498" cy="2406686"/>
          </a:xfrm>
          <a:prstGeom prst="rect">
            <a:avLst/>
          </a:prstGeom>
          <a:noFill/>
        </p:spPr>
      </p:pic>
      <p:pic>
        <p:nvPicPr>
          <p:cNvPr id="8195" name="Picture 3" descr="E:\ccval Figs\ccval_12hrmaps 2.png"/>
          <p:cNvPicPr>
            <a:picLocks noChangeAspect="1" noChangeArrowheads="1"/>
          </p:cNvPicPr>
          <p:nvPr/>
        </p:nvPicPr>
        <p:blipFill>
          <a:blip r:embed="rId4" cstate="print"/>
          <a:srcRect l="70848" t="52636"/>
          <a:stretch>
            <a:fillRect/>
          </a:stretch>
        </p:blipFill>
        <p:spPr bwMode="auto">
          <a:xfrm>
            <a:off x="7440738" y="4325293"/>
            <a:ext cx="1614774" cy="2456507"/>
          </a:xfrm>
          <a:prstGeom prst="rect">
            <a:avLst/>
          </a:prstGeom>
          <a:noFill/>
        </p:spPr>
      </p:pic>
      <p:pic>
        <p:nvPicPr>
          <p:cNvPr id="13" name="Picture 2" descr="E:\ccval Figs\ccval_2hrmaps 2.png"/>
          <p:cNvPicPr>
            <a:picLocks noChangeAspect="1" noChangeArrowheads="1"/>
          </p:cNvPicPr>
          <p:nvPr/>
        </p:nvPicPr>
        <p:blipFill>
          <a:blip r:embed="rId3" cstate="print"/>
          <a:srcRect l="69379" t="49101"/>
          <a:stretch>
            <a:fillRect/>
          </a:stretch>
        </p:blipFill>
        <p:spPr bwMode="auto">
          <a:xfrm>
            <a:off x="5764453" y="4077181"/>
            <a:ext cx="1689540" cy="2557135"/>
          </a:xfrm>
          <a:prstGeom prst="rect">
            <a:avLst/>
          </a:prstGeom>
          <a:noFill/>
        </p:spPr>
      </p:pic>
      <p:pic>
        <p:nvPicPr>
          <p:cNvPr id="14" name="Picture 3" descr="E:\ccval Figs\ccval_12hrmaps 2.png"/>
          <p:cNvPicPr>
            <a:picLocks noChangeAspect="1" noChangeArrowheads="1"/>
          </p:cNvPicPr>
          <p:nvPr/>
        </p:nvPicPr>
        <p:blipFill>
          <a:blip r:embed="rId4" cstate="print"/>
          <a:srcRect l="7701" r="63147" b="54281"/>
          <a:stretch>
            <a:fillRect/>
          </a:stretch>
        </p:blipFill>
        <p:spPr bwMode="auto">
          <a:xfrm>
            <a:off x="7476367" y="1828800"/>
            <a:ext cx="1623389" cy="238379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368346" y="1752603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2-hr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980836" y="1811594"/>
            <a:ext cx="779706" cy="37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12-hr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209" y="1622323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10000 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00180" y="1622323"/>
            <a:ext cx="79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2000 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74609" y="1633991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500 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6488668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Bradshaw &amp; </a:t>
            </a:r>
            <a:r>
              <a:rPr lang="en-US" dirty="0" err="1" smtClean="0"/>
              <a:t>Viall</a:t>
            </a:r>
            <a:r>
              <a:rPr lang="en-US" dirty="0" smtClean="0"/>
              <a:t>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strike="sngStrike" dirty="0" smtClean="0"/>
              <a:t>1) &gt;10,000 s recurrence time for energy release on a single flux tube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2) ~2000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3) ~500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strike="sngStrike" dirty="0" smtClean="0"/>
              <a:t>4) &lt;500 s regular and continuous (aka ‘steady heating’)</a:t>
            </a:r>
            <a:endParaRPr lang="en-US" sz="2000" strike="sngStrik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05825"/>
            <a:ext cx="7924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Full cooling observed only occasionally </a:t>
            </a:r>
          </a:p>
          <a:p>
            <a:pPr algn="ctr"/>
            <a:r>
              <a:rPr lang="en-US" sz="2000" dirty="0" smtClean="0"/>
              <a:t>(DEM analyses also provide evidence against #1)</a:t>
            </a:r>
          </a:p>
        </p:txBody>
      </p:sp>
      <p:pic>
        <p:nvPicPr>
          <p:cNvPr id="5" name="Picture 4" descr="klimchuk_fig2.jpg"/>
          <p:cNvPicPr>
            <a:picLocks noChangeAspect="1"/>
          </p:cNvPicPr>
          <p:nvPr/>
        </p:nvPicPr>
        <p:blipFill>
          <a:blip r:embed="rId2" cstate="print"/>
          <a:srcRect l="16977" t="15556" r="9114" b="61192"/>
          <a:stretch>
            <a:fillRect/>
          </a:stretch>
        </p:blipFill>
        <p:spPr>
          <a:xfrm>
            <a:off x="4800600" y="1600201"/>
            <a:ext cx="3269511" cy="1295399"/>
          </a:xfrm>
          <a:prstGeom prst="rect">
            <a:avLst/>
          </a:prstGeom>
        </p:spPr>
      </p:pic>
      <p:pic>
        <p:nvPicPr>
          <p:cNvPr id="6" name="Picture 5" descr="apj491422f5_hr.jpg"/>
          <p:cNvPicPr>
            <a:picLocks noChangeAspect="1"/>
          </p:cNvPicPr>
          <p:nvPr/>
        </p:nvPicPr>
        <p:blipFill>
          <a:blip r:embed="rId3" cstate="print"/>
          <a:srcRect t="48846" r="48986"/>
          <a:stretch>
            <a:fillRect/>
          </a:stretch>
        </p:blipFill>
        <p:spPr>
          <a:xfrm>
            <a:off x="5029200" y="3124201"/>
            <a:ext cx="2971807" cy="1981200"/>
          </a:xfrm>
          <a:prstGeom prst="rect">
            <a:avLst/>
          </a:prstGeom>
        </p:spPr>
      </p:pic>
      <p:pic>
        <p:nvPicPr>
          <p:cNvPr id="7" name="Picture 6" descr="apj459645f6_hr.jpg"/>
          <p:cNvPicPr>
            <a:picLocks noChangeAspect="1"/>
          </p:cNvPicPr>
          <p:nvPr/>
        </p:nvPicPr>
        <p:blipFill>
          <a:blip r:embed="rId4" cstate="print"/>
          <a:srcRect r="71692" b="54673"/>
          <a:stretch>
            <a:fillRect/>
          </a:stretch>
        </p:blipFill>
        <p:spPr>
          <a:xfrm>
            <a:off x="4267200" y="5181600"/>
            <a:ext cx="3657600" cy="144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4148" y="6488668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Reep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962400" y="2667000"/>
            <a:ext cx="8382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3962400" y="1752600"/>
            <a:ext cx="838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962400" y="5410200"/>
            <a:ext cx="838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5105400" y="4953000"/>
            <a:ext cx="3200400" cy="1752600"/>
          </a:xfrm>
          <a:prstGeom prst="noSmoking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029200" y="1295400"/>
            <a:ext cx="3200400" cy="1752600"/>
          </a:xfrm>
          <a:prstGeom prst="noSmoking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451" y="1917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Time lag maps allow statistical comparison; 2000 s distribution matches closest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5160"/>
            <a:ext cx="8229600" cy="4525963"/>
          </a:xfrm>
        </p:spPr>
        <p:txBody>
          <a:bodyPr/>
          <a:lstStyle/>
          <a:p>
            <a:endParaRPr lang="en-US"/>
          </a:p>
        </p:txBody>
      </p:sp>
      <p:grpSp>
        <p:nvGrpSpPr>
          <p:cNvPr id="6" name="Group 22"/>
          <p:cNvGrpSpPr/>
          <p:nvPr/>
        </p:nvGrpSpPr>
        <p:grpSpPr>
          <a:xfrm>
            <a:off x="4557231" y="1504325"/>
            <a:ext cx="4232808" cy="4911208"/>
            <a:chOff x="4557231" y="791724"/>
            <a:chExt cx="4409784" cy="5225613"/>
          </a:xfrm>
        </p:grpSpPr>
        <p:pic>
          <p:nvPicPr>
            <p:cNvPr id="4" name="Picture 3" descr="Histograms Log 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7231" y="791724"/>
              <a:ext cx="4409784" cy="522561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6179574" y="2477721"/>
              <a:ext cx="103239" cy="176981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7865807" y="2482638"/>
              <a:ext cx="103239" cy="176981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3"/>
          <p:cNvGrpSpPr/>
          <p:nvPr/>
        </p:nvGrpSpPr>
        <p:grpSpPr>
          <a:xfrm>
            <a:off x="132732" y="1548571"/>
            <a:ext cx="4336026" cy="5176681"/>
            <a:chOff x="0" y="796410"/>
            <a:chExt cx="4468761" cy="5987845"/>
          </a:xfrm>
        </p:grpSpPr>
        <p:pic>
          <p:nvPicPr>
            <p:cNvPr id="5" name="Picture 4" descr="Histograms Log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796410"/>
              <a:ext cx="4468761" cy="5987845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/>
            <p:nvPr/>
          </p:nvCxnSpPr>
          <p:spPr>
            <a:xfrm flipH="1">
              <a:off x="3957483" y="1199527"/>
              <a:ext cx="103239" cy="176981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H="1">
              <a:off x="1406013" y="1170031"/>
              <a:ext cx="103239" cy="176981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1376517" y="3234805"/>
              <a:ext cx="83573" cy="260555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3893574" y="3288883"/>
              <a:ext cx="103239" cy="191729"/>
            </a:xfrm>
            <a:prstGeom prst="straightConnector1">
              <a:avLst/>
            </a:prstGeom>
            <a:ln w="25400">
              <a:solidFill>
                <a:srgbClr val="00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5943600" y="6477000"/>
            <a:ext cx="2287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Bradshaw &amp; </a:t>
            </a:r>
            <a:r>
              <a:rPr lang="en-US" dirty="0" err="1" smtClean="0"/>
              <a:t>Viall</a:t>
            </a:r>
            <a:r>
              <a:rPr lang="en-US" dirty="0" smtClean="0"/>
              <a:t> 2016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strike="sngStrike" dirty="0" smtClean="0"/>
              <a:t>1) &gt;10,000 s recurrence time for energy release on a single flux tube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2) ~2000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3) ~500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strike="sngStrike" dirty="0" smtClean="0"/>
              <a:t>4) &lt;500 s regular and continuous (aka ‘steady heating’)</a:t>
            </a:r>
            <a:endParaRPr lang="en-US" sz="2000" strike="sngStrike" dirty="0"/>
          </a:p>
        </p:txBody>
      </p:sp>
      <p:pic>
        <p:nvPicPr>
          <p:cNvPr id="5" name="Picture 4" descr="klimchuk_fig2.jpg"/>
          <p:cNvPicPr>
            <a:picLocks noChangeAspect="1"/>
          </p:cNvPicPr>
          <p:nvPr/>
        </p:nvPicPr>
        <p:blipFill>
          <a:blip r:embed="rId2" cstate="print"/>
          <a:srcRect l="16977" t="15556" r="9114" b="61192"/>
          <a:stretch>
            <a:fillRect/>
          </a:stretch>
        </p:blipFill>
        <p:spPr>
          <a:xfrm>
            <a:off x="4800600" y="1600201"/>
            <a:ext cx="3269511" cy="1295399"/>
          </a:xfrm>
          <a:prstGeom prst="rect">
            <a:avLst/>
          </a:prstGeom>
        </p:spPr>
      </p:pic>
      <p:pic>
        <p:nvPicPr>
          <p:cNvPr id="6" name="Picture 5" descr="apj491422f5_hr.jpg"/>
          <p:cNvPicPr>
            <a:picLocks noChangeAspect="1"/>
          </p:cNvPicPr>
          <p:nvPr/>
        </p:nvPicPr>
        <p:blipFill>
          <a:blip r:embed="rId3" cstate="print"/>
          <a:srcRect t="48846" r="48986"/>
          <a:stretch>
            <a:fillRect/>
          </a:stretch>
        </p:blipFill>
        <p:spPr>
          <a:xfrm>
            <a:off x="5029200" y="3124201"/>
            <a:ext cx="2971807" cy="1981200"/>
          </a:xfrm>
          <a:prstGeom prst="rect">
            <a:avLst/>
          </a:prstGeom>
        </p:spPr>
      </p:pic>
      <p:pic>
        <p:nvPicPr>
          <p:cNvPr id="7" name="Picture 6" descr="apj459645f6_hr.jpg"/>
          <p:cNvPicPr>
            <a:picLocks noChangeAspect="1"/>
          </p:cNvPicPr>
          <p:nvPr/>
        </p:nvPicPr>
        <p:blipFill>
          <a:blip r:embed="rId4" cstate="print"/>
          <a:srcRect r="71692" b="54673"/>
          <a:stretch>
            <a:fillRect/>
          </a:stretch>
        </p:blipFill>
        <p:spPr>
          <a:xfrm>
            <a:off x="4267200" y="5181600"/>
            <a:ext cx="3657600" cy="144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4148" y="6488668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Reep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962400" y="2667000"/>
            <a:ext cx="8382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3962400" y="1752600"/>
            <a:ext cx="838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962400" y="5410200"/>
            <a:ext cx="838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5105400" y="4953000"/>
            <a:ext cx="3200400" cy="1752600"/>
          </a:xfrm>
          <a:prstGeom prst="noSmoking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&quot;No&quot; Symbol 11"/>
          <p:cNvSpPr/>
          <p:nvPr/>
        </p:nvSpPr>
        <p:spPr>
          <a:xfrm>
            <a:off x="5029200" y="1295400"/>
            <a:ext cx="3200400" cy="1752600"/>
          </a:xfrm>
          <a:prstGeom prst="noSmoking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819400"/>
            <a:ext cx="3886200" cy="12954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758091" y="3124200"/>
            <a:ext cx="7730581" cy="3404039"/>
          </a:xfrm>
        </p:spPr>
        <p:txBody>
          <a:bodyPr>
            <a:normAutofit fontScale="92500" lnSpcReduction="20000"/>
          </a:bodyPr>
          <a:lstStyle/>
          <a:p>
            <a:pPr marL="111125" indent="-111125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 smtClean="0"/>
              <a:t>We can rule out regular/continuous ‘steady’ heating, i.e. recurrence times of &lt;500s.</a:t>
            </a:r>
          </a:p>
          <a:p>
            <a:pPr marL="111125" indent="-111125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 smtClean="0"/>
              <a:t>We can rule out ‘low frequency’ heating, i.e. recurrence times &gt;10,000s. </a:t>
            </a:r>
          </a:p>
          <a:p>
            <a:pPr marL="111125" indent="-111125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 smtClean="0"/>
              <a:t>Power law distribution of recurrence times, and recurrence times dependent on energy deposition (consistent with DEM observations, Cargill 2014) with an average recurrence time of ~2000s on a flux tube best reproduces time lag AR maps </a:t>
            </a:r>
          </a:p>
          <a:p>
            <a:pPr marL="111125" indent="-111125"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en-US" sz="2000" dirty="0" smtClean="0"/>
              <a:t>Distribution is key to simultaneously explaining presence of both partial and full cooling that is observed: sometimes full cooling between energy bursts followed by short intervals of ‘steady’</a:t>
            </a:r>
          </a:p>
          <a:p>
            <a:pPr marL="111125" indent="-111125" eaLnBrk="1" hangingPunct="1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n-US" sz="2000" dirty="0" smtClean="0"/>
          </a:p>
          <a:p>
            <a:pPr marL="111125" indent="-111125" eaLnBrk="1" hangingPunct="1">
              <a:lnSpc>
                <a:spcPct val="120000"/>
              </a:lnSpc>
              <a:spcBef>
                <a:spcPts val="600"/>
              </a:spcBef>
              <a:defRPr/>
            </a:pPr>
            <a:endParaRPr lang="en-US" sz="2000" dirty="0" smtClean="0"/>
          </a:p>
        </p:txBody>
      </p:sp>
      <p:pic>
        <p:nvPicPr>
          <p:cNvPr id="5" name="Picture 4" descr="magneticDipole.gif"/>
          <p:cNvPicPr>
            <a:picLocks noChangeAspect="1"/>
          </p:cNvPicPr>
          <p:nvPr/>
        </p:nvPicPr>
        <p:blipFill>
          <a:blip r:embed="rId3" cstate="print"/>
          <a:srcRect l="12060" r="12060" b="58378"/>
          <a:stretch>
            <a:fillRect/>
          </a:stretch>
        </p:blipFill>
        <p:spPr>
          <a:xfrm>
            <a:off x="625231" y="1239135"/>
            <a:ext cx="3139767" cy="16407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1" y="235991"/>
            <a:ext cx="3106993" cy="757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26448" y="2404255"/>
            <a:ext cx="206158" cy="2157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776857" y="1268629"/>
            <a:ext cx="1224116" cy="112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47360" y="2684474"/>
            <a:ext cx="1327355" cy="383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986950" y="1293067"/>
            <a:ext cx="1916060" cy="17511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4150667" y="1366825"/>
            <a:ext cx="353703" cy="1586172"/>
          </a:xfrm>
          <a:custGeom>
            <a:avLst/>
            <a:gdLst>
              <a:gd name="connsiteX0" fmla="*/ 0 w 430161"/>
              <a:gd name="connsiteY0" fmla="*/ 1843548 h 1843548"/>
              <a:gd name="connsiteX1" fmla="*/ 309716 w 430161"/>
              <a:gd name="connsiteY1" fmla="*/ 1179871 h 1843548"/>
              <a:gd name="connsiteX2" fmla="*/ 412955 w 430161"/>
              <a:gd name="connsiteY2" fmla="*/ 280219 h 1843548"/>
              <a:gd name="connsiteX3" fmla="*/ 412955 w 430161"/>
              <a:gd name="connsiteY3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161" h="1843548">
                <a:moveTo>
                  <a:pt x="0" y="1843548"/>
                </a:moveTo>
                <a:cubicBezTo>
                  <a:pt x="120445" y="1641987"/>
                  <a:pt x="240890" y="1440426"/>
                  <a:pt x="309716" y="1179871"/>
                </a:cubicBezTo>
                <a:cubicBezTo>
                  <a:pt x="378542" y="919316"/>
                  <a:pt x="395749" y="476864"/>
                  <a:pt x="412955" y="280219"/>
                </a:cubicBezTo>
                <a:cubicBezTo>
                  <a:pt x="430161" y="83574"/>
                  <a:pt x="421558" y="41787"/>
                  <a:pt x="412955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4167919" y="1352076"/>
            <a:ext cx="569967" cy="1497346"/>
          </a:xfrm>
          <a:custGeom>
            <a:avLst/>
            <a:gdLst>
              <a:gd name="connsiteX0" fmla="*/ 693174 w 693174"/>
              <a:gd name="connsiteY0" fmla="*/ 1740310 h 1740310"/>
              <a:gd name="connsiteX1" fmla="*/ 530942 w 693174"/>
              <a:gd name="connsiteY1" fmla="*/ 1297859 h 1740310"/>
              <a:gd name="connsiteX2" fmla="*/ 309716 w 693174"/>
              <a:gd name="connsiteY2" fmla="*/ 914400 h 1740310"/>
              <a:gd name="connsiteX3" fmla="*/ 162232 w 693174"/>
              <a:gd name="connsiteY3" fmla="*/ 442452 h 1740310"/>
              <a:gd name="connsiteX4" fmla="*/ 0 w 693174"/>
              <a:gd name="connsiteY4" fmla="*/ 0 h 1740310"/>
              <a:gd name="connsiteX5" fmla="*/ 0 w 693174"/>
              <a:gd name="connsiteY5" fmla="*/ 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174" h="1740310">
                <a:moveTo>
                  <a:pt x="693174" y="1740310"/>
                </a:moveTo>
                <a:cubicBezTo>
                  <a:pt x="644013" y="1587910"/>
                  <a:pt x="594852" y="1435511"/>
                  <a:pt x="530942" y="1297859"/>
                </a:cubicBezTo>
                <a:cubicBezTo>
                  <a:pt x="467032" y="1160207"/>
                  <a:pt x="371168" y="1056968"/>
                  <a:pt x="309716" y="914400"/>
                </a:cubicBezTo>
                <a:cubicBezTo>
                  <a:pt x="248264" y="771832"/>
                  <a:pt x="213851" y="594852"/>
                  <a:pt x="162232" y="442452"/>
                </a:cubicBezTo>
                <a:cubicBezTo>
                  <a:pt x="110613" y="29005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>
            <a:off x="5077195" y="1258671"/>
            <a:ext cx="341576" cy="1615781"/>
          </a:xfrm>
          <a:custGeom>
            <a:avLst/>
            <a:gdLst>
              <a:gd name="connsiteX0" fmla="*/ 0 w 415413"/>
              <a:gd name="connsiteY0" fmla="*/ 1877961 h 1877961"/>
              <a:gd name="connsiteX1" fmla="*/ 368710 w 415413"/>
              <a:gd name="connsiteY1" fmla="*/ 683342 h 1877961"/>
              <a:gd name="connsiteX2" fmla="*/ 280220 w 415413"/>
              <a:gd name="connsiteY2" fmla="*/ 93406 h 1877961"/>
              <a:gd name="connsiteX3" fmla="*/ 250723 w 415413"/>
              <a:gd name="connsiteY3" fmla="*/ 122903 h 187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413" h="1877961">
                <a:moveTo>
                  <a:pt x="0" y="1877961"/>
                </a:moveTo>
                <a:cubicBezTo>
                  <a:pt x="161003" y="1429364"/>
                  <a:pt x="322007" y="980768"/>
                  <a:pt x="368710" y="683342"/>
                </a:cubicBezTo>
                <a:cubicBezTo>
                  <a:pt x="415413" y="385916"/>
                  <a:pt x="299884" y="186812"/>
                  <a:pt x="280220" y="93406"/>
                </a:cubicBezTo>
                <a:cubicBezTo>
                  <a:pt x="260556" y="0"/>
                  <a:pt x="255639" y="61451"/>
                  <a:pt x="250723" y="12290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4602506" y="1182470"/>
            <a:ext cx="533586" cy="1617895"/>
          </a:xfrm>
          <a:custGeom>
            <a:avLst/>
            <a:gdLst>
              <a:gd name="connsiteX0" fmla="*/ 0 w 648928"/>
              <a:gd name="connsiteY0" fmla="*/ 1880419 h 1880419"/>
              <a:gd name="connsiteX1" fmla="*/ 530942 w 648928"/>
              <a:gd name="connsiteY1" fmla="*/ 1305232 h 1880419"/>
              <a:gd name="connsiteX2" fmla="*/ 634180 w 648928"/>
              <a:gd name="connsiteY2" fmla="*/ 184355 h 1880419"/>
              <a:gd name="connsiteX3" fmla="*/ 619432 w 648928"/>
              <a:gd name="connsiteY3" fmla="*/ 199103 h 188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928" h="1880419">
                <a:moveTo>
                  <a:pt x="0" y="1880419"/>
                </a:moveTo>
                <a:cubicBezTo>
                  <a:pt x="212622" y="1734164"/>
                  <a:pt x="425245" y="1587909"/>
                  <a:pt x="530942" y="1305232"/>
                </a:cubicBezTo>
                <a:cubicBezTo>
                  <a:pt x="636639" y="1022555"/>
                  <a:pt x="619432" y="368710"/>
                  <a:pt x="634180" y="184355"/>
                </a:cubicBezTo>
                <a:cubicBezTo>
                  <a:pt x="648928" y="0"/>
                  <a:pt x="634180" y="99551"/>
                  <a:pt x="619432" y="199103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5230464" y="1352077"/>
            <a:ext cx="436571" cy="1446590"/>
          </a:xfrm>
          <a:custGeom>
            <a:avLst/>
            <a:gdLst>
              <a:gd name="connsiteX0" fmla="*/ 530942 w 530942"/>
              <a:gd name="connsiteY0" fmla="*/ 1681317 h 1681317"/>
              <a:gd name="connsiteX1" fmla="*/ 412955 w 530942"/>
              <a:gd name="connsiteY1" fmla="*/ 663678 h 1681317"/>
              <a:gd name="connsiteX2" fmla="*/ 0 w 530942"/>
              <a:gd name="connsiteY2" fmla="*/ 0 h 1681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0942" h="1681317">
                <a:moveTo>
                  <a:pt x="530942" y="1681317"/>
                </a:moveTo>
                <a:cubicBezTo>
                  <a:pt x="516193" y="1312607"/>
                  <a:pt x="501445" y="943897"/>
                  <a:pt x="412955" y="663678"/>
                </a:cubicBezTo>
                <a:cubicBezTo>
                  <a:pt x="324465" y="383459"/>
                  <a:pt x="162232" y="191729"/>
                  <a:pt x="0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4356808" y="1327501"/>
            <a:ext cx="602305" cy="1586172"/>
          </a:xfrm>
          <a:custGeom>
            <a:avLst/>
            <a:gdLst>
              <a:gd name="connsiteX0" fmla="*/ 0 w 430161"/>
              <a:gd name="connsiteY0" fmla="*/ 1843548 h 1843548"/>
              <a:gd name="connsiteX1" fmla="*/ 309716 w 430161"/>
              <a:gd name="connsiteY1" fmla="*/ 1179871 h 1843548"/>
              <a:gd name="connsiteX2" fmla="*/ 412955 w 430161"/>
              <a:gd name="connsiteY2" fmla="*/ 280219 h 1843548"/>
              <a:gd name="connsiteX3" fmla="*/ 412955 w 430161"/>
              <a:gd name="connsiteY3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161" h="1843548">
                <a:moveTo>
                  <a:pt x="0" y="1843548"/>
                </a:moveTo>
                <a:cubicBezTo>
                  <a:pt x="120445" y="1641987"/>
                  <a:pt x="240890" y="1440426"/>
                  <a:pt x="309716" y="1179871"/>
                </a:cubicBezTo>
                <a:cubicBezTo>
                  <a:pt x="378542" y="919316"/>
                  <a:pt x="395749" y="476864"/>
                  <a:pt x="412955" y="280219"/>
                </a:cubicBezTo>
                <a:cubicBezTo>
                  <a:pt x="430161" y="83574"/>
                  <a:pt x="421558" y="41787"/>
                  <a:pt x="412955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4017700" y="1365318"/>
            <a:ext cx="353703" cy="1586172"/>
          </a:xfrm>
          <a:custGeom>
            <a:avLst/>
            <a:gdLst>
              <a:gd name="connsiteX0" fmla="*/ 0 w 430161"/>
              <a:gd name="connsiteY0" fmla="*/ 1843548 h 1843548"/>
              <a:gd name="connsiteX1" fmla="*/ 309716 w 430161"/>
              <a:gd name="connsiteY1" fmla="*/ 1179871 h 1843548"/>
              <a:gd name="connsiteX2" fmla="*/ 412955 w 430161"/>
              <a:gd name="connsiteY2" fmla="*/ 280219 h 1843548"/>
              <a:gd name="connsiteX3" fmla="*/ 412955 w 430161"/>
              <a:gd name="connsiteY3" fmla="*/ 0 h 1843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0161" h="1843548">
                <a:moveTo>
                  <a:pt x="0" y="1843548"/>
                </a:moveTo>
                <a:cubicBezTo>
                  <a:pt x="120445" y="1641987"/>
                  <a:pt x="240890" y="1440426"/>
                  <a:pt x="309716" y="1179871"/>
                </a:cubicBezTo>
                <a:cubicBezTo>
                  <a:pt x="378542" y="919316"/>
                  <a:pt x="395749" y="476864"/>
                  <a:pt x="412955" y="280219"/>
                </a:cubicBezTo>
                <a:cubicBezTo>
                  <a:pt x="430161" y="83574"/>
                  <a:pt x="421558" y="41787"/>
                  <a:pt x="412955" y="0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>
          <a:xfrm>
            <a:off x="5116711" y="1474980"/>
            <a:ext cx="569967" cy="1497346"/>
          </a:xfrm>
          <a:custGeom>
            <a:avLst/>
            <a:gdLst>
              <a:gd name="connsiteX0" fmla="*/ 693174 w 693174"/>
              <a:gd name="connsiteY0" fmla="*/ 1740310 h 1740310"/>
              <a:gd name="connsiteX1" fmla="*/ 530942 w 693174"/>
              <a:gd name="connsiteY1" fmla="*/ 1297859 h 1740310"/>
              <a:gd name="connsiteX2" fmla="*/ 309716 w 693174"/>
              <a:gd name="connsiteY2" fmla="*/ 914400 h 1740310"/>
              <a:gd name="connsiteX3" fmla="*/ 162232 w 693174"/>
              <a:gd name="connsiteY3" fmla="*/ 442452 h 1740310"/>
              <a:gd name="connsiteX4" fmla="*/ 0 w 693174"/>
              <a:gd name="connsiteY4" fmla="*/ 0 h 1740310"/>
              <a:gd name="connsiteX5" fmla="*/ 0 w 693174"/>
              <a:gd name="connsiteY5" fmla="*/ 0 h 1740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93174" h="1740310">
                <a:moveTo>
                  <a:pt x="693174" y="1740310"/>
                </a:moveTo>
                <a:cubicBezTo>
                  <a:pt x="644013" y="1587910"/>
                  <a:pt x="594852" y="1435511"/>
                  <a:pt x="530942" y="1297859"/>
                </a:cubicBezTo>
                <a:cubicBezTo>
                  <a:pt x="467032" y="1160207"/>
                  <a:pt x="371168" y="1056968"/>
                  <a:pt x="309716" y="914400"/>
                </a:cubicBezTo>
                <a:cubicBezTo>
                  <a:pt x="248264" y="771832"/>
                  <a:pt x="213851" y="594852"/>
                  <a:pt x="162232" y="442452"/>
                </a:cubicBezTo>
                <a:cubicBezTo>
                  <a:pt x="110613" y="290052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Explosion 2 30"/>
          <p:cNvSpPr/>
          <p:nvPr/>
        </p:nvSpPr>
        <p:spPr>
          <a:xfrm>
            <a:off x="5226665" y="1404893"/>
            <a:ext cx="266793" cy="393371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Explosion 2 31"/>
          <p:cNvSpPr/>
          <p:nvPr/>
        </p:nvSpPr>
        <p:spPr>
          <a:xfrm>
            <a:off x="4306019" y="2102355"/>
            <a:ext cx="299132" cy="253788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707427" y="199466"/>
            <a:ext cx="7506542" cy="824349"/>
          </a:xfrm>
        </p:spPr>
        <p:txBody>
          <a:bodyPr>
            <a:noAutofit/>
          </a:bodyPr>
          <a:lstStyle/>
          <a:p>
            <a:r>
              <a:rPr lang="en-US" sz="3600" dirty="0" smtClean="0"/>
              <a:t>Bursts of Energy Recur Every ~2000s in AR; Distribution is Required</a:t>
            </a:r>
          </a:p>
        </p:txBody>
      </p:sp>
      <p:sp>
        <p:nvSpPr>
          <p:cNvPr id="23" name="Explosion 2 22"/>
          <p:cNvSpPr/>
          <p:nvPr/>
        </p:nvSpPr>
        <p:spPr>
          <a:xfrm>
            <a:off x="5259569" y="2041581"/>
            <a:ext cx="145523" cy="177652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455138" y="1666854"/>
            <a:ext cx="766292" cy="4120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334049" y="1191268"/>
            <a:ext cx="1612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Burst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Distribution with ~2000 s is typical for this AR; we need to compare the model with our measurements of other ARs; we need to model QS and compare to our QS measurements</a:t>
            </a:r>
          </a:p>
          <a:p>
            <a:r>
              <a:rPr lang="en-US" dirty="0" smtClean="0"/>
              <a:t>We have narrowed parameter space substantially, but still haven’t determined precise physics of coronal heating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Properties of Coronal Heating on the Sun?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890" y="2110261"/>
            <a:ext cx="3303639" cy="3966064"/>
          </a:xfrm>
        </p:spPr>
        <p:txBody>
          <a:bodyPr>
            <a:normAutofit/>
          </a:bodyPr>
          <a:lstStyle/>
          <a:p>
            <a:pPr marL="117475" indent="-117475"/>
            <a:r>
              <a:rPr lang="en-US" dirty="0" err="1" smtClean="0"/>
              <a:t>Nanoflare</a:t>
            </a:r>
            <a:r>
              <a:rPr lang="en-US" dirty="0" smtClean="0"/>
              <a:t> – Impulsive burst of energy (Klimchuk 2006)</a:t>
            </a:r>
          </a:p>
          <a:p>
            <a:pPr marL="117475" lvl="1" indent="-117475"/>
            <a:endParaRPr lang="en-US" dirty="0" smtClean="0"/>
          </a:p>
          <a:p>
            <a:pPr marL="117475" indent="-117475"/>
            <a:endParaRPr lang="en-US" dirty="0" smtClean="0"/>
          </a:p>
        </p:txBody>
      </p:sp>
      <p:pic>
        <p:nvPicPr>
          <p:cNvPr id="4" name="Picture 3" descr="SDO 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804" y="1619809"/>
            <a:ext cx="5067106" cy="5067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We can get information on the recurrence time of energy release from the thermal evolution in SDO/AIA emission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4890" y="1905000"/>
            <a:ext cx="3303639" cy="4366739"/>
          </a:xfrm>
        </p:spPr>
        <p:txBody>
          <a:bodyPr>
            <a:normAutofit fontScale="77500" lnSpcReduction="20000"/>
          </a:bodyPr>
          <a:lstStyle/>
          <a:p>
            <a:pPr marL="117475" lvl="1" indent="-117475">
              <a:buFont typeface="Arial" pitchFamily="34" charset="0"/>
              <a:buChar char="•"/>
            </a:pPr>
            <a:r>
              <a:rPr lang="en-US" sz="3100" dirty="0" smtClean="0"/>
              <a:t>We find that the observations are best reproduced with heating that recurs every ~ 2000s per flux tube, where there is a distribution of energies and recurrence times</a:t>
            </a:r>
          </a:p>
          <a:p>
            <a:pPr marL="117475" indent="-117475"/>
            <a:endParaRPr lang="en-US" sz="3100" dirty="0" smtClean="0"/>
          </a:p>
          <a:p>
            <a:pPr marL="117475" indent="-117475"/>
            <a:r>
              <a:rPr lang="en-US" sz="3100" dirty="0" smtClean="0"/>
              <a:t>We address question with SDO/AIA – </a:t>
            </a:r>
            <a:r>
              <a:rPr lang="en-US" sz="3100" dirty="0" err="1" smtClean="0"/>
              <a:t>timelag</a:t>
            </a:r>
            <a:r>
              <a:rPr lang="en-US" sz="3100" dirty="0" smtClean="0"/>
              <a:t> technique can be applied to any multi-wavelength data </a:t>
            </a:r>
          </a:p>
          <a:p>
            <a:pPr marL="117475" indent="-117475">
              <a:buNone/>
            </a:pPr>
            <a:endParaRPr lang="en-US" dirty="0" smtClean="0"/>
          </a:p>
        </p:txBody>
      </p:sp>
      <p:pic>
        <p:nvPicPr>
          <p:cNvPr id="4" name="Picture 3" descr="SDO Q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804" y="1619809"/>
            <a:ext cx="5067106" cy="5067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klimchuk_fig2.jpg"/>
          <p:cNvPicPr>
            <a:picLocks noChangeAspect="1"/>
          </p:cNvPicPr>
          <p:nvPr/>
        </p:nvPicPr>
        <p:blipFill>
          <a:blip r:embed="rId3" cstate="print"/>
          <a:srcRect l="16977" t="15556" r="9114" b="34444"/>
          <a:stretch>
            <a:fillRect/>
          </a:stretch>
        </p:blipFill>
        <p:spPr>
          <a:xfrm>
            <a:off x="152400" y="1628633"/>
            <a:ext cx="4038600" cy="52293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details of the timing of energy release on a given flux tube have observable thermal consequences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362200" y="1916668"/>
            <a:ext cx="1388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743200" y="4495800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Density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03858" y="1524000"/>
            <a:ext cx="2829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Coronal Plasma Evolution</a:t>
            </a:r>
            <a:endParaRPr lang="en-US" sz="2000" u="sng" dirty="0"/>
          </a:p>
        </p:txBody>
      </p:sp>
      <p:sp>
        <p:nvSpPr>
          <p:cNvPr id="25" name="TextBox 24"/>
          <p:cNvSpPr txBox="1"/>
          <p:nvPr/>
        </p:nvSpPr>
        <p:spPr>
          <a:xfrm>
            <a:off x="4648200" y="5370493"/>
            <a:ext cx="3854374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Impulsive heating: only see cooling phase</a:t>
            </a:r>
            <a:endParaRPr lang="en-US" sz="2400" dirty="0"/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100115" y="2485572"/>
            <a:ext cx="367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94</a:t>
            </a:r>
            <a:endParaRPr lang="en-US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7" name="TextBox 13"/>
          <p:cNvSpPr txBox="1">
            <a:spLocks noChangeArrowheads="1"/>
          </p:cNvSpPr>
          <p:nvPr/>
        </p:nvSpPr>
        <p:spPr bwMode="auto">
          <a:xfrm>
            <a:off x="6296753" y="2915992"/>
            <a:ext cx="455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latin typeface="+mj-lt"/>
              </a:rPr>
              <a:t>131</a:t>
            </a:r>
          </a:p>
        </p:txBody>
      </p:sp>
      <p:sp>
        <p:nvSpPr>
          <p:cNvPr id="28" name="TextBox 16"/>
          <p:cNvSpPr txBox="1">
            <a:spLocks noChangeArrowheads="1"/>
          </p:cNvSpPr>
          <p:nvPr/>
        </p:nvSpPr>
        <p:spPr bwMode="auto">
          <a:xfrm>
            <a:off x="5225267" y="2477543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B050"/>
                </a:solidFill>
                <a:latin typeface="+mj-lt"/>
              </a:rPr>
              <a:t>335</a:t>
            </a:r>
          </a:p>
        </p:txBody>
      </p:sp>
      <p:sp>
        <p:nvSpPr>
          <p:cNvPr id="29" name="TextBox 17"/>
          <p:cNvSpPr txBox="1">
            <a:spLocks noChangeArrowheads="1"/>
          </p:cNvSpPr>
          <p:nvPr/>
        </p:nvSpPr>
        <p:spPr bwMode="auto">
          <a:xfrm>
            <a:off x="5534759" y="2493239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1E47A2"/>
                </a:solidFill>
                <a:latin typeface="+mj-lt"/>
              </a:rPr>
              <a:t>211</a:t>
            </a:r>
          </a:p>
        </p:txBody>
      </p:sp>
      <p:sp>
        <p:nvSpPr>
          <p:cNvPr id="30" name="TextBox 19"/>
          <p:cNvSpPr txBox="1">
            <a:spLocks noChangeArrowheads="1"/>
          </p:cNvSpPr>
          <p:nvPr/>
        </p:nvSpPr>
        <p:spPr bwMode="auto">
          <a:xfrm>
            <a:off x="6223926" y="2717405"/>
            <a:ext cx="455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B0F0"/>
                </a:solidFill>
                <a:latin typeface="+mj-lt"/>
              </a:rPr>
              <a:t>171</a:t>
            </a:r>
          </a:p>
        </p:txBody>
      </p:sp>
      <p:sp>
        <p:nvSpPr>
          <p:cNvPr id="31" name="TextBox 18"/>
          <p:cNvSpPr txBox="1">
            <a:spLocks noChangeArrowheads="1"/>
          </p:cNvSpPr>
          <p:nvPr/>
        </p:nvSpPr>
        <p:spPr bwMode="auto">
          <a:xfrm>
            <a:off x="5814326" y="2487109"/>
            <a:ext cx="4587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 smtClean="0">
                <a:solidFill>
                  <a:srgbClr val="FFC000"/>
                </a:solidFill>
                <a:latin typeface="+mj-lt"/>
              </a:rPr>
              <a:t>193</a:t>
            </a:r>
            <a:endParaRPr lang="en-US" sz="1400" dirty="0">
              <a:solidFill>
                <a:srgbClr val="FFC000"/>
              </a:solidFill>
              <a:latin typeface="+mj-lt"/>
            </a:endParaRPr>
          </a:p>
        </p:txBody>
      </p:sp>
      <p:pic>
        <p:nvPicPr>
          <p:cNvPr id="32" name="Picture 14" descr="sdo_500s_run84.png"/>
          <p:cNvPicPr>
            <a:picLocks noChangeAspect="1"/>
          </p:cNvPicPr>
          <p:nvPr/>
        </p:nvPicPr>
        <p:blipFill>
          <a:blip r:embed="rId4" cstate="print"/>
          <a:srcRect l="15295" t="12729" r="8237" b="46368"/>
          <a:stretch>
            <a:fillRect/>
          </a:stretch>
        </p:blipFill>
        <p:spPr bwMode="auto">
          <a:xfrm>
            <a:off x="4419600" y="2282181"/>
            <a:ext cx="3856384" cy="268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Arrow Connector 32"/>
          <p:cNvCxnSpPr/>
          <p:nvPr/>
        </p:nvCxnSpPr>
        <p:spPr>
          <a:xfrm flipH="1">
            <a:off x="5410200" y="1977381"/>
            <a:ext cx="533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867400" y="1764268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335 Å, ~ 3 MK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934200" y="2434581"/>
            <a:ext cx="161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131 Å, ~0.5 MK</a:t>
            </a:r>
            <a:endParaRPr lang="en-US" dirty="0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6934200" y="2663181"/>
            <a:ext cx="76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324600" y="1989049"/>
            <a:ext cx="148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211 Å, ~ 2 MK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5715000" y="2173715"/>
            <a:ext cx="609600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934200" y="4736068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Viall</a:t>
            </a:r>
            <a:r>
              <a:rPr lang="en-US" i="1" dirty="0" smtClean="0"/>
              <a:t> &amp; </a:t>
            </a:r>
            <a:r>
              <a:rPr lang="en-US" i="1" dirty="0" err="1" smtClean="0"/>
              <a:t>Klimchuk</a:t>
            </a:r>
            <a:r>
              <a:rPr lang="en-US" i="1" dirty="0" smtClean="0"/>
              <a:t> 2011</a:t>
            </a:r>
            <a:endParaRPr lang="en-US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5451059" y="1371600"/>
            <a:ext cx="240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smtClean="0"/>
              <a:t>SDO/AIA Light Curves</a:t>
            </a:r>
            <a:endParaRPr lang="en-US" sz="20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4" descr="sdo_500s_run84.png"/>
          <p:cNvPicPr>
            <a:picLocks noChangeAspect="1"/>
          </p:cNvPicPr>
          <p:nvPr/>
        </p:nvPicPr>
        <p:blipFill>
          <a:blip r:embed="rId3" cstate="print"/>
          <a:srcRect l="15295" t="12729" r="8237" b="46368"/>
          <a:stretch>
            <a:fillRect/>
          </a:stretch>
        </p:blipFill>
        <p:spPr bwMode="auto">
          <a:xfrm>
            <a:off x="702473" y="1617457"/>
            <a:ext cx="3623375" cy="24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0" y="148029"/>
            <a:ext cx="8229600" cy="808573"/>
          </a:xfrm>
        </p:spPr>
        <p:txBody>
          <a:bodyPr>
            <a:normAutofit/>
          </a:bodyPr>
          <a:lstStyle/>
          <a:p>
            <a:r>
              <a:rPr lang="en-US" dirty="0" smtClean="0"/>
              <a:t>Cross Correlation = Cooling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88840"/>
            <a:ext cx="8153400" cy="1511960"/>
          </a:xfrm>
        </p:spPr>
        <p:txBody>
          <a:bodyPr>
            <a:noAutofit/>
          </a:bodyPr>
          <a:lstStyle/>
          <a:p>
            <a:r>
              <a:rPr lang="en-US" sz="2000" dirty="0" smtClean="0"/>
              <a:t>Automatically detect post-</a:t>
            </a:r>
            <a:r>
              <a:rPr lang="en-US" sz="2000" dirty="0" err="1" smtClean="0"/>
              <a:t>nanoflare</a:t>
            </a:r>
            <a:r>
              <a:rPr lang="en-US" sz="2000" dirty="0" smtClean="0"/>
              <a:t> cooling (and other heating forms)</a:t>
            </a:r>
          </a:p>
          <a:p>
            <a:r>
              <a:rPr lang="en-US" sz="2000" dirty="0" smtClean="0"/>
              <a:t>Cross correlate two wavelengths (temperatures) at different temporal offsets: peak cross correlation = time lag  between  light curves </a:t>
            </a:r>
          </a:p>
        </p:txBody>
      </p:sp>
      <p:sp>
        <p:nvSpPr>
          <p:cNvPr id="11" name="Right Brace 10"/>
          <p:cNvSpPr/>
          <p:nvPr/>
        </p:nvSpPr>
        <p:spPr>
          <a:xfrm rot="16200000">
            <a:off x="1673328" y="1526853"/>
            <a:ext cx="299397" cy="208494"/>
          </a:xfrm>
          <a:prstGeom prst="rightBrac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24258" y="989646"/>
            <a:ext cx="2255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600" dirty="0" smtClean="0"/>
              <a:t>Δ</a:t>
            </a:r>
            <a:r>
              <a:rPr lang="en-US" sz="1600" dirty="0" smtClean="0"/>
              <a:t>t, Time Lag between 335 Å and 211 Å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90838" y="4154269"/>
            <a:ext cx="423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SDO/AIA light curves predicted with </a:t>
            </a:r>
            <a:r>
              <a:rPr lang="en-US" dirty="0" err="1" smtClean="0"/>
              <a:t>nanoflare</a:t>
            </a:r>
            <a:r>
              <a:rPr lang="en-US" dirty="0" smtClean="0"/>
              <a:t> model (EBTEL)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73859" y="1050837"/>
            <a:ext cx="3151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Cooling time from </a:t>
            </a:r>
          </a:p>
          <a:p>
            <a:pPr algn="ctr"/>
            <a:r>
              <a:rPr lang="en-US" sz="1600" dirty="0" smtClean="0"/>
              <a:t>335 Å (~3 MK) to 211 Å (~2 MK)</a:t>
            </a:r>
            <a:endParaRPr lang="en-US" sz="1600" dirty="0"/>
          </a:p>
        </p:txBody>
      </p:sp>
      <p:pic>
        <p:nvPicPr>
          <p:cNvPr id="17" name="Picture 16" descr="AGU2013_1.png"/>
          <p:cNvPicPr>
            <a:picLocks noChangeAspect="1"/>
          </p:cNvPicPr>
          <p:nvPr/>
        </p:nvPicPr>
        <p:blipFill>
          <a:blip r:embed="rId4" cstate="print"/>
          <a:srcRect b="10715"/>
          <a:stretch>
            <a:fillRect/>
          </a:stretch>
        </p:blipFill>
        <p:spPr>
          <a:xfrm>
            <a:off x="4878281" y="1593947"/>
            <a:ext cx="3505669" cy="211012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90967" y="3647823"/>
            <a:ext cx="3297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-1000     -500      0        500    1000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091310" y="3929184"/>
            <a:ext cx="1555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Offset (s)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82880" y="3810000"/>
            <a:ext cx="1771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Viall</a:t>
            </a:r>
            <a:r>
              <a:rPr lang="en-US" sz="1400" dirty="0" smtClean="0"/>
              <a:t> &amp; </a:t>
            </a:r>
            <a:r>
              <a:rPr lang="en-US" sz="1400" dirty="0" err="1" smtClean="0"/>
              <a:t>Klimchuk</a:t>
            </a:r>
            <a:r>
              <a:rPr lang="en-US" sz="1400" dirty="0" smtClean="0"/>
              <a:t> 2011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cval_12hrmaps.png"/>
          <p:cNvPicPr>
            <a:picLocks noChangeAspect="1"/>
          </p:cNvPicPr>
          <p:nvPr/>
        </p:nvPicPr>
        <p:blipFill>
          <a:blip r:embed="rId3" cstate="print"/>
          <a:srcRect l="34059" t="91611" r="29414"/>
          <a:stretch>
            <a:fillRect/>
          </a:stretch>
        </p:blipFill>
        <p:spPr>
          <a:xfrm>
            <a:off x="666092" y="3987818"/>
            <a:ext cx="3225135" cy="806981"/>
          </a:xfrm>
          <a:prstGeom prst="rect">
            <a:avLst/>
          </a:prstGeom>
        </p:spPr>
      </p:pic>
      <p:pic>
        <p:nvPicPr>
          <p:cNvPr id="4" name="Picture 3" descr="ccval_12hrmaps.png"/>
          <p:cNvPicPr>
            <a:picLocks noChangeAspect="1"/>
          </p:cNvPicPr>
          <p:nvPr/>
        </p:nvPicPr>
        <p:blipFill>
          <a:blip r:embed="rId3" cstate="print"/>
          <a:srcRect l="69665" t="31809" b="40716"/>
          <a:stretch>
            <a:fillRect/>
          </a:stretch>
        </p:blipFill>
        <p:spPr>
          <a:xfrm>
            <a:off x="841000" y="791377"/>
            <a:ext cx="2909049" cy="3205663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>
            <a:off x="2357842" y="4604401"/>
            <a:ext cx="18872" cy="5008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 rot="6526826">
            <a:off x="881021" y="4196771"/>
            <a:ext cx="540133" cy="960478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/>
          </a:p>
        </p:txBody>
      </p:sp>
      <p:sp>
        <p:nvSpPr>
          <p:cNvPr id="7" name="TextBox 6"/>
          <p:cNvSpPr txBox="1"/>
          <p:nvPr/>
        </p:nvSpPr>
        <p:spPr>
          <a:xfrm>
            <a:off x="204582" y="4937421"/>
            <a:ext cx="14785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j-lt"/>
              </a:rPr>
              <a:t>Negative time lags: slow heating</a:t>
            </a:r>
            <a:endParaRPr lang="en-US" sz="16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6352" y="4864968"/>
            <a:ext cx="1639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j-lt"/>
              </a:rPr>
              <a:t>Positive time lags: post-</a:t>
            </a:r>
            <a:r>
              <a:rPr lang="en-US" sz="1600" dirty="0" err="1" smtClean="0">
                <a:latin typeface="+mj-lt"/>
              </a:rPr>
              <a:t>nanoflare</a:t>
            </a:r>
            <a:r>
              <a:rPr lang="en-US" sz="1600" dirty="0" smtClean="0">
                <a:latin typeface="+mj-lt"/>
              </a:rPr>
              <a:t> cooling </a:t>
            </a:r>
            <a:endParaRPr lang="en-US" sz="16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027539"/>
            <a:ext cx="153103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zero time </a:t>
            </a:r>
            <a:r>
              <a:rPr lang="en-US" sz="1600" dirty="0" smtClean="0">
                <a:latin typeface="+mj-lt"/>
              </a:rPr>
              <a:t>delay: transition region/moss</a:t>
            </a:r>
          </a:p>
          <a:p>
            <a:pPr>
              <a:defRPr/>
            </a:pPr>
            <a:r>
              <a:rPr lang="en-US" sz="1600" dirty="0" smtClean="0">
                <a:latin typeface="+mj-lt"/>
              </a:rPr>
              <a:t>Partial cooling</a:t>
            </a:r>
            <a:endParaRPr lang="en-US" sz="1600" dirty="0">
              <a:latin typeface="+mj-lt"/>
            </a:endParaRPr>
          </a:p>
        </p:txBody>
      </p:sp>
      <p:sp>
        <p:nvSpPr>
          <p:cNvPr id="13" name="Right Brace 12"/>
          <p:cNvSpPr/>
          <p:nvPr/>
        </p:nvSpPr>
        <p:spPr>
          <a:xfrm rot="4546454">
            <a:off x="3193931" y="4262769"/>
            <a:ext cx="489288" cy="723454"/>
          </a:xfrm>
          <a:prstGeom prst="righ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100"/>
          </a:p>
        </p:txBody>
      </p:sp>
      <p:sp>
        <p:nvSpPr>
          <p:cNvPr id="14" name="TextBox 13"/>
          <p:cNvSpPr txBox="1"/>
          <p:nvPr/>
        </p:nvSpPr>
        <p:spPr>
          <a:xfrm>
            <a:off x="4648199" y="3718679"/>
            <a:ext cx="43434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0" indent="-12065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Apply test on pixel-by-pixel basis to 12-hr </a:t>
            </a:r>
            <a:r>
              <a:rPr lang="en-US" sz="1600" dirty="0" err="1" smtClean="0">
                <a:latin typeface="+mn-lt"/>
              </a:rPr>
              <a:t>timeseries</a:t>
            </a:r>
            <a:r>
              <a:rPr lang="en-US" sz="1600" dirty="0" smtClean="0">
                <a:latin typeface="+mn-lt"/>
              </a:rPr>
              <a:t> 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1600" dirty="0" smtClean="0"/>
              <a:t>AR core is a</a:t>
            </a:r>
            <a:r>
              <a:rPr lang="en-US" sz="1600" dirty="0" smtClean="0">
                <a:latin typeface="+mn-lt"/>
              </a:rPr>
              <a:t>lmost exclusively positive time lags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1600" dirty="0" smtClean="0"/>
              <a:t>AR outside core has </a:t>
            </a:r>
            <a:r>
              <a:rPr lang="en-US" sz="1600" dirty="0" smtClean="0">
                <a:latin typeface="+mn-lt"/>
              </a:rPr>
              <a:t>zero time lag in moss/transition region (</a:t>
            </a:r>
            <a:r>
              <a:rPr lang="en-US" sz="1600" dirty="0" err="1" smtClean="0">
                <a:latin typeface="+mn-lt"/>
              </a:rPr>
              <a:t>Viall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Klimchuk</a:t>
            </a:r>
            <a:r>
              <a:rPr lang="en-US" sz="1600" dirty="0" smtClean="0">
                <a:latin typeface="+mn-lt"/>
              </a:rPr>
              <a:t> 2014) and in fan loop due to flows (</a:t>
            </a:r>
            <a:r>
              <a:rPr lang="en-US" sz="1600" dirty="0" err="1" smtClean="0">
                <a:latin typeface="+mn-lt"/>
              </a:rPr>
              <a:t>Viall</a:t>
            </a:r>
            <a:r>
              <a:rPr lang="en-US" sz="1600" dirty="0" smtClean="0">
                <a:latin typeface="+mn-lt"/>
              </a:rPr>
              <a:t> &amp; </a:t>
            </a:r>
            <a:r>
              <a:rPr lang="en-US" sz="1600" dirty="0" err="1" smtClean="0">
                <a:latin typeface="+mn-lt"/>
              </a:rPr>
              <a:t>Klimchuk</a:t>
            </a:r>
            <a:r>
              <a:rPr lang="en-US" sz="1600" dirty="0" smtClean="0">
                <a:latin typeface="+mn-lt"/>
              </a:rPr>
              <a:t> 2016) 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Not just at a few discrete loops</a:t>
            </a:r>
            <a:r>
              <a:rPr lang="en-US" sz="1600" dirty="0" smtClean="0"/>
              <a:t> ; rather, entire AR core </a:t>
            </a:r>
            <a:r>
              <a:rPr lang="en-US" sz="1600" dirty="0" err="1" smtClean="0"/>
              <a:t>nanoflares</a:t>
            </a:r>
            <a:r>
              <a:rPr lang="en-US" sz="1600" dirty="0" smtClean="0"/>
              <a:t>, including the ‘diffuse’ emission between loops</a:t>
            </a:r>
            <a:endParaRPr lang="en-US" sz="1600" dirty="0" smtClean="0">
              <a:latin typeface="+mn-lt"/>
            </a:endParaRPr>
          </a:p>
          <a:p>
            <a:pPr marL="120650" indent="-120650"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Self consisten</a:t>
            </a:r>
            <a:r>
              <a:rPr lang="en-US" sz="1600" dirty="0" smtClean="0"/>
              <a:t>t picture in other 14 pairs of channels (6 channels – 15 pairs)</a:t>
            </a:r>
            <a:r>
              <a:rPr lang="en-US" sz="1600" dirty="0" smtClean="0">
                <a:latin typeface="+mn-lt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4902" y="755570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(~3 MK-~2 MK)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76200"/>
            <a:ext cx="8477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+mj-lt"/>
              </a:rPr>
              <a:t>Time Lag Map Shows Post-</a:t>
            </a:r>
            <a:r>
              <a:rPr lang="en-US" sz="3600" dirty="0" err="1" smtClean="0">
                <a:latin typeface="+mj-lt"/>
              </a:rPr>
              <a:t>nanoflare</a:t>
            </a:r>
            <a:r>
              <a:rPr lang="en-US" sz="3600" dirty="0" smtClean="0">
                <a:latin typeface="+mj-lt"/>
              </a:rPr>
              <a:t> Cooling</a:t>
            </a:r>
            <a:endParaRPr lang="en-US" sz="3600" dirty="0">
              <a:latin typeface="+mj-lt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5692362" y="658066"/>
            <a:ext cx="2397234" cy="34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SDO/AIA 171</a:t>
            </a:r>
          </a:p>
        </p:txBody>
      </p:sp>
      <p:pic>
        <p:nvPicPr>
          <p:cNvPr id="17" name="Content Placeholder 5" descr="image171.png"/>
          <p:cNvPicPr>
            <a:picLocks noChangeAspect="1"/>
          </p:cNvPicPr>
          <p:nvPr/>
        </p:nvPicPr>
        <p:blipFill>
          <a:blip r:embed="rId4" cstate="print"/>
          <a:srcRect l="22969" t="12616" r="22969" b="12616"/>
          <a:stretch>
            <a:fillRect/>
          </a:stretch>
        </p:blipFill>
        <p:spPr bwMode="auto">
          <a:xfrm>
            <a:off x="5136925" y="965749"/>
            <a:ext cx="3275555" cy="2775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151666" y="1154154"/>
            <a:ext cx="1316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B0F0"/>
                </a:solidFill>
                <a:latin typeface="+mj-lt"/>
              </a:rPr>
              <a:t>0.8 MK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62484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Viall</a:t>
            </a:r>
            <a:r>
              <a:rPr lang="en-US" dirty="0" smtClean="0"/>
              <a:t> &amp; </a:t>
            </a:r>
            <a:r>
              <a:rPr lang="en-US" dirty="0" err="1" smtClean="0"/>
              <a:t>Klimchuk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1) &gt;10,000 s recurrence time for energy release on a given flux tube (aka ‘low frequency’ heating)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2) ~2000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3) ~500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4) &lt;500 s regular and continuous (aka ‘steady heating’)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457200"/>
            <a:ext cx="716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We Test Four Simple Models for </a:t>
            </a:r>
            <a:r>
              <a:rPr lang="en-US" sz="3200" dirty="0" err="1" smtClean="0"/>
              <a:t>Nanoflare</a:t>
            </a:r>
            <a:r>
              <a:rPr lang="en-US" sz="3200" dirty="0" smtClean="0"/>
              <a:t> Recurrence Time on a Given Flux Tube:</a:t>
            </a:r>
            <a:endParaRPr lang="en-US" sz="3200" dirty="0"/>
          </a:p>
        </p:txBody>
      </p:sp>
      <p:pic>
        <p:nvPicPr>
          <p:cNvPr id="5" name="Picture 4" descr="klimchuk_fig2.jpg"/>
          <p:cNvPicPr>
            <a:picLocks noChangeAspect="1"/>
          </p:cNvPicPr>
          <p:nvPr/>
        </p:nvPicPr>
        <p:blipFill>
          <a:blip r:embed="rId2" cstate="print"/>
          <a:srcRect l="16977" t="15556" r="9114" b="61192"/>
          <a:stretch>
            <a:fillRect/>
          </a:stretch>
        </p:blipFill>
        <p:spPr>
          <a:xfrm>
            <a:off x="4800600" y="1600201"/>
            <a:ext cx="3269511" cy="1295399"/>
          </a:xfrm>
          <a:prstGeom prst="rect">
            <a:avLst/>
          </a:prstGeom>
        </p:spPr>
      </p:pic>
      <p:pic>
        <p:nvPicPr>
          <p:cNvPr id="6" name="Picture 5" descr="apj491422f5_hr.jpg"/>
          <p:cNvPicPr>
            <a:picLocks noChangeAspect="1"/>
          </p:cNvPicPr>
          <p:nvPr/>
        </p:nvPicPr>
        <p:blipFill>
          <a:blip r:embed="rId3" cstate="print"/>
          <a:srcRect t="48846" r="48986"/>
          <a:stretch>
            <a:fillRect/>
          </a:stretch>
        </p:blipFill>
        <p:spPr>
          <a:xfrm>
            <a:off x="5029200" y="3124201"/>
            <a:ext cx="2971807" cy="1981200"/>
          </a:xfrm>
          <a:prstGeom prst="rect">
            <a:avLst/>
          </a:prstGeom>
        </p:spPr>
      </p:pic>
      <p:pic>
        <p:nvPicPr>
          <p:cNvPr id="7" name="Picture 6" descr="apj459645f6_hr.jpg"/>
          <p:cNvPicPr>
            <a:picLocks noChangeAspect="1"/>
          </p:cNvPicPr>
          <p:nvPr/>
        </p:nvPicPr>
        <p:blipFill>
          <a:blip r:embed="rId4" cstate="print"/>
          <a:srcRect r="71692" b="54673"/>
          <a:stretch>
            <a:fillRect/>
          </a:stretch>
        </p:blipFill>
        <p:spPr>
          <a:xfrm>
            <a:off x="4267200" y="5181600"/>
            <a:ext cx="3657600" cy="144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4148" y="6488668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Reep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962400" y="2667000"/>
            <a:ext cx="8382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3962400" y="1752600"/>
            <a:ext cx="838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962400" y="5410200"/>
            <a:ext cx="838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cval_12hrmaps.png"/>
          <p:cNvPicPr>
            <a:picLocks noChangeAspect="1"/>
          </p:cNvPicPr>
          <p:nvPr/>
        </p:nvPicPr>
        <p:blipFill>
          <a:blip r:embed="rId3" cstate="print"/>
          <a:srcRect l="34059" t="91611" r="29414"/>
          <a:stretch>
            <a:fillRect/>
          </a:stretch>
        </p:blipFill>
        <p:spPr>
          <a:xfrm>
            <a:off x="663292" y="5060419"/>
            <a:ext cx="3225135" cy="806981"/>
          </a:xfrm>
          <a:prstGeom prst="rect">
            <a:avLst/>
          </a:prstGeom>
        </p:spPr>
      </p:pic>
      <p:pic>
        <p:nvPicPr>
          <p:cNvPr id="4" name="Picture 3" descr="ccval_12hrmaps.png"/>
          <p:cNvPicPr>
            <a:picLocks noChangeAspect="1"/>
          </p:cNvPicPr>
          <p:nvPr/>
        </p:nvPicPr>
        <p:blipFill>
          <a:blip r:embed="rId3" cstate="print"/>
          <a:srcRect l="69665" t="31809" b="40716"/>
          <a:stretch>
            <a:fillRect/>
          </a:stretch>
        </p:blipFill>
        <p:spPr>
          <a:xfrm>
            <a:off x="838200" y="1863978"/>
            <a:ext cx="2909049" cy="32056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12102" y="1828171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(~3 MK-~2 MK)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5943600"/>
            <a:ext cx="222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Viall</a:t>
            </a:r>
            <a:r>
              <a:rPr lang="en-US" dirty="0" smtClean="0"/>
              <a:t> &amp; </a:t>
            </a:r>
            <a:r>
              <a:rPr lang="en-US" dirty="0" err="1" smtClean="0"/>
              <a:t>Klimchuk</a:t>
            </a:r>
            <a:r>
              <a:rPr lang="en-US" dirty="0" smtClean="0"/>
              <a:t> 2012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676400" y="457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Cooling times longer than 500 seconds are typically observed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4038600" cy="5029200"/>
          </a:xfrm>
        </p:spPr>
        <p:txBody>
          <a:bodyPr>
            <a:normAutofit fontScale="90000"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1) &gt;10,000 s recurrence time for energy release on a single flux tube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2) ~2000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3) ~500 s recurrence time for energy release on a single flux tube; power law distribution (Hudson 1991), recurrence time </a:t>
            </a:r>
            <a:r>
              <a:rPr lang="en-US" sz="2000" dirty="0" smtClean="0">
                <a:sym typeface="Symbol"/>
              </a:rPr>
              <a:t> energy (Cargill 2014)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strike="sngStrike" dirty="0" smtClean="0"/>
              <a:t>4) &lt;500 s regular and continuous (aka ‘steady heating’)</a:t>
            </a:r>
            <a:endParaRPr lang="en-US" sz="2000" strike="sngStrike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18182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Cooling times of greater than 500s are observed, precluding such rapid energy bursts.</a:t>
            </a:r>
          </a:p>
        </p:txBody>
      </p:sp>
      <p:pic>
        <p:nvPicPr>
          <p:cNvPr id="5" name="Picture 4" descr="klimchuk_fig2.jpg"/>
          <p:cNvPicPr>
            <a:picLocks noChangeAspect="1"/>
          </p:cNvPicPr>
          <p:nvPr/>
        </p:nvPicPr>
        <p:blipFill>
          <a:blip r:embed="rId2" cstate="print"/>
          <a:srcRect l="16977" t="15556" r="9114" b="61192"/>
          <a:stretch>
            <a:fillRect/>
          </a:stretch>
        </p:blipFill>
        <p:spPr>
          <a:xfrm>
            <a:off x="4800600" y="1600201"/>
            <a:ext cx="3269511" cy="1295399"/>
          </a:xfrm>
          <a:prstGeom prst="rect">
            <a:avLst/>
          </a:prstGeom>
        </p:spPr>
      </p:pic>
      <p:pic>
        <p:nvPicPr>
          <p:cNvPr id="6" name="Picture 5" descr="apj491422f5_hr.jpg"/>
          <p:cNvPicPr>
            <a:picLocks noChangeAspect="1"/>
          </p:cNvPicPr>
          <p:nvPr/>
        </p:nvPicPr>
        <p:blipFill>
          <a:blip r:embed="rId3" cstate="print"/>
          <a:srcRect t="48846" r="48986"/>
          <a:stretch>
            <a:fillRect/>
          </a:stretch>
        </p:blipFill>
        <p:spPr>
          <a:xfrm>
            <a:off x="5029200" y="3124201"/>
            <a:ext cx="2971807" cy="1981200"/>
          </a:xfrm>
          <a:prstGeom prst="rect">
            <a:avLst/>
          </a:prstGeom>
        </p:spPr>
      </p:pic>
      <p:pic>
        <p:nvPicPr>
          <p:cNvPr id="7" name="Picture 6" descr="apj459645f6_hr.jpg"/>
          <p:cNvPicPr>
            <a:picLocks noChangeAspect="1"/>
          </p:cNvPicPr>
          <p:nvPr/>
        </p:nvPicPr>
        <p:blipFill>
          <a:blip r:embed="rId4" cstate="print"/>
          <a:srcRect r="71692" b="54673"/>
          <a:stretch>
            <a:fillRect/>
          </a:stretch>
        </p:blipFill>
        <p:spPr>
          <a:xfrm>
            <a:off x="4267200" y="5181600"/>
            <a:ext cx="3657600" cy="14463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4148" y="6488668"/>
            <a:ext cx="169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Reep</a:t>
            </a:r>
            <a:r>
              <a:rPr lang="en-US" dirty="0" smtClean="0"/>
              <a:t> et al. 2013</a:t>
            </a:r>
            <a:endParaRPr lang="en-US" dirty="0"/>
          </a:p>
        </p:txBody>
      </p:sp>
      <p:sp>
        <p:nvSpPr>
          <p:cNvPr id="9" name="Right Brace 8"/>
          <p:cNvSpPr/>
          <p:nvPr/>
        </p:nvSpPr>
        <p:spPr>
          <a:xfrm>
            <a:off x="3962400" y="2667000"/>
            <a:ext cx="838200" cy="2667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3962400" y="1752600"/>
            <a:ext cx="8382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3962400" y="5410200"/>
            <a:ext cx="838200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&quot;No&quot; Symbol 13"/>
          <p:cNvSpPr/>
          <p:nvPr/>
        </p:nvSpPr>
        <p:spPr>
          <a:xfrm>
            <a:off x="5105400" y="4953000"/>
            <a:ext cx="3200400" cy="1752600"/>
          </a:xfrm>
          <a:prstGeom prst="noSmoking">
            <a:avLst/>
          </a:prstGeom>
          <a:solidFill>
            <a:schemeClr val="accent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5541</TotalTime>
  <Words>1078</Words>
  <Application>Microsoft Office PowerPoint</Application>
  <PresentationFormat>On-screen Show (4:3)</PresentationFormat>
  <Paragraphs>118</Paragraphs>
  <Slides>18</Slides>
  <Notes>9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Nanoflare Properties in the Solar Corona</vt:lpstr>
      <vt:lpstr>What are the Properties of Coronal Heating on the Sun?</vt:lpstr>
      <vt:lpstr>We can get information on the recurrence time of energy release from the thermal evolution in SDO/AIA emission</vt:lpstr>
      <vt:lpstr>The details of the timing of energy release on a given flux tube have observable thermal consequences</vt:lpstr>
      <vt:lpstr>Cross Correlation = Cooling Time</vt:lpstr>
      <vt:lpstr>Slide 6</vt:lpstr>
      <vt:lpstr>1) &gt;10,000 s recurrence time for energy release on a given flux tube (aka ‘low frequency’ heating)  2) ~2000 s recurrence time for energy release on a single flux tube; power law distribution (Hudson 1991), recurrence time  energy (Cargill 2014)  3) ~500 s recurrence time for energy release on a single flux tube; power law distribution (Hudson 1991), recurrence time  energy (Cargill 2014)   4) &lt;500 s regular and continuous (aka ‘steady heating’)</vt:lpstr>
      <vt:lpstr>Slide 8</vt:lpstr>
      <vt:lpstr>1) &gt;10,000 s recurrence time for energy release on a single flux tube  2) ~2000 s recurrence time for energy release on a single flux tube; power law distribution (Hudson 1991), recurrence time  energy (Cargill 2014)  3) ~500 s recurrence time for energy release on a single flux tube; power law distribution (Hudson 1991), recurrence time  energy (Cargill 2014)   4) &lt;500 s regular and continuous (aka ‘steady heating’)</vt:lpstr>
      <vt:lpstr>Hydrad Model of an Active Region</vt:lpstr>
      <vt:lpstr>335</vt:lpstr>
      <vt:lpstr>Slide 12</vt:lpstr>
      <vt:lpstr>Slide 13</vt:lpstr>
      <vt:lpstr>1) &gt;10,000 s recurrence time for energy release on a single flux tube  2) ~2000 s recurrence time for energy release on a single flux tube; power law distribution (Hudson 1991), recurrence time  energy (Cargill 2014)  3) ~500 s recurrence time for energy release on a single flux tube; power law distribution (Hudson 1991), recurrence time  energy (Cargill 2014)   4) &lt;500 s regular and continuous (aka ‘steady heating’)</vt:lpstr>
      <vt:lpstr>Time lag maps allow statistical comparison; 2000 s distribution matches closest</vt:lpstr>
      <vt:lpstr>1) &gt;10,000 s recurrence time for energy release on a single flux tube  2) ~2000 s recurrence time for energy release on a single flux tube; power law distribution (Hudson 1991), recurrence time  energy (Cargill 2014)  3) ~500 s recurrence time for energy release on a single flux tube; power law distribution (Hudson 1991), recurrence time  energy (Cargill 2014)   4) &lt;500 s regular and continuous (aka ‘steady heating’)</vt:lpstr>
      <vt:lpstr>Bursts of Energy Recur Every ~2000s in AR; Distribution is Required</vt:lpstr>
      <vt:lpstr>Remaining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Reconnection Heat the Solar Corona?</dc:title>
  <dc:creator>nviall</dc:creator>
  <cp:lastModifiedBy>nviall</cp:lastModifiedBy>
  <cp:revision>61</cp:revision>
  <dcterms:created xsi:type="dcterms:W3CDTF">2016-09-12T12:47:09Z</dcterms:created>
  <dcterms:modified xsi:type="dcterms:W3CDTF">2017-01-19T10:27:28Z</dcterms:modified>
</cp:coreProperties>
</file>