
<file path=[Content_Types].xml><?xml version="1.0" encoding="utf-8"?>
<Types xmlns="http://schemas.openxmlformats.org/package/2006/content-types">
  <Default Extension="png" ContentType="image/png"/>
  <Default Extension="jpeg" ContentType="image/jpeg"/>
  <Default Extension="mov" ContentType="video/quicktime"/>
  <Default Extension="wmf" ContentType="image/x-wmf"/>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30" r:id="rId3"/>
    <p:sldId id="338" r:id="rId4"/>
    <p:sldId id="340" r:id="rId5"/>
    <p:sldId id="334" r:id="rId6"/>
    <p:sldId id="335" r:id="rId7"/>
    <p:sldId id="372" r:id="rId8"/>
    <p:sldId id="343" r:id="rId9"/>
    <p:sldId id="345" r:id="rId10"/>
    <p:sldId id="363" r:id="rId11"/>
    <p:sldId id="339" r:id="rId12"/>
    <p:sldId id="351" r:id="rId13"/>
    <p:sldId id="385" r:id="rId14"/>
    <p:sldId id="361" r:id="rId15"/>
    <p:sldId id="373" r:id="rId16"/>
    <p:sldId id="348" r:id="rId17"/>
    <p:sldId id="374" r:id="rId18"/>
    <p:sldId id="380" r:id="rId19"/>
    <p:sldId id="384" r:id="rId20"/>
    <p:sldId id="360"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73873" autoAdjust="0"/>
  </p:normalViewPr>
  <p:slideViewPr>
    <p:cSldViewPr>
      <p:cViewPr varScale="1">
        <p:scale>
          <a:sx n="50" d="100"/>
          <a:sy n="50" d="100"/>
        </p:scale>
        <p:origin x="160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29A7D-349D-4BB0-9114-3D42F8382E59}" type="datetimeFigureOut">
              <a:rPr lang="it-IT" smtClean="0"/>
              <a:t>19/01/2017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075CE-25D7-4E27-AC39-01AB5CE825BB}" type="slidenum">
              <a:rPr lang="it-IT" smtClean="0"/>
              <a:t>‹N›</a:t>
            </a:fld>
            <a:endParaRPr lang="it-IT"/>
          </a:p>
        </p:txBody>
      </p:sp>
    </p:spTree>
    <p:extLst>
      <p:ext uri="{BB962C8B-B14F-4D97-AF65-F5344CB8AC3E}">
        <p14:creationId xmlns:p14="http://schemas.microsoft.com/office/powerpoint/2010/main" val="3009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6075CE-25D7-4E27-AC39-01AB5CE825BB}" type="slidenum">
              <a:rPr lang="it-IT" smtClean="0"/>
              <a:t>1</a:t>
            </a:fld>
            <a:endParaRPr lang="it-IT"/>
          </a:p>
        </p:txBody>
      </p:sp>
    </p:spTree>
    <p:extLst>
      <p:ext uri="{BB962C8B-B14F-4D97-AF65-F5344CB8AC3E}">
        <p14:creationId xmlns:p14="http://schemas.microsoft.com/office/powerpoint/2010/main" val="213182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6075CE-25D7-4E27-AC39-01AB5CE825BB}" type="slidenum">
              <a:rPr lang="it-IT" smtClean="0"/>
              <a:t>2</a:t>
            </a:fld>
            <a:endParaRPr lang="it-IT"/>
          </a:p>
        </p:txBody>
      </p:sp>
    </p:spTree>
    <p:extLst>
      <p:ext uri="{BB962C8B-B14F-4D97-AF65-F5344CB8AC3E}">
        <p14:creationId xmlns:p14="http://schemas.microsoft.com/office/powerpoint/2010/main" val="203606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spaghetti-like model explains naturally the existence of umbral dots and bright penumbral filaments (see the following sections), but there are two points that must still be clarified: the first one is what forces keep the magnetic field lines together in the photosphere to create long-lived sunspots, the second one is how the magnetic field strength decreases systematically from spot center. On the other hand, Meyer et al. (1974) studied the possible modes of magneto-convection and predicted the existence of overturning magnetoconvective processes for depths larger than 2000 km, in which magnetized and non-magnetized plasma get mixed and the monolithic model is the </a:t>
            </a:r>
            <a:r>
              <a:rPr lang="en-US" dirty="0" err="1"/>
              <a:t>favourite</a:t>
            </a:r>
            <a:r>
              <a:rPr lang="en-US" dirty="0"/>
              <a:t> (Rempel &amp; </a:t>
            </a:r>
            <a:r>
              <a:rPr lang="en-US" dirty="0" err="1"/>
              <a:t>Schlichenmaier</a:t>
            </a:r>
            <a:r>
              <a:rPr lang="en-US" dirty="0"/>
              <a:t>, 2011). Moreover, during recent years different types of theoretical models have been proposed. For a deeper analysis of these models see the review of Solanki (2003).</a:t>
            </a:r>
          </a:p>
          <a:p>
            <a:endParaRPr lang="it-IT" dirty="0"/>
          </a:p>
        </p:txBody>
      </p:sp>
      <p:sp>
        <p:nvSpPr>
          <p:cNvPr id="4" name="Segnaposto numero diapositiva 3"/>
          <p:cNvSpPr>
            <a:spLocks noGrp="1"/>
          </p:cNvSpPr>
          <p:nvPr>
            <p:ph type="sldNum" sz="quarter" idx="10"/>
          </p:nvPr>
        </p:nvSpPr>
        <p:spPr/>
        <p:txBody>
          <a:bodyPr/>
          <a:lstStyle/>
          <a:p>
            <a:fld id="{2A6075CE-25D7-4E27-AC39-01AB5CE825BB}" type="slidenum">
              <a:rPr lang="it-IT" smtClean="0"/>
              <a:t>4</a:t>
            </a:fld>
            <a:endParaRPr lang="it-IT"/>
          </a:p>
        </p:txBody>
      </p:sp>
    </p:spTree>
    <p:extLst>
      <p:ext uri="{BB962C8B-B14F-4D97-AF65-F5344CB8AC3E}">
        <p14:creationId xmlns:p14="http://schemas.microsoft.com/office/powerpoint/2010/main" val="294327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lgn="just">
              <a:buFont typeface="Arial" panose="020B0604020202020204" pitchFamily="34" charset="0"/>
              <a:buChar char="•"/>
            </a:pPr>
            <a:r>
              <a:rPr lang="it-IT" sz="2000" dirty="0" err="1">
                <a:solidFill>
                  <a:schemeClr val="tx2"/>
                </a:solidFill>
              </a:rPr>
              <a:t>Rimmele</a:t>
            </a:r>
            <a:r>
              <a:rPr lang="it-IT" sz="2000" dirty="0">
                <a:solidFill>
                  <a:schemeClr val="tx2"/>
                </a:solidFill>
              </a:rPr>
              <a:t> (1997) and  </a:t>
            </a:r>
            <a:r>
              <a:rPr lang="it-IT" sz="2000" dirty="0" err="1">
                <a:solidFill>
                  <a:schemeClr val="tx2"/>
                </a:solidFill>
              </a:rPr>
              <a:t>Spruit</a:t>
            </a:r>
            <a:r>
              <a:rPr lang="it-IT" sz="2000" dirty="0">
                <a:solidFill>
                  <a:schemeClr val="tx2"/>
                </a:solidFill>
              </a:rPr>
              <a:t> &amp; </a:t>
            </a:r>
            <a:r>
              <a:rPr lang="it-IT" sz="2000" dirty="0" err="1">
                <a:solidFill>
                  <a:schemeClr val="tx2"/>
                </a:solidFill>
              </a:rPr>
              <a:t>Scharmer</a:t>
            </a:r>
            <a:r>
              <a:rPr lang="it-IT" sz="2000" dirty="0">
                <a:solidFill>
                  <a:schemeClr val="tx2"/>
                </a:solidFill>
              </a:rPr>
              <a:t> (2006): </a:t>
            </a:r>
          </a:p>
          <a:p>
            <a:pPr marL="800100" lvl="1" indent="-342900" algn="just">
              <a:buFont typeface="Arial" panose="020B0604020202020204" pitchFamily="34" charset="0"/>
              <a:buChar char="•"/>
            </a:pPr>
            <a:r>
              <a:rPr lang="it-IT" sz="2000" dirty="0" err="1">
                <a:solidFill>
                  <a:schemeClr val="tx2"/>
                </a:solidFill>
              </a:rPr>
              <a:t>UDs</a:t>
            </a:r>
            <a:r>
              <a:rPr lang="it-IT" sz="2000" dirty="0">
                <a:solidFill>
                  <a:schemeClr val="tx2"/>
                </a:solidFill>
              </a:rPr>
              <a:t> and </a:t>
            </a:r>
            <a:r>
              <a:rPr lang="it-IT" sz="2000" dirty="0" err="1">
                <a:solidFill>
                  <a:schemeClr val="tx2"/>
                </a:solidFill>
              </a:rPr>
              <a:t>LBs</a:t>
            </a:r>
            <a:r>
              <a:rPr lang="it-IT" sz="2000" dirty="0">
                <a:solidFill>
                  <a:schemeClr val="tx2"/>
                </a:solidFill>
              </a:rPr>
              <a:t> are </a:t>
            </a:r>
            <a:r>
              <a:rPr lang="it-IT" sz="2000" dirty="0" err="1">
                <a:solidFill>
                  <a:schemeClr val="tx2"/>
                </a:solidFill>
              </a:rPr>
              <a:t>produced</a:t>
            </a:r>
            <a:r>
              <a:rPr lang="it-IT" sz="2000" dirty="0">
                <a:solidFill>
                  <a:schemeClr val="tx2"/>
                </a:solidFill>
              </a:rPr>
              <a:t> by </a:t>
            </a:r>
            <a:r>
              <a:rPr lang="it-IT" sz="2000" dirty="0" err="1">
                <a:solidFill>
                  <a:schemeClr val="tx2"/>
                </a:solidFill>
              </a:rPr>
              <a:t>feld</a:t>
            </a:r>
            <a:r>
              <a:rPr lang="it-IT" sz="2000" dirty="0">
                <a:solidFill>
                  <a:schemeClr val="tx2"/>
                </a:solidFill>
              </a:rPr>
              <a:t>-free </a:t>
            </a:r>
            <a:r>
              <a:rPr lang="it-IT" sz="2000" dirty="0" err="1">
                <a:solidFill>
                  <a:schemeClr val="tx2"/>
                </a:solidFill>
              </a:rPr>
              <a:t>convection</a:t>
            </a:r>
            <a:r>
              <a:rPr lang="it-IT" sz="2000" dirty="0">
                <a:solidFill>
                  <a:schemeClr val="tx2"/>
                </a:solidFill>
              </a:rPr>
              <a:t> in </a:t>
            </a:r>
            <a:r>
              <a:rPr lang="it-IT" sz="2000" dirty="0" err="1">
                <a:solidFill>
                  <a:schemeClr val="tx2"/>
                </a:solidFill>
              </a:rPr>
              <a:t>mostly</a:t>
            </a:r>
            <a:r>
              <a:rPr lang="it-IT" sz="2000" dirty="0">
                <a:solidFill>
                  <a:schemeClr val="tx2"/>
                </a:solidFill>
              </a:rPr>
              <a:t> </a:t>
            </a:r>
            <a:r>
              <a:rPr lang="it-IT" sz="2000" dirty="0" err="1">
                <a:solidFill>
                  <a:schemeClr val="tx2"/>
                </a:solidFill>
              </a:rPr>
              <a:t>vertical</a:t>
            </a:r>
            <a:r>
              <a:rPr lang="it-IT" sz="2000" dirty="0">
                <a:solidFill>
                  <a:schemeClr val="tx2"/>
                </a:solidFill>
              </a:rPr>
              <a:t> </a:t>
            </a:r>
            <a:r>
              <a:rPr lang="it-IT" sz="2000" dirty="0" err="1">
                <a:solidFill>
                  <a:schemeClr val="tx2"/>
                </a:solidFill>
              </a:rPr>
              <a:t>magnetic</a:t>
            </a:r>
            <a:r>
              <a:rPr lang="it-IT" sz="2000" dirty="0">
                <a:solidFill>
                  <a:schemeClr val="tx2"/>
                </a:solidFill>
              </a:rPr>
              <a:t> </a:t>
            </a:r>
            <a:r>
              <a:rPr lang="it-IT" sz="2000" dirty="0" err="1">
                <a:solidFill>
                  <a:schemeClr val="tx2"/>
                </a:solidFill>
              </a:rPr>
              <a:t>ﬁeld</a:t>
            </a:r>
            <a:r>
              <a:rPr lang="it-IT" sz="2000" dirty="0">
                <a:solidFill>
                  <a:schemeClr val="tx2"/>
                </a:solidFill>
              </a:rPr>
              <a:t> </a:t>
            </a:r>
            <a:r>
              <a:rPr lang="it-IT" sz="2000" dirty="0" err="1">
                <a:solidFill>
                  <a:schemeClr val="tx2"/>
                </a:solidFill>
              </a:rPr>
              <a:t>structures</a:t>
            </a:r>
            <a:r>
              <a:rPr lang="it-IT" sz="2000" dirty="0">
                <a:solidFill>
                  <a:schemeClr val="tx2"/>
                </a:solidFill>
              </a:rPr>
              <a:t>;</a:t>
            </a:r>
          </a:p>
          <a:p>
            <a:pPr marL="800100" lvl="1" indent="-342900" algn="just">
              <a:buFont typeface="Arial" panose="020B0604020202020204" pitchFamily="34" charset="0"/>
              <a:buChar char="•"/>
            </a:pPr>
            <a:r>
              <a:rPr lang="it-IT" sz="2000" dirty="0">
                <a:solidFill>
                  <a:schemeClr val="tx2"/>
                </a:solidFill>
              </a:rPr>
              <a:t>the </a:t>
            </a:r>
            <a:r>
              <a:rPr lang="it-IT" sz="2000" dirty="0" err="1">
                <a:solidFill>
                  <a:schemeClr val="tx2"/>
                </a:solidFill>
              </a:rPr>
              <a:t>mechanism</a:t>
            </a:r>
            <a:r>
              <a:rPr lang="it-IT" sz="2000" dirty="0">
                <a:solidFill>
                  <a:schemeClr val="tx2"/>
                </a:solidFill>
              </a:rPr>
              <a:t> </a:t>
            </a:r>
            <a:r>
              <a:rPr lang="it-IT" sz="2000" dirty="0" err="1">
                <a:solidFill>
                  <a:schemeClr val="tx2"/>
                </a:solidFill>
              </a:rPr>
              <a:t>suggested</a:t>
            </a:r>
            <a:r>
              <a:rPr lang="it-IT" sz="2000" dirty="0">
                <a:solidFill>
                  <a:schemeClr val="tx2"/>
                </a:solidFill>
              </a:rPr>
              <a:t> for the </a:t>
            </a:r>
            <a:r>
              <a:rPr lang="it-IT" sz="2000" dirty="0" err="1">
                <a:solidFill>
                  <a:schemeClr val="tx2"/>
                </a:solidFill>
              </a:rPr>
              <a:t>appearing</a:t>
            </a:r>
            <a:r>
              <a:rPr lang="it-IT" sz="2000" dirty="0">
                <a:solidFill>
                  <a:schemeClr val="tx2"/>
                </a:solidFill>
              </a:rPr>
              <a:t> of </a:t>
            </a:r>
            <a:r>
              <a:rPr lang="it-IT" sz="2000" dirty="0" err="1">
                <a:solidFill>
                  <a:schemeClr val="tx2"/>
                </a:solidFill>
              </a:rPr>
              <a:t>these</a:t>
            </a:r>
            <a:r>
              <a:rPr lang="it-IT" sz="2000" dirty="0">
                <a:solidFill>
                  <a:schemeClr val="tx2"/>
                </a:solidFill>
              </a:rPr>
              <a:t> </a:t>
            </a:r>
            <a:r>
              <a:rPr lang="it-IT" sz="2000" dirty="0" err="1">
                <a:solidFill>
                  <a:schemeClr val="tx2"/>
                </a:solidFill>
              </a:rPr>
              <a:t>structures</a:t>
            </a:r>
            <a:r>
              <a:rPr lang="it-IT" sz="2000" dirty="0">
                <a:solidFill>
                  <a:schemeClr val="tx2"/>
                </a:solidFill>
              </a:rPr>
              <a:t> </a:t>
            </a:r>
            <a:r>
              <a:rPr lang="it-IT" sz="2000" dirty="0" err="1">
                <a:solidFill>
                  <a:schemeClr val="tx2"/>
                </a:solidFill>
              </a:rPr>
              <a:t>is</a:t>
            </a:r>
            <a:r>
              <a:rPr lang="it-IT" sz="2000" dirty="0">
                <a:solidFill>
                  <a:schemeClr val="tx2"/>
                </a:solidFill>
              </a:rPr>
              <a:t> </a:t>
            </a:r>
            <a:r>
              <a:rPr lang="it-IT" sz="2000" dirty="0" err="1">
                <a:solidFill>
                  <a:schemeClr val="tx2"/>
                </a:solidFill>
              </a:rPr>
              <a:t>overturning</a:t>
            </a:r>
            <a:r>
              <a:rPr lang="it-IT" sz="2000" dirty="0">
                <a:solidFill>
                  <a:schemeClr val="tx2"/>
                </a:solidFill>
              </a:rPr>
              <a:t> </a:t>
            </a:r>
            <a:r>
              <a:rPr lang="it-IT" sz="2000" dirty="0" err="1">
                <a:solidFill>
                  <a:schemeClr val="tx2"/>
                </a:solidFill>
              </a:rPr>
              <a:t>convection</a:t>
            </a:r>
            <a:r>
              <a:rPr lang="it-IT" sz="2000" dirty="0">
                <a:solidFill>
                  <a:schemeClr val="tx2"/>
                </a:solidFill>
              </a:rPr>
              <a:t> in </a:t>
            </a:r>
            <a:r>
              <a:rPr lang="it-IT" sz="2000" dirty="0" err="1">
                <a:solidFill>
                  <a:schemeClr val="tx2"/>
                </a:solidFill>
              </a:rPr>
              <a:t>ﬁeld</a:t>
            </a:r>
            <a:r>
              <a:rPr lang="it-IT" sz="2000" dirty="0">
                <a:solidFill>
                  <a:schemeClr val="tx2"/>
                </a:solidFill>
              </a:rPr>
              <a:t>-free gaps. </a:t>
            </a:r>
          </a:p>
          <a:p>
            <a:r>
              <a:rPr lang="en-US" sz="1200" kern="1200" dirty="0">
                <a:solidFill>
                  <a:schemeClr val="tx1"/>
                </a:solidFill>
                <a:effectLst/>
                <a:latin typeface="+mn-lt"/>
                <a:ea typeface="+mn-ea"/>
                <a:cs typeface="+mn-cs"/>
              </a:rPr>
              <a:t>The similarity between LBGs and “normal” granules suggests that granular light bridges are anchored in deep layers. This distinguishes granular light bridges from other convective processes in sunspot umbrae, like umbral dots or faint light bridges, which are, according to MHD simulations, the product of surface magneto-convection within the 1–2 Mm just below the local solar surface.</a:t>
            </a:r>
          </a:p>
          <a:p>
            <a:endParaRPr lang="it-IT" dirty="0"/>
          </a:p>
        </p:txBody>
      </p:sp>
      <p:sp>
        <p:nvSpPr>
          <p:cNvPr id="4" name="Segnaposto numero diapositiva 3"/>
          <p:cNvSpPr>
            <a:spLocks noGrp="1"/>
          </p:cNvSpPr>
          <p:nvPr>
            <p:ph type="sldNum" sz="quarter" idx="10"/>
          </p:nvPr>
        </p:nvSpPr>
        <p:spPr/>
        <p:txBody>
          <a:bodyPr/>
          <a:lstStyle/>
          <a:p>
            <a:fld id="{2A6075CE-25D7-4E27-AC39-01AB5CE825BB}" type="slidenum">
              <a:rPr lang="it-IT" smtClean="0"/>
              <a:t>19</a:t>
            </a:fld>
            <a:endParaRPr lang="it-IT"/>
          </a:p>
        </p:txBody>
      </p:sp>
    </p:spTree>
    <p:extLst>
      <p:ext uri="{BB962C8B-B14F-4D97-AF65-F5344CB8AC3E}">
        <p14:creationId xmlns:p14="http://schemas.microsoft.com/office/powerpoint/2010/main" val="166762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3B2177A-23C1-4311-A67C-EF8AD2E8E88D}"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324180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3B2177A-23C1-4311-A67C-EF8AD2E8E88D}"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242594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3B2177A-23C1-4311-A67C-EF8AD2E8E88D}"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360644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3B2177A-23C1-4311-A67C-EF8AD2E8E88D}"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284539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3B2177A-23C1-4311-A67C-EF8AD2E8E88D}" type="datetimeFigureOut">
              <a:rPr lang="it-IT" smtClean="0"/>
              <a:t>19/01/2017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289094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3B2177A-23C1-4311-A67C-EF8AD2E8E88D}"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356798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3B2177A-23C1-4311-A67C-EF8AD2E8E88D}" type="datetimeFigureOut">
              <a:rPr lang="it-IT" smtClean="0"/>
              <a:t>19/01/2017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180132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3B2177A-23C1-4311-A67C-EF8AD2E8E88D}" type="datetimeFigureOut">
              <a:rPr lang="it-IT" smtClean="0"/>
              <a:t>19/01/2017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254251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B2177A-23C1-4311-A67C-EF8AD2E8E88D}" type="datetimeFigureOut">
              <a:rPr lang="it-IT" smtClean="0"/>
              <a:t>19/01/2017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95038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3B2177A-23C1-4311-A67C-EF8AD2E8E88D}"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139521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3B2177A-23C1-4311-A67C-EF8AD2E8E88D}" type="datetimeFigureOut">
              <a:rPr lang="it-IT" smtClean="0"/>
              <a:t>19/01/2017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34BFA6-28CC-41ED-8675-ECBF9231EE38}" type="slidenum">
              <a:rPr lang="it-IT" smtClean="0"/>
              <a:t>‹N›</a:t>
            </a:fld>
            <a:endParaRPr lang="it-IT"/>
          </a:p>
        </p:txBody>
      </p:sp>
    </p:spTree>
    <p:extLst>
      <p:ext uri="{BB962C8B-B14F-4D97-AF65-F5344CB8AC3E}">
        <p14:creationId xmlns:p14="http://schemas.microsoft.com/office/powerpoint/2010/main" val="6788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40000">
              <a:srgbClr val="FFFF00">
                <a:alpha val="0"/>
              </a:srgbClr>
            </a:gs>
            <a:gs pos="100000">
              <a:srgbClr val="FFFF00">
                <a:alpha val="45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2177A-23C1-4311-A67C-EF8AD2E8E88D}" type="datetimeFigureOut">
              <a:rPr lang="it-IT" smtClean="0"/>
              <a:t>19/01/2017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4BFA6-28CC-41ED-8675-ECBF9231EE38}" type="slidenum">
              <a:rPr lang="it-IT" smtClean="0"/>
              <a:t>‹N›</a:t>
            </a:fld>
            <a:endParaRPr lang="it-IT"/>
          </a:p>
        </p:txBody>
      </p:sp>
    </p:spTree>
    <p:extLst>
      <p:ext uri="{BB962C8B-B14F-4D97-AF65-F5344CB8AC3E}">
        <p14:creationId xmlns:p14="http://schemas.microsoft.com/office/powerpoint/2010/main" val="75680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18165" y="1412776"/>
            <a:ext cx="9125835" cy="1597352"/>
          </a:xfrm>
          <a:prstGeom prst="rect">
            <a:avLst/>
          </a:prstGeom>
        </p:spPr>
        <p:txBody>
          <a:bodyPr lIns="90000" tIns="45000" rIns="90000" bIns="45000" anchor="t"/>
          <a:lstStyle/>
          <a:p>
            <a:pPr algn="ctr">
              <a:lnSpc>
                <a:spcPct val="100000"/>
              </a:lnSpc>
            </a:pPr>
            <a:r>
              <a:rPr lang="en-US" sz="4400" b="1" dirty="0">
                <a:solidFill>
                  <a:srgbClr val="C00000"/>
                </a:solidFill>
                <a:latin typeface="Calibri" charset="0"/>
              </a:rPr>
              <a:t>Kinematics and Magnetic Properties of a Light Bridge in a Decaying Sunspot</a:t>
            </a:r>
            <a:endParaRPr lang="EN-US" sz="4400" b="1" dirty="0">
              <a:solidFill>
                <a:srgbClr val="C00000"/>
              </a:solidFill>
              <a:latin typeface="Calibri" charset="0"/>
            </a:endParaRPr>
          </a:p>
          <a:p>
            <a:pPr algn="ctr">
              <a:lnSpc>
                <a:spcPct val="100000"/>
              </a:lnSpc>
            </a:pPr>
            <a:endParaRPr lang="IT-IT" sz="4000" b="1" dirty="0" err="1">
              <a:solidFill>
                <a:srgbClr val="4F81BD"/>
              </a:solidFill>
            </a:endParaRPr>
          </a:p>
        </p:txBody>
      </p:sp>
      <p:sp>
        <p:nvSpPr>
          <p:cNvPr id="6" name="Line 3"/>
          <p:cNvSpPr/>
          <p:nvPr/>
        </p:nvSpPr>
        <p:spPr>
          <a:xfrm>
            <a:off x="305712" y="1196752"/>
            <a:ext cx="8497080" cy="0"/>
          </a:xfrm>
          <a:prstGeom prst="line">
            <a:avLst/>
          </a:prstGeom>
          <a:ln w="25560">
            <a:solidFill>
              <a:srgbClr val="FFC000"/>
            </a:solidFill>
            <a:round/>
          </a:ln>
        </p:spPr>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974" y="-8889"/>
            <a:ext cx="1145084" cy="1133633"/>
          </a:xfrm>
          <a:prstGeom prst="rect">
            <a:avLst/>
          </a:prstGeom>
        </p:spPr>
      </p:pic>
      <p:pic>
        <p:nvPicPr>
          <p:cNvPr id="5" name="Picture 4"/>
          <p:cNvPicPr>
            <a:picLocks noChangeAspect="1"/>
          </p:cNvPicPr>
          <p:nvPr/>
        </p:nvPicPr>
        <p:blipFill>
          <a:blip r:embed="rId4"/>
          <a:stretch>
            <a:fillRect/>
          </a:stretch>
        </p:blipFill>
        <p:spPr>
          <a:xfrm>
            <a:off x="215900" y="106130"/>
            <a:ext cx="1033209" cy="1033209"/>
          </a:xfrm>
          <a:prstGeom prst="rect">
            <a:avLst/>
          </a:prstGeom>
        </p:spPr>
      </p:pic>
      <p:pic>
        <p:nvPicPr>
          <p:cNvPr id="9" name="Picture 8"/>
          <p:cNvPicPr>
            <a:picLocks noChangeAspect="1"/>
          </p:cNvPicPr>
          <p:nvPr/>
        </p:nvPicPr>
        <p:blipFill>
          <a:blip r:embed="rId5"/>
          <a:stretch>
            <a:fillRect/>
          </a:stretch>
        </p:blipFill>
        <p:spPr>
          <a:xfrm>
            <a:off x="7092280" y="386840"/>
            <a:ext cx="1804402" cy="449872"/>
          </a:xfrm>
          <a:prstGeom prst="rect">
            <a:avLst/>
          </a:prstGeom>
        </p:spPr>
      </p:pic>
      <p:sp>
        <p:nvSpPr>
          <p:cNvPr id="11" name="TextBox 10"/>
          <p:cNvSpPr txBox="1"/>
          <p:nvPr/>
        </p:nvSpPr>
        <p:spPr>
          <a:xfrm>
            <a:off x="18165" y="2948751"/>
            <a:ext cx="9061748" cy="1200329"/>
          </a:xfrm>
          <a:prstGeom prst="rect">
            <a:avLst/>
          </a:prstGeom>
        </p:spPr>
        <p:txBody>
          <a:bodyPr rtlCol="0">
            <a:spAutoFit/>
          </a:bodyPr>
          <a:lstStyle/>
          <a:p>
            <a:pPr algn="ctr"/>
            <a:r>
              <a:rPr lang="en-US" sz="2400" b="1" dirty="0">
                <a:solidFill>
                  <a:srgbClr val="FF9933"/>
                </a:solidFill>
              </a:rPr>
              <a:t>M. Falco</a:t>
            </a:r>
            <a:r>
              <a:rPr lang="en-US" sz="2400" b="1" baseline="30000" dirty="0">
                <a:solidFill>
                  <a:srgbClr val="FF9933"/>
                </a:solidFill>
              </a:rPr>
              <a:t>1,2</a:t>
            </a:r>
            <a:r>
              <a:rPr lang="en-US" sz="2400" b="1" dirty="0">
                <a:solidFill>
                  <a:srgbClr val="FF9933"/>
                </a:solidFill>
              </a:rPr>
              <a:t>, J. M. Borrero</a:t>
            </a:r>
            <a:r>
              <a:rPr lang="en-US" sz="2400" b="1" baseline="30000" dirty="0">
                <a:solidFill>
                  <a:srgbClr val="FF9933"/>
                </a:solidFill>
              </a:rPr>
              <a:t>3</a:t>
            </a:r>
            <a:r>
              <a:rPr lang="en-US" sz="2400" b="1" dirty="0">
                <a:solidFill>
                  <a:srgbClr val="FF9933"/>
                </a:solidFill>
              </a:rPr>
              <a:t>, S. L. Guglielmino</a:t>
            </a:r>
            <a:r>
              <a:rPr lang="en-US" sz="2400" b="1" baseline="30000" dirty="0">
                <a:solidFill>
                  <a:srgbClr val="FF9933"/>
                </a:solidFill>
              </a:rPr>
              <a:t>1</a:t>
            </a:r>
            <a:r>
              <a:rPr lang="en-US" sz="2400" b="1" dirty="0">
                <a:solidFill>
                  <a:srgbClr val="FF9933"/>
                </a:solidFill>
              </a:rPr>
              <a:t>, P. Romano</a:t>
            </a:r>
            <a:r>
              <a:rPr lang="en-US" sz="2400" b="1" baseline="30000" dirty="0">
                <a:solidFill>
                  <a:srgbClr val="FF9933"/>
                </a:solidFill>
              </a:rPr>
              <a:t>4</a:t>
            </a:r>
            <a:r>
              <a:rPr lang="en-US" sz="2400" b="1" dirty="0">
                <a:solidFill>
                  <a:srgbClr val="FF9933"/>
                </a:solidFill>
              </a:rPr>
              <a:t>, F. Zuccarello</a:t>
            </a:r>
            <a:r>
              <a:rPr lang="en-US" sz="2400" b="1" baseline="30000" dirty="0">
                <a:solidFill>
                  <a:srgbClr val="FF9933"/>
                </a:solidFill>
              </a:rPr>
              <a:t>1</a:t>
            </a:r>
            <a:r>
              <a:rPr lang="en-US" sz="2400" b="1" dirty="0">
                <a:solidFill>
                  <a:srgbClr val="FF9933"/>
                </a:solidFill>
              </a:rPr>
              <a:t>, S. Criscuoli</a:t>
            </a:r>
            <a:r>
              <a:rPr lang="en-US" sz="2400" b="1" baseline="30000" dirty="0">
                <a:solidFill>
                  <a:srgbClr val="FF9933"/>
                </a:solidFill>
              </a:rPr>
              <a:t>5</a:t>
            </a:r>
            <a:r>
              <a:rPr lang="en-US" sz="2400" b="1" dirty="0">
                <a:solidFill>
                  <a:srgbClr val="FF9933"/>
                </a:solidFill>
              </a:rPr>
              <a:t>, A. Cristaldi</a:t>
            </a:r>
            <a:r>
              <a:rPr lang="en-US" sz="2400" b="1" baseline="30000" dirty="0">
                <a:solidFill>
                  <a:srgbClr val="FF9933"/>
                </a:solidFill>
              </a:rPr>
              <a:t>2</a:t>
            </a:r>
            <a:r>
              <a:rPr lang="en-US" sz="2400" b="1" dirty="0">
                <a:solidFill>
                  <a:srgbClr val="FF9933"/>
                </a:solidFill>
              </a:rPr>
              <a:t>,  I. Ermolli</a:t>
            </a:r>
            <a:r>
              <a:rPr lang="en-US" sz="2400" b="1" baseline="30000" dirty="0">
                <a:solidFill>
                  <a:srgbClr val="FF9933"/>
                </a:solidFill>
              </a:rPr>
              <a:t>2</a:t>
            </a:r>
            <a:r>
              <a:rPr lang="en-US" sz="2400" b="1" dirty="0">
                <a:solidFill>
                  <a:srgbClr val="FF9933"/>
                </a:solidFill>
              </a:rPr>
              <a:t>, S. Jafarzadeh</a:t>
            </a:r>
            <a:r>
              <a:rPr lang="en-US" sz="2400" b="1" baseline="30000" dirty="0">
                <a:solidFill>
                  <a:srgbClr val="FF9933"/>
                </a:solidFill>
              </a:rPr>
              <a:t>6</a:t>
            </a:r>
            <a:r>
              <a:rPr lang="en-US" sz="2400" b="1" dirty="0">
                <a:solidFill>
                  <a:srgbClr val="FF9933"/>
                </a:solidFill>
              </a:rPr>
              <a:t>, L. </a:t>
            </a:r>
            <a:r>
              <a:rPr lang="en-US" sz="2400" b="1" dirty="0" err="1">
                <a:solidFill>
                  <a:srgbClr val="FF9933"/>
                </a:solidFill>
              </a:rPr>
              <a:t>Rouppe</a:t>
            </a:r>
            <a:r>
              <a:rPr lang="en-US" sz="2400" b="1" dirty="0">
                <a:solidFill>
                  <a:srgbClr val="FF9933"/>
                </a:solidFill>
              </a:rPr>
              <a:t> van der Voort</a:t>
            </a:r>
            <a:r>
              <a:rPr lang="en-US" sz="2400" b="1" baseline="30000" dirty="0">
                <a:solidFill>
                  <a:srgbClr val="FF9933"/>
                </a:solidFill>
              </a:rPr>
              <a:t>6</a:t>
            </a:r>
          </a:p>
        </p:txBody>
      </p:sp>
      <p:sp>
        <p:nvSpPr>
          <p:cNvPr id="12" name="TextBox 11"/>
          <p:cNvSpPr txBox="1"/>
          <p:nvPr/>
        </p:nvSpPr>
        <p:spPr>
          <a:xfrm>
            <a:off x="-14514" y="4221088"/>
            <a:ext cx="9141934" cy="1815882"/>
          </a:xfrm>
          <a:prstGeom prst="rect">
            <a:avLst/>
          </a:prstGeom>
        </p:spPr>
        <p:txBody>
          <a:bodyPr wrap="square" rtlCol="0">
            <a:spAutoFit/>
          </a:bodyPr>
          <a:lstStyle/>
          <a:p>
            <a:pPr algn="ctr"/>
            <a:r>
              <a:rPr lang="en-US" sz="1600" baseline="30000" dirty="0">
                <a:solidFill>
                  <a:srgbClr val="00B050"/>
                </a:solidFill>
              </a:rPr>
              <a:t>1</a:t>
            </a:r>
            <a:r>
              <a:rPr lang="it-IT" sz="1600" dirty="0">
                <a:solidFill>
                  <a:srgbClr val="00B050"/>
                </a:solidFill>
              </a:rPr>
              <a:t>Università degli Studi di Catania – Dipartimento di Fisica e Astronomia, Sez. Astrofisica – Via S. Sofia 78, Catania, I-95123, </a:t>
            </a:r>
            <a:r>
              <a:rPr lang="it-IT" sz="1600" dirty="0" err="1">
                <a:solidFill>
                  <a:srgbClr val="00B050"/>
                </a:solidFill>
              </a:rPr>
              <a:t>Italy</a:t>
            </a:r>
            <a:endParaRPr lang="en-US" sz="1600" dirty="0">
              <a:solidFill>
                <a:srgbClr val="00B050"/>
              </a:solidFill>
            </a:endParaRPr>
          </a:p>
          <a:p>
            <a:pPr algn="ctr"/>
            <a:r>
              <a:rPr lang="en-US" sz="1600" baseline="30000" dirty="0">
                <a:solidFill>
                  <a:srgbClr val="00B050"/>
                </a:solidFill>
              </a:rPr>
              <a:t>2</a:t>
            </a:r>
            <a:r>
              <a:rPr lang="en-US" sz="1600" dirty="0">
                <a:solidFill>
                  <a:srgbClr val="00B050"/>
                </a:solidFill>
              </a:rPr>
              <a:t>INAF OAR – Osservatorio Astronomico di Roma</a:t>
            </a:r>
            <a:r>
              <a:rPr lang="it-IT" sz="1600" dirty="0">
                <a:solidFill>
                  <a:srgbClr val="00B050"/>
                </a:solidFill>
              </a:rPr>
              <a:t> – Via Frascati 33, Monte Porzio Catone (RM), I-00040, </a:t>
            </a:r>
            <a:r>
              <a:rPr lang="it-IT" sz="1600" dirty="0" err="1">
                <a:solidFill>
                  <a:srgbClr val="00B050"/>
                </a:solidFill>
              </a:rPr>
              <a:t>Italy</a:t>
            </a:r>
            <a:r>
              <a:rPr lang="it-IT" sz="1600" dirty="0">
                <a:solidFill>
                  <a:srgbClr val="00B050"/>
                </a:solidFill>
              </a:rPr>
              <a:t> </a:t>
            </a:r>
          </a:p>
          <a:p>
            <a:pPr algn="ctr"/>
            <a:r>
              <a:rPr lang="it-IT" sz="1600" baseline="30000" dirty="0">
                <a:solidFill>
                  <a:srgbClr val="00B050"/>
                </a:solidFill>
              </a:rPr>
              <a:t>3</a:t>
            </a:r>
            <a:r>
              <a:rPr lang="it-IT" sz="1600" dirty="0">
                <a:solidFill>
                  <a:srgbClr val="00B050"/>
                </a:solidFill>
              </a:rPr>
              <a:t>Kiepenheuer-Institut </a:t>
            </a:r>
            <a:r>
              <a:rPr lang="it-IT" sz="1600" dirty="0" err="1">
                <a:solidFill>
                  <a:srgbClr val="00B050"/>
                </a:solidFill>
              </a:rPr>
              <a:t>fuer</a:t>
            </a:r>
            <a:r>
              <a:rPr lang="it-IT" sz="1600" dirty="0">
                <a:solidFill>
                  <a:srgbClr val="00B050"/>
                </a:solidFill>
              </a:rPr>
              <a:t> </a:t>
            </a:r>
            <a:r>
              <a:rPr lang="it-IT" sz="1600" dirty="0" err="1">
                <a:solidFill>
                  <a:srgbClr val="00B050"/>
                </a:solidFill>
              </a:rPr>
              <a:t>Sonnenphysik</a:t>
            </a:r>
            <a:r>
              <a:rPr lang="it-IT" sz="1600" dirty="0">
                <a:solidFill>
                  <a:srgbClr val="00B050"/>
                </a:solidFill>
              </a:rPr>
              <a:t>, </a:t>
            </a:r>
            <a:r>
              <a:rPr lang="it-IT" sz="1600" dirty="0" err="1">
                <a:solidFill>
                  <a:srgbClr val="00B050"/>
                </a:solidFill>
              </a:rPr>
              <a:t>Schoneckstr</a:t>
            </a:r>
            <a:r>
              <a:rPr lang="it-IT" sz="1600" dirty="0">
                <a:solidFill>
                  <a:srgbClr val="00B050"/>
                </a:solidFill>
              </a:rPr>
              <a:t> (KIS). 6, 79110 Freiburg , Germany</a:t>
            </a:r>
          </a:p>
          <a:p>
            <a:pPr algn="ctr"/>
            <a:r>
              <a:rPr lang="en-US" sz="1600" baseline="30000" dirty="0">
                <a:solidFill>
                  <a:srgbClr val="00B050"/>
                </a:solidFill>
              </a:rPr>
              <a:t>4</a:t>
            </a:r>
            <a:r>
              <a:rPr lang="en-US" sz="1600" dirty="0">
                <a:solidFill>
                  <a:srgbClr val="00B050"/>
                </a:solidFill>
              </a:rPr>
              <a:t>INAF OACt – Osservatorio Astrofisico di Catania </a:t>
            </a:r>
            <a:r>
              <a:rPr lang="it-IT" sz="1600" dirty="0">
                <a:solidFill>
                  <a:srgbClr val="00B050"/>
                </a:solidFill>
              </a:rPr>
              <a:t>– Via S. Sofia 78, Catania, I-95123, </a:t>
            </a:r>
            <a:r>
              <a:rPr lang="it-IT" sz="1600" dirty="0" err="1">
                <a:solidFill>
                  <a:srgbClr val="00B050"/>
                </a:solidFill>
              </a:rPr>
              <a:t>Italy</a:t>
            </a:r>
            <a:r>
              <a:rPr lang="it-IT" sz="1600" dirty="0">
                <a:solidFill>
                  <a:srgbClr val="00B050"/>
                </a:solidFill>
              </a:rPr>
              <a:t> </a:t>
            </a:r>
            <a:endParaRPr lang="EN-US" sz="1600" dirty="0">
              <a:solidFill>
                <a:srgbClr val="00B050"/>
              </a:solidFill>
            </a:endParaRPr>
          </a:p>
          <a:p>
            <a:pPr algn="ctr"/>
            <a:r>
              <a:rPr lang="en-US" sz="1600" baseline="30000" dirty="0">
                <a:solidFill>
                  <a:srgbClr val="00B050"/>
                </a:solidFill>
              </a:rPr>
              <a:t>5</a:t>
            </a:r>
            <a:r>
              <a:rPr lang="it-IT" sz="1600" dirty="0">
                <a:solidFill>
                  <a:srgbClr val="00B050"/>
                </a:solidFill>
              </a:rPr>
              <a:t>National Solar </a:t>
            </a:r>
            <a:r>
              <a:rPr lang="it-IT" sz="1600" dirty="0" err="1">
                <a:solidFill>
                  <a:srgbClr val="00B050"/>
                </a:solidFill>
              </a:rPr>
              <a:t>Observatory</a:t>
            </a:r>
            <a:r>
              <a:rPr lang="it-IT" sz="1600" dirty="0">
                <a:solidFill>
                  <a:srgbClr val="00B050"/>
                </a:solidFill>
              </a:rPr>
              <a:t> (NSO), Sacramento </a:t>
            </a:r>
            <a:r>
              <a:rPr lang="it-IT" sz="1600" dirty="0" err="1">
                <a:solidFill>
                  <a:srgbClr val="00B050"/>
                </a:solidFill>
              </a:rPr>
              <a:t>Peak</a:t>
            </a:r>
            <a:r>
              <a:rPr lang="it-IT" sz="1600" dirty="0">
                <a:solidFill>
                  <a:srgbClr val="00B050"/>
                </a:solidFill>
              </a:rPr>
              <a:t> Box 62, </a:t>
            </a:r>
            <a:r>
              <a:rPr lang="it-IT" sz="1600" dirty="0" err="1">
                <a:solidFill>
                  <a:srgbClr val="00B050"/>
                </a:solidFill>
              </a:rPr>
              <a:t>Sunspot</a:t>
            </a:r>
            <a:r>
              <a:rPr lang="it-IT" sz="1600" dirty="0">
                <a:solidFill>
                  <a:srgbClr val="00B050"/>
                </a:solidFill>
              </a:rPr>
              <a:t>, NM 88349, USA</a:t>
            </a:r>
          </a:p>
          <a:p>
            <a:pPr algn="ctr"/>
            <a:r>
              <a:rPr lang="it-IT" sz="1600" baseline="30000" dirty="0">
                <a:solidFill>
                  <a:srgbClr val="00B050"/>
                </a:solidFill>
              </a:rPr>
              <a:t>6</a:t>
            </a:r>
            <a:r>
              <a:rPr lang="it-IT" sz="1600" dirty="0">
                <a:solidFill>
                  <a:srgbClr val="00B050"/>
                </a:solidFill>
              </a:rPr>
              <a:t>Institute of </a:t>
            </a:r>
            <a:r>
              <a:rPr lang="it-IT" sz="1600" dirty="0" err="1">
                <a:solidFill>
                  <a:srgbClr val="00B050"/>
                </a:solidFill>
              </a:rPr>
              <a:t>Theoretical</a:t>
            </a:r>
            <a:r>
              <a:rPr lang="it-IT" sz="1600" dirty="0">
                <a:solidFill>
                  <a:srgbClr val="00B050"/>
                </a:solidFill>
              </a:rPr>
              <a:t> </a:t>
            </a:r>
            <a:r>
              <a:rPr lang="it-IT" sz="1600" dirty="0" err="1">
                <a:solidFill>
                  <a:srgbClr val="00B050"/>
                </a:solidFill>
              </a:rPr>
              <a:t>Astrophysics</a:t>
            </a:r>
            <a:r>
              <a:rPr lang="it-IT" sz="1600" dirty="0">
                <a:solidFill>
                  <a:srgbClr val="00B050"/>
                </a:solidFill>
              </a:rPr>
              <a:t>, </a:t>
            </a:r>
            <a:r>
              <a:rPr lang="it-IT" sz="1600" dirty="0" err="1">
                <a:solidFill>
                  <a:srgbClr val="00B050"/>
                </a:solidFill>
              </a:rPr>
              <a:t>University</a:t>
            </a:r>
            <a:r>
              <a:rPr lang="it-IT" sz="1600" dirty="0">
                <a:solidFill>
                  <a:srgbClr val="00B050"/>
                </a:solidFill>
              </a:rPr>
              <a:t> of Oslo, P.O. Box 1029, </a:t>
            </a:r>
            <a:r>
              <a:rPr lang="it-IT" sz="1600" dirty="0" err="1">
                <a:solidFill>
                  <a:srgbClr val="00B050"/>
                </a:solidFill>
              </a:rPr>
              <a:t>Blindern</a:t>
            </a:r>
            <a:r>
              <a:rPr lang="it-IT" sz="1600" dirty="0">
                <a:solidFill>
                  <a:srgbClr val="00B050"/>
                </a:solidFill>
              </a:rPr>
              <a:t>, 0315 Oslo, </a:t>
            </a:r>
            <a:r>
              <a:rPr lang="it-IT" sz="1600" dirty="0" err="1">
                <a:solidFill>
                  <a:srgbClr val="00B050"/>
                </a:solidFill>
              </a:rPr>
              <a:t>Norway</a:t>
            </a:r>
            <a:endParaRPr lang="en-US" sz="1600" dirty="0" err="1">
              <a:solidFill>
                <a:srgbClr val="00B050"/>
              </a:solidFill>
            </a:endParaRPr>
          </a:p>
        </p:txBody>
      </p:sp>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3429"/>
            <a:ext cx="1297818" cy="1121315"/>
          </a:xfrm>
          <a:prstGeom prst="rect">
            <a:avLst/>
          </a:prstGeom>
        </p:spPr>
      </p:pic>
      <p:sp>
        <p:nvSpPr>
          <p:cNvPr id="13" name="Line 2"/>
          <p:cNvSpPr/>
          <p:nvPr/>
        </p:nvSpPr>
        <p:spPr>
          <a:xfrm>
            <a:off x="323280" y="6597352"/>
            <a:ext cx="8497080" cy="0"/>
          </a:xfrm>
          <a:prstGeom prst="line">
            <a:avLst/>
          </a:prstGeom>
          <a:ln w="25560">
            <a:solidFill>
              <a:srgbClr val="FFC000"/>
            </a:solidFill>
            <a:round/>
          </a:ln>
        </p:spPr>
      </p:sp>
      <p:sp>
        <p:nvSpPr>
          <p:cNvPr id="15"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
        <p:nvSpPr>
          <p:cNvPr id="7" name="CasellaDiTesto 6"/>
          <p:cNvSpPr txBox="1"/>
          <p:nvPr/>
        </p:nvSpPr>
        <p:spPr>
          <a:xfrm>
            <a:off x="4644008" y="6196914"/>
            <a:ext cx="4252674" cy="400110"/>
          </a:xfrm>
          <a:prstGeom prst="rect">
            <a:avLst/>
          </a:prstGeom>
          <a:noFill/>
        </p:spPr>
        <p:txBody>
          <a:bodyPr wrap="square" rtlCol="0">
            <a:spAutoFit/>
          </a:bodyPr>
          <a:lstStyle/>
          <a:p>
            <a:r>
              <a:rPr lang="it-IT" sz="2000" dirty="0">
                <a:solidFill>
                  <a:schemeClr val="accent1">
                    <a:lumMod val="75000"/>
                  </a:schemeClr>
                </a:solidFill>
              </a:rPr>
              <a:t>Falco et al., Solar </a:t>
            </a:r>
            <a:r>
              <a:rPr lang="it-IT" sz="2000" dirty="0" err="1">
                <a:solidFill>
                  <a:schemeClr val="accent1">
                    <a:lumMod val="75000"/>
                  </a:schemeClr>
                </a:solidFill>
              </a:rPr>
              <a:t>Phys</a:t>
            </a:r>
            <a:r>
              <a:rPr lang="it-IT" sz="2000" dirty="0">
                <a:solidFill>
                  <a:schemeClr val="accent1">
                    <a:lumMod val="75000"/>
                  </a:schemeClr>
                </a:solidFill>
              </a:rPr>
              <a:t> (2016) 291:1939</a:t>
            </a:r>
          </a:p>
        </p:txBody>
      </p:sp>
    </p:spTree>
    <p:extLst>
      <p:ext uri="{BB962C8B-B14F-4D97-AF65-F5344CB8AC3E}">
        <p14:creationId xmlns:p14="http://schemas.microsoft.com/office/powerpoint/2010/main" val="234685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p:nvPr/>
        </p:nvSpPr>
        <p:spPr>
          <a:xfrm>
            <a:off x="323280" y="692640"/>
            <a:ext cx="8497080" cy="0"/>
          </a:xfrm>
          <a:prstGeom prst="line">
            <a:avLst/>
          </a:prstGeom>
          <a:ln w="25560">
            <a:solidFill>
              <a:srgbClr val="FFC000"/>
            </a:solidFill>
            <a:round/>
          </a:ln>
        </p:spPr>
      </p:sp>
      <p:sp>
        <p:nvSpPr>
          <p:cNvPr id="5" name="Line 2"/>
          <p:cNvSpPr/>
          <p:nvPr/>
        </p:nvSpPr>
        <p:spPr>
          <a:xfrm>
            <a:off x="323280" y="6597352"/>
            <a:ext cx="8497080" cy="0"/>
          </a:xfrm>
          <a:prstGeom prst="line">
            <a:avLst/>
          </a:prstGeom>
          <a:ln w="25560">
            <a:solidFill>
              <a:srgbClr val="FFC000"/>
            </a:solidFill>
            <a:round/>
          </a:ln>
        </p:spPr>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777982"/>
            <a:ext cx="5832648" cy="5046688"/>
          </a:xfrm>
          <a:prstGeom prst="rect">
            <a:avLst/>
          </a:prstGeom>
        </p:spPr>
      </p:pic>
      <p:sp>
        <p:nvSpPr>
          <p:cNvPr id="7" name="CustomShape 1"/>
          <p:cNvSpPr/>
          <p:nvPr/>
        </p:nvSpPr>
        <p:spPr>
          <a:xfrm>
            <a:off x="-18720" y="0"/>
            <a:ext cx="9143640" cy="639000"/>
          </a:xfrm>
          <a:prstGeom prst="rect">
            <a:avLst/>
          </a:prstGeom>
        </p:spPr>
        <p:txBody>
          <a:bodyPr lIns="90000" tIns="45000" rIns="90000" bIns="45000"/>
          <a:lstStyle/>
          <a:p>
            <a:pPr algn="ctr">
              <a:lnSpc>
                <a:spcPct val="100000"/>
              </a:lnSpc>
            </a:pPr>
            <a:r>
              <a:rPr lang="it-IT" sz="4000" dirty="0">
                <a:solidFill>
                  <a:schemeClr val="tx2"/>
                </a:solidFill>
              </a:rPr>
              <a:t>NOAA 11263: SST data</a:t>
            </a:r>
            <a:endParaRPr sz="4000" dirty="0">
              <a:solidFill>
                <a:schemeClr val="tx2"/>
              </a:solidFill>
            </a:endParaRPr>
          </a:p>
        </p:txBody>
      </p:sp>
      <p:sp>
        <p:nvSpPr>
          <p:cNvPr id="8" name="CustomShape 2"/>
          <p:cNvSpPr/>
          <p:nvPr/>
        </p:nvSpPr>
        <p:spPr>
          <a:xfrm>
            <a:off x="-16416" y="5825864"/>
            <a:ext cx="9124920" cy="699480"/>
          </a:xfrm>
          <a:prstGeom prst="rect">
            <a:avLst/>
          </a:prstGeom>
        </p:spPr>
        <p:txBody>
          <a:bodyPr lIns="90000" tIns="45000" rIns="90000" bIns="45000"/>
          <a:lstStyle/>
          <a:p>
            <a:pPr algn="ctr">
              <a:lnSpc>
                <a:spcPct val="100000"/>
              </a:lnSpc>
            </a:pPr>
            <a:r>
              <a:rPr lang="it-IT" sz="2200" dirty="0">
                <a:solidFill>
                  <a:schemeClr val="tx2"/>
                </a:solidFill>
              </a:rPr>
              <a:t>Continuum </a:t>
            </a:r>
            <a:r>
              <a:rPr lang="it-IT" sz="2200" dirty="0" err="1">
                <a:solidFill>
                  <a:schemeClr val="tx2"/>
                </a:solidFill>
              </a:rPr>
              <a:t>intensity</a:t>
            </a:r>
            <a:r>
              <a:rPr lang="it-IT" sz="2200" dirty="0">
                <a:solidFill>
                  <a:schemeClr val="tx2"/>
                </a:solidFill>
              </a:rPr>
              <a:t> </a:t>
            </a:r>
            <a:r>
              <a:rPr lang="it-IT" sz="2200" dirty="0" err="1">
                <a:solidFill>
                  <a:schemeClr val="tx2"/>
                </a:solidFill>
              </a:rPr>
              <a:t>map</a:t>
            </a:r>
            <a:r>
              <a:rPr lang="it-IT" sz="2200" dirty="0">
                <a:solidFill>
                  <a:schemeClr val="tx2"/>
                </a:solidFill>
              </a:rPr>
              <a:t> </a:t>
            </a:r>
            <a:r>
              <a:rPr lang="it-IT" sz="2200" dirty="0" err="1">
                <a:solidFill>
                  <a:schemeClr val="tx2"/>
                </a:solidFill>
              </a:rPr>
              <a:t>obtained</a:t>
            </a:r>
            <a:r>
              <a:rPr lang="it-IT" sz="2200" dirty="0">
                <a:solidFill>
                  <a:schemeClr val="tx2"/>
                </a:solidFill>
              </a:rPr>
              <a:t> by CRISP </a:t>
            </a:r>
            <a:r>
              <a:rPr lang="it-IT" sz="2200" dirty="0" err="1">
                <a:solidFill>
                  <a:schemeClr val="tx2"/>
                </a:solidFill>
              </a:rPr>
              <a:t>at</a:t>
            </a:r>
            <a:r>
              <a:rPr lang="it-IT" sz="2200" dirty="0">
                <a:solidFill>
                  <a:schemeClr val="tx2"/>
                </a:solidFill>
              </a:rPr>
              <a:t> the Fe I 630.15 nm line</a:t>
            </a:r>
          </a:p>
          <a:p>
            <a:pPr algn="ctr">
              <a:lnSpc>
                <a:spcPct val="100000"/>
              </a:lnSpc>
            </a:pPr>
            <a:r>
              <a:rPr lang="it-IT" sz="2200" dirty="0">
                <a:solidFill>
                  <a:schemeClr val="tx2"/>
                </a:solidFill>
              </a:rPr>
              <a:t>FOV 57.5 x 57.8 </a:t>
            </a:r>
            <a:r>
              <a:rPr lang="it-IT" sz="2200" dirty="0" err="1">
                <a:solidFill>
                  <a:schemeClr val="tx2"/>
                </a:solidFill>
              </a:rPr>
              <a:t>arcseconds</a:t>
            </a:r>
            <a:r>
              <a:rPr lang="it-IT" sz="2200" dirty="0">
                <a:solidFill>
                  <a:schemeClr val="tx2"/>
                </a:solidFill>
              </a:rPr>
              <a:t>  (41700 x 41900 Km)</a:t>
            </a:r>
            <a:endParaRPr sz="2200" dirty="0">
              <a:solidFill>
                <a:schemeClr val="tx2"/>
              </a:solidFill>
            </a:endParaRPr>
          </a:p>
        </p:txBody>
      </p:sp>
      <p:sp>
        <p:nvSpPr>
          <p:cNvPr id="9"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88078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p:nvPr/>
        </p:nvSpPr>
        <p:spPr>
          <a:xfrm>
            <a:off x="323280" y="692640"/>
            <a:ext cx="8497080" cy="0"/>
          </a:xfrm>
          <a:prstGeom prst="line">
            <a:avLst/>
          </a:prstGeom>
          <a:ln w="25560">
            <a:solidFill>
              <a:srgbClr val="FFC000"/>
            </a:solidFill>
            <a:round/>
          </a:ln>
        </p:spPr>
      </p:sp>
      <p:sp>
        <p:nvSpPr>
          <p:cNvPr id="5" name="Line 2"/>
          <p:cNvSpPr/>
          <p:nvPr/>
        </p:nvSpPr>
        <p:spPr>
          <a:xfrm>
            <a:off x="323280" y="6597352"/>
            <a:ext cx="8497080" cy="0"/>
          </a:xfrm>
          <a:prstGeom prst="line">
            <a:avLst/>
          </a:prstGeom>
          <a:ln w="25560">
            <a:solidFill>
              <a:srgbClr val="FFC000"/>
            </a:solidFill>
            <a:round/>
          </a:ln>
        </p:spPr>
      </p:sp>
      <p:sp>
        <p:nvSpPr>
          <p:cNvPr id="8" name="CustomShape 1"/>
          <p:cNvSpPr/>
          <p:nvPr/>
        </p:nvSpPr>
        <p:spPr>
          <a:xfrm>
            <a:off x="-18720" y="0"/>
            <a:ext cx="9143640" cy="639000"/>
          </a:xfrm>
          <a:prstGeom prst="rect">
            <a:avLst/>
          </a:prstGeom>
        </p:spPr>
        <p:txBody>
          <a:bodyPr lIns="90000" tIns="45000" rIns="90000" bIns="45000"/>
          <a:lstStyle/>
          <a:p>
            <a:pPr algn="ctr">
              <a:lnSpc>
                <a:spcPct val="100000"/>
              </a:lnSpc>
            </a:pPr>
            <a:r>
              <a:rPr lang="it-IT" sz="4000" dirty="0">
                <a:solidFill>
                  <a:schemeClr val="tx2"/>
                </a:solidFill>
                <a:latin typeface="+mj-lt"/>
              </a:rPr>
              <a:t>Dark Lane Analysis</a:t>
            </a:r>
            <a:endParaRPr sz="4000" dirty="0">
              <a:solidFill>
                <a:schemeClr val="tx2"/>
              </a:solidFill>
              <a:latin typeface="+mj-lt"/>
            </a:endParaRPr>
          </a:p>
        </p:txBody>
      </p:sp>
      <p:sp>
        <p:nvSpPr>
          <p:cNvPr id="9" name="Rettangolo 8"/>
          <p:cNvSpPr/>
          <p:nvPr/>
        </p:nvSpPr>
        <p:spPr>
          <a:xfrm>
            <a:off x="314704" y="4966136"/>
            <a:ext cx="5244388" cy="1631216"/>
          </a:xfrm>
          <a:prstGeom prst="rect">
            <a:avLst/>
          </a:prstGeom>
        </p:spPr>
        <p:txBody>
          <a:bodyPr wrap="square">
            <a:spAutoFit/>
          </a:bodyPr>
          <a:lstStyle/>
          <a:p>
            <a:pPr marL="342900" indent="-342900">
              <a:lnSpc>
                <a:spcPct val="100000"/>
              </a:lnSpc>
              <a:buClr>
                <a:srgbClr val="C00000"/>
              </a:buClr>
              <a:buFont typeface="Wingdings" panose="05000000000000000000" pitchFamily="2" charset="2"/>
              <a:buChar char="Ø"/>
            </a:pPr>
            <a:r>
              <a:rPr lang="en-US" sz="2000" dirty="0">
                <a:solidFill>
                  <a:schemeClr val="tx2"/>
                </a:solidFill>
                <a:latin typeface="+mj-lt"/>
              </a:rPr>
              <a:t>In the </a:t>
            </a:r>
            <a:r>
              <a:rPr lang="en-US" sz="2000" dirty="0" err="1">
                <a:solidFill>
                  <a:schemeClr val="tx2"/>
                </a:solidFill>
                <a:latin typeface="+mj-lt"/>
              </a:rPr>
              <a:t>LB</a:t>
            </a:r>
            <a:r>
              <a:rPr lang="en-US" sz="2000" baseline="-25000" dirty="0" err="1">
                <a:solidFill>
                  <a:schemeClr val="tx2"/>
                </a:solidFill>
                <a:latin typeface="+mj-lt"/>
              </a:rPr>
              <a:t>n</a:t>
            </a:r>
            <a:r>
              <a:rPr lang="en-US" sz="2000" dirty="0">
                <a:solidFill>
                  <a:schemeClr val="tx2"/>
                </a:solidFill>
                <a:latin typeface="+mj-lt"/>
              </a:rPr>
              <a:t> the LOS velocity values are between 0 and - 0.2 km/s</a:t>
            </a:r>
          </a:p>
          <a:p>
            <a:pPr marL="342900" indent="-342900">
              <a:lnSpc>
                <a:spcPct val="100000"/>
              </a:lnSpc>
              <a:buClr>
                <a:srgbClr val="C00000"/>
              </a:buClr>
              <a:buFont typeface="Wingdings" panose="05000000000000000000" pitchFamily="2" charset="2"/>
              <a:buChar char="Ø"/>
            </a:pPr>
            <a:endParaRPr lang="en-US" sz="2000" dirty="0">
              <a:solidFill>
                <a:schemeClr val="tx2"/>
              </a:solidFill>
              <a:latin typeface="+mj-lt"/>
            </a:endParaRPr>
          </a:p>
          <a:p>
            <a:pPr marL="342900" indent="-342900">
              <a:lnSpc>
                <a:spcPct val="100000"/>
              </a:lnSpc>
              <a:buClr>
                <a:srgbClr val="C00000"/>
              </a:buClr>
              <a:buFont typeface="Wingdings" panose="05000000000000000000" pitchFamily="2" charset="2"/>
              <a:buChar char="Ø"/>
            </a:pPr>
            <a:r>
              <a:rPr lang="en-US" sz="2000" dirty="0">
                <a:solidFill>
                  <a:schemeClr val="tx2"/>
                </a:solidFill>
                <a:latin typeface="+mj-lt"/>
              </a:rPr>
              <a:t>In the LB</a:t>
            </a:r>
            <a:r>
              <a:rPr lang="en-US" sz="2000" baseline="-25000" dirty="0">
                <a:solidFill>
                  <a:schemeClr val="tx2"/>
                </a:solidFill>
                <a:latin typeface="+mj-lt"/>
              </a:rPr>
              <a:t>s</a:t>
            </a:r>
            <a:r>
              <a:rPr lang="en-US" sz="2000" dirty="0">
                <a:solidFill>
                  <a:schemeClr val="tx2"/>
                </a:solidFill>
                <a:latin typeface="+mj-lt"/>
              </a:rPr>
              <a:t> the LOS velocity values are larger, up to - 0.8 km/s</a:t>
            </a:r>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692696"/>
            <a:ext cx="2186045" cy="5942253"/>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39" y="759397"/>
            <a:ext cx="5043757" cy="4253779"/>
          </a:xfrm>
          <a:prstGeom prst="rect">
            <a:avLst/>
          </a:prstGeom>
        </p:spPr>
      </p:pic>
      <p:sp>
        <p:nvSpPr>
          <p:cNvPr id="12"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292439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Rettangolo 6"/>
          <p:cNvSpPr/>
          <p:nvPr/>
        </p:nvSpPr>
        <p:spPr>
          <a:xfrm>
            <a:off x="475680" y="1210682"/>
            <a:ext cx="8497080" cy="5170646"/>
          </a:xfrm>
          <a:prstGeom prst="rect">
            <a:avLst/>
          </a:prstGeom>
        </p:spPr>
        <p:txBody>
          <a:bodyPr wrap="square">
            <a:spAutoFit/>
          </a:bodyPr>
          <a:lstStyle/>
          <a:p>
            <a:pPr>
              <a:buClr>
                <a:srgbClr val="FF0000"/>
              </a:buClr>
            </a:pPr>
            <a:r>
              <a:rPr lang="en-US" sz="2200" dirty="0">
                <a:solidFill>
                  <a:schemeClr val="tx2"/>
                </a:solidFill>
              </a:rPr>
              <a:t>We used SIR inversion code (Stokes Inversion based on Response functions) to obtain: </a:t>
            </a:r>
          </a:p>
          <a:p>
            <a:pPr marL="342900" indent="-342900">
              <a:buClr>
                <a:srgbClr val="C00000"/>
              </a:buClr>
              <a:buFont typeface="Wingdings" panose="05000000000000000000" pitchFamily="2" charset="2"/>
              <a:buChar char="Ø"/>
            </a:pPr>
            <a:r>
              <a:rPr lang="en-US" sz="2200" dirty="0">
                <a:solidFill>
                  <a:schemeClr val="tx2"/>
                </a:solidFill>
              </a:rPr>
              <a:t>map of the temperature;</a:t>
            </a:r>
          </a:p>
          <a:p>
            <a:pPr marL="342900" indent="-342900">
              <a:buClr>
                <a:srgbClr val="C00000"/>
              </a:buClr>
              <a:buFont typeface="Wingdings" panose="05000000000000000000" pitchFamily="2" charset="2"/>
              <a:buChar char="Ø"/>
            </a:pPr>
            <a:r>
              <a:rPr lang="en-US" sz="2200" dirty="0">
                <a:solidFill>
                  <a:schemeClr val="tx2"/>
                </a:solidFill>
              </a:rPr>
              <a:t>map of the total magnetic field</a:t>
            </a:r>
          </a:p>
          <a:p>
            <a:endParaRPr lang="en-US" sz="2200" dirty="0">
              <a:solidFill>
                <a:schemeClr val="tx2"/>
              </a:solidFill>
            </a:endParaRPr>
          </a:p>
          <a:p>
            <a:pPr>
              <a:buClr>
                <a:srgbClr val="FF0000"/>
              </a:buClr>
            </a:pPr>
            <a:r>
              <a:rPr lang="en-US" sz="2200" dirty="0">
                <a:solidFill>
                  <a:schemeClr val="tx2"/>
                </a:solidFill>
              </a:rPr>
              <a:t>We inverted the Fe I line at 6301.5 Å and Fe I line at 6302.5 Å at the same time using:</a:t>
            </a:r>
          </a:p>
          <a:p>
            <a:pPr marL="342900" indent="-342900">
              <a:buClr>
                <a:srgbClr val="FF0000"/>
              </a:buClr>
              <a:buFont typeface="Wingdings" panose="05000000000000000000" pitchFamily="2" charset="2"/>
              <a:buChar char="Ø"/>
            </a:pPr>
            <a:r>
              <a:rPr lang="en-US" sz="2200" dirty="0">
                <a:solidFill>
                  <a:schemeClr val="tx2"/>
                </a:solidFill>
              </a:rPr>
              <a:t>Two initialization models: penumbral model (0.4 &lt; I/I </a:t>
            </a:r>
            <a:r>
              <a:rPr lang="en-US" sz="2200" baseline="-25000" dirty="0">
                <a:solidFill>
                  <a:schemeClr val="tx2"/>
                </a:solidFill>
              </a:rPr>
              <a:t>c</a:t>
            </a:r>
            <a:r>
              <a:rPr lang="en-US" sz="2200" dirty="0">
                <a:solidFill>
                  <a:schemeClr val="tx2"/>
                </a:solidFill>
              </a:rPr>
              <a:t>&lt; 0.8)</a:t>
            </a:r>
          </a:p>
          <a:p>
            <a:pPr>
              <a:buClr>
                <a:srgbClr val="FF0000"/>
              </a:buClr>
            </a:pPr>
            <a:r>
              <a:rPr lang="en-US" sz="2200" dirty="0">
                <a:solidFill>
                  <a:schemeClr val="tx2"/>
                </a:solidFill>
              </a:rPr>
              <a:t>                                                    umbral model (I/</a:t>
            </a:r>
            <a:r>
              <a:rPr lang="en-US" sz="2200" dirty="0" err="1">
                <a:solidFill>
                  <a:schemeClr val="tx2"/>
                </a:solidFill>
              </a:rPr>
              <a:t>I</a:t>
            </a:r>
            <a:r>
              <a:rPr lang="en-US" sz="2200" baseline="-25000" dirty="0" err="1">
                <a:solidFill>
                  <a:schemeClr val="tx2"/>
                </a:solidFill>
              </a:rPr>
              <a:t>c</a:t>
            </a:r>
            <a:r>
              <a:rPr lang="en-US" sz="2200" baseline="-25000" dirty="0">
                <a:solidFill>
                  <a:schemeClr val="tx2"/>
                </a:solidFill>
              </a:rPr>
              <a:t> </a:t>
            </a:r>
            <a:r>
              <a:rPr lang="en-US" sz="2200" dirty="0">
                <a:solidFill>
                  <a:schemeClr val="tx2"/>
                </a:solidFill>
              </a:rPr>
              <a:t>&lt; 0.4);</a:t>
            </a:r>
          </a:p>
          <a:p>
            <a:pPr marL="342900" indent="-342900">
              <a:buClr>
                <a:srgbClr val="C00000"/>
              </a:buClr>
              <a:buFont typeface="Wingdings" panose="05000000000000000000" pitchFamily="2" charset="2"/>
              <a:buChar char="Ø"/>
            </a:pPr>
            <a:r>
              <a:rPr lang="en-US" sz="2200" dirty="0">
                <a:solidFill>
                  <a:schemeClr val="tx2"/>
                </a:solidFill>
              </a:rPr>
              <a:t>weight (=1) for Stokes I and more weight (=4) for Stokes Q, U, V;</a:t>
            </a:r>
          </a:p>
          <a:p>
            <a:pPr marL="342900" indent="-342900">
              <a:buClr>
                <a:srgbClr val="C00000"/>
              </a:buClr>
              <a:buFont typeface="Wingdings" panose="05000000000000000000" pitchFamily="2" charset="2"/>
              <a:buChar char="Ø"/>
            </a:pPr>
            <a:r>
              <a:rPr lang="en-US" sz="2200" dirty="0">
                <a:solidFill>
                  <a:schemeClr val="tx2"/>
                </a:solidFill>
              </a:rPr>
              <a:t>2 nodes for temperature;</a:t>
            </a:r>
          </a:p>
          <a:p>
            <a:pPr marL="342900" indent="-342900">
              <a:buClr>
                <a:srgbClr val="C00000"/>
              </a:buClr>
              <a:buFont typeface="Wingdings" panose="05000000000000000000" pitchFamily="2" charset="2"/>
              <a:buChar char="Ø"/>
            </a:pPr>
            <a:r>
              <a:rPr lang="en-US" sz="2200" dirty="0">
                <a:solidFill>
                  <a:schemeClr val="tx2"/>
                </a:solidFill>
              </a:rPr>
              <a:t>1 node (constant with height) for all the other physical parameter (velocity, magnetic field, azimuth, inclination);</a:t>
            </a:r>
          </a:p>
          <a:p>
            <a:pPr marL="342900" indent="-342900">
              <a:buClr>
                <a:srgbClr val="C00000"/>
              </a:buClr>
              <a:buFont typeface="Wingdings" panose="05000000000000000000" pitchFamily="2" charset="2"/>
              <a:buChar char="Ø"/>
            </a:pPr>
            <a:r>
              <a:rPr lang="en-US" sz="2200" dirty="0">
                <a:solidFill>
                  <a:schemeClr val="tx2"/>
                </a:solidFill>
              </a:rPr>
              <a:t>fixed </a:t>
            </a:r>
            <a:r>
              <a:rPr lang="en-US" sz="2200" dirty="0" err="1">
                <a:solidFill>
                  <a:schemeClr val="tx2"/>
                </a:solidFill>
              </a:rPr>
              <a:t>microturbulence</a:t>
            </a:r>
            <a:r>
              <a:rPr lang="en-US" sz="2200" dirty="0">
                <a:solidFill>
                  <a:schemeClr val="tx2"/>
                </a:solidFill>
              </a:rPr>
              <a:t> (=0.0);</a:t>
            </a:r>
          </a:p>
          <a:p>
            <a:pPr marL="342900" indent="-342900">
              <a:buClr>
                <a:srgbClr val="C00000"/>
              </a:buClr>
              <a:buFont typeface="Wingdings" panose="05000000000000000000" pitchFamily="2" charset="2"/>
              <a:buChar char="Ø"/>
            </a:pPr>
            <a:r>
              <a:rPr lang="en-US" sz="2200" dirty="0">
                <a:solidFill>
                  <a:schemeClr val="tx2"/>
                </a:solidFill>
              </a:rPr>
              <a:t>fixed </a:t>
            </a:r>
            <a:r>
              <a:rPr lang="en-US" sz="2200" dirty="0" err="1">
                <a:solidFill>
                  <a:schemeClr val="tx2"/>
                </a:solidFill>
              </a:rPr>
              <a:t>macroturbulence</a:t>
            </a:r>
            <a:r>
              <a:rPr lang="en-US" sz="2200" dirty="0">
                <a:solidFill>
                  <a:schemeClr val="tx2"/>
                </a:solidFill>
              </a:rPr>
              <a:t> (=2.95). </a:t>
            </a:r>
            <a:endParaRPr lang="it-IT" sz="2200" dirty="0">
              <a:solidFill>
                <a:schemeClr val="tx2"/>
              </a:solidFill>
            </a:endParaRPr>
          </a:p>
        </p:txBody>
      </p:sp>
      <p:sp>
        <p:nvSpPr>
          <p:cNvPr id="8" name="Line 4"/>
          <p:cNvSpPr/>
          <p:nvPr/>
        </p:nvSpPr>
        <p:spPr>
          <a:xfrm>
            <a:off x="475680" y="917040"/>
            <a:ext cx="8497080" cy="0"/>
          </a:xfrm>
          <a:prstGeom prst="line">
            <a:avLst/>
          </a:prstGeom>
          <a:ln w="25560">
            <a:solidFill>
              <a:srgbClr val="FFC000"/>
            </a:solidFill>
            <a:round/>
          </a:ln>
        </p:spPr>
      </p:sp>
      <p:sp>
        <p:nvSpPr>
          <p:cNvPr id="9" name="CustomShape 1"/>
          <p:cNvSpPr/>
          <p:nvPr/>
        </p:nvSpPr>
        <p:spPr>
          <a:xfrm>
            <a:off x="133680" y="152400"/>
            <a:ext cx="9143640" cy="639000"/>
          </a:xfrm>
          <a:prstGeom prst="rect">
            <a:avLst/>
          </a:prstGeom>
        </p:spPr>
        <p:txBody>
          <a:bodyPr lIns="90000" tIns="45000" rIns="90000" bIns="45000"/>
          <a:lstStyle/>
          <a:p>
            <a:pPr algn="ctr"/>
            <a:r>
              <a:rPr lang="it-IT" sz="4000" dirty="0">
                <a:solidFill>
                  <a:schemeClr val="tx2"/>
                </a:solidFill>
                <a:latin typeface="+mj-lt"/>
              </a:rPr>
              <a:t>SIR </a:t>
            </a:r>
            <a:r>
              <a:rPr lang="it-IT" sz="4000" dirty="0" err="1">
                <a:solidFill>
                  <a:schemeClr val="tx2"/>
                </a:solidFill>
                <a:latin typeface="+mj-lt"/>
              </a:rPr>
              <a:t>Inversion</a:t>
            </a:r>
            <a:r>
              <a:rPr lang="it-IT" sz="4000" dirty="0">
                <a:solidFill>
                  <a:schemeClr val="tx2"/>
                </a:solidFill>
                <a:latin typeface="+mj-lt"/>
              </a:rPr>
              <a:t> Code</a:t>
            </a:r>
            <a:endParaRPr sz="4000" dirty="0">
              <a:solidFill>
                <a:schemeClr val="tx2"/>
              </a:solidFill>
              <a:latin typeface="+mj-lt"/>
            </a:endParaRPr>
          </a:p>
        </p:txBody>
      </p:sp>
      <p:sp>
        <p:nvSpPr>
          <p:cNvPr id="10"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231382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p:nvPr/>
        </p:nvSpPr>
        <p:spPr>
          <a:xfrm>
            <a:off x="323280" y="692640"/>
            <a:ext cx="8497080" cy="0"/>
          </a:xfrm>
          <a:prstGeom prst="line">
            <a:avLst/>
          </a:prstGeom>
          <a:ln w="25560">
            <a:solidFill>
              <a:srgbClr val="FFC000"/>
            </a:solidFill>
            <a:round/>
          </a:ln>
        </p:spPr>
      </p:sp>
      <p:sp>
        <p:nvSpPr>
          <p:cNvPr id="5" name="CustomShape 1"/>
          <p:cNvSpPr/>
          <p:nvPr/>
        </p:nvSpPr>
        <p:spPr>
          <a:xfrm>
            <a:off x="-18720" y="0"/>
            <a:ext cx="9143640" cy="639000"/>
          </a:xfrm>
          <a:prstGeom prst="rect">
            <a:avLst/>
          </a:prstGeom>
        </p:spPr>
        <p:txBody>
          <a:bodyPr lIns="90000" tIns="45000" rIns="90000" bIns="45000"/>
          <a:lstStyle/>
          <a:p>
            <a:pPr algn="ctr">
              <a:lnSpc>
                <a:spcPct val="100000"/>
              </a:lnSpc>
            </a:pPr>
            <a:r>
              <a:rPr lang="it-IT" sz="4000" dirty="0">
                <a:solidFill>
                  <a:schemeClr val="tx2"/>
                </a:solidFill>
                <a:latin typeface="+mj-lt"/>
              </a:rPr>
              <a:t>SIR </a:t>
            </a:r>
            <a:r>
              <a:rPr lang="it-IT" sz="4000" dirty="0" err="1">
                <a:solidFill>
                  <a:schemeClr val="tx2"/>
                </a:solidFill>
                <a:latin typeface="+mj-lt"/>
              </a:rPr>
              <a:t>Inversion</a:t>
            </a:r>
            <a:r>
              <a:rPr lang="it-IT" sz="4000" dirty="0">
                <a:solidFill>
                  <a:schemeClr val="tx2"/>
                </a:solidFill>
                <a:latin typeface="+mj-lt"/>
              </a:rPr>
              <a:t> </a:t>
            </a:r>
            <a:r>
              <a:rPr lang="it-IT" sz="4000" dirty="0" err="1">
                <a:solidFill>
                  <a:schemeClr val="tx2"/>
                </a:solidFill>
                <a:latin typeface="+mj-lt"/>
              </a:rPr>
              <a:t>Results</a:t>
            </a:r>
            <a:endParaRPr sz="4000" dirty="0">
              <a:solidFill>
                <a:schemeClr val="tx2"/>
              </a:solidFill>
              <a:latin typeface="+mj-lt"/>
            </a:endParaRPr>
          </a:p>
        </p:txBody>
      </p:sp>
      <p:sp>
        <p:nvSpPr>
          <p:cNvPr id="6" name="Line 2"/>
          <p:cNvSpPr/>
          <p:nvPr/>
        </p:nvSpPr>
        <p:spPr>
          <a:xfrm>
            <a:off x="323280" y="6597352"/>
            <a:ext cx="8497080" cy="0"/>
          </a:xfrm>
          <a:prstGeom prst="line">
            <a:avLst/>
          </a:prstGeom>
          <a:ln w="25560">
            <a:solidFill>
              <a:srgbClr val="FFC000"/>
            </a:solidFill>
            <a:round/>
          </a:ln>
        </p:spPr>
      </p:sp>
      <p:sp>
        <p:nvSpPr>
          <p:cNvPr id="7"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grpSp>
        <p:nvGrpSpPr>
          <p:cNvPr id="14" name="Gruppo 13"/>
          <p:cNvGrpSpPr/>
          <p:nvPr/>
        </p:nvGrpSpPr>
        <p:grpSpPr>
          <a:xfrm>
            <a:off x="107504" y="1412776"/>
            <a:ext cx="8802685" cy="4463152"/>
            <a:chOff x="251520" y="1639697"/>
            <a:chExt cx="8641822" cy="4381591"/>
          </a:xfrm>
        </p:grpSpPr>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00808"/>
              <a:ext cx="4270812" cy="4320000"/>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647167"/>
              <a:ext cx="4393350" cy="4320000"/>
            </a:xfrm>
            <a:prstGeom prst="rect">
              <a:avLst/>
            </a:prstGeom>
          </p:spPr>
        </p:pic>
        <p:sp>
          <p:nvSpPr>
            <p:cNvPr id="12" name="Rettangolo 11"/>
            <p:cNvSpPr/>
            <p:nvPr/>
          </p:nvSpPr>
          <p:spPr>
            <a:xfrm>
              <a:off x="4499992" y="5899394"/>
              <a:ext cx="4393350" cy="121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251520" y="1639697"/>
              <a:ext cx="4393350" cy="121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37231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p:nvPr/>
        </p:nvSpPr>
        <p:spPr>
          <a:xfrm>
            <a:off x="323280" y="692640"/>
            <a:ext cx="8497080" cy="0"/>
          </a:xfrm>
          <a:prstGeom prst="line">
            <a:avLst/>
          </a:prstGeom>
          <a:ln w="25560">
            <a:solidFill>
              <a:srgbClr val="FFC000"/>
            </a:solidFill>
            <a:round/>
          </a:ln>
        </p:spPr>
      </p:sp>
      <p:sp>
        <p:nvSpPr>
          <p:cNvPr id="5" name="Line 2"/>
          <p:cNvSpPr/>
          <p:nvPr/>
        </p:nvSpPr>
        <p:spPr>
          <a:xfrm>
            <a:off x="323280" y="6597352"/>
            <a:ext cx="8497080" cy="0"/>
          </a:xfrm>
          <a:prstGeom prst="line">
            <a:avLst/>
          </a:prstGeom>
          <a:ln w="25560">
            <a:solidFill>
              <a:srgbClr val="FFC000"/>
            </a:solidFill>
            <a:round/>
          </a:ln>
        </p:spPr>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462" y="1025934"/>
            <a:ext cx="6699586" cy="5571418"/>
          </a:xfrm>
          <a:prstGeom prst="rect">
            <a:avLst/>
          </a:prstGeom>
        </p:spPr>
      </p:pic>
      <p:sp>
        <p:nvSpPr>
          <p:cNvPr id="7" name="CustomShape 1"/>
          <p:cNvSpPr/>
          <p:nvPr/>
        </p:nvSpPr>
        <p:spPr>
          <a:xfrm>
            <a:off x="-18720" y="0"/>
            <a:ext cx="9143640" cy="639000"/>
          </a:xfrm>
          <a:prstGeom prst="rect">
            <a:avLst/>
          </a:prstGeom>
        </p:spPr>
        <p:txBody>
          <a:bodyPr lIns="90000" tIns="45000" rIns="90000" bIns="45000"/>
          <a:lstStyle/>
          <a:p>
            <a:pPr algn="ctr">
              <a:lnSpc>
                <a:spcPct val="100000"/>
              </a:lnSpc>
            </a:pPr>
            <a:r>
              <a:rPr lang="it-IT" sz="4000" dirty="0">
                <a:solidFill>
                  <a:schemeClr val="tx2"/>
                </a:solidFill>
                <a:latin typeface="+mj-lt"/>
              </a:rPr>
              <a:t>Light Bridge Analysis</a:t>
            </a:r>
            <a:endParaRPr sz="4000" dirty="0">
              <a:solidFill>
                <a:schemeClr val="tx2"/>
              </a:solidFill>
              <a:latin typeface="+mj-lt"/>
            </a:endParaRPr>
          </a:p>
        </p:txBody>
      </p:sp>
      <p:sp>
        <p:nvSpPr>
          <p:cNvPr id="3" name="CasellaDiTesto 2"/>
          <p:cNvSpPr txBox="1"/>
          <p:nvPr/>
        </p:nvSpPr>
        <p:spPr>
          <a:xfrm>
            <a:off x="2699792" y="621849"/>
            <a:ext cx="5251256" cy="430887"/>
          </a:xfrm>
          <a:prstGeom prst="rect">
            <a:avLst/>
          </a:prstGeom>
          <a:noFill/>
        </p:spPr>
        <p:txBody>
          <a:bodyPr wrap="square" rtlCol="0">
            <a:spAutoFit/>
          </a:bodyPr>
          <a:lstStyle/>
          <a:p>
            <a:pPr>
              <a:buClr>
                <a:srgbClr val="FF0000"/>
              </a:buClr>
            </a:pPr>
            <a:r>
              <a:rPr lang="it-IT" sz="2200" dirty="0">
                <a:solidFill>
                  <a:schemeClr val="tx2"/>
                </a:solidFill>
              </a:rPr>
              <a:t>   </a:t>
            </a:r>
            <a:r>
              <a:rPr lang="it-IT" sz="2200" dirty="0" err="1">
                <a:solidFill>
                  <a:schemeClr val="tx2"/>
                </a:solidFill>
              </a:rPr>
              <a:t>LB</a:t>
            </a:r>
            <a:r>
              <a:rPr lang="it-IT" sz="2200" baseline="-25000" dirty="0" err="1">
                <a:solidFill>
                  <a:schemeClr val="tx2"/>
                </a:solidFill>
              </a:rPr>
              <a:t>n</a:t>
            </a:r>
            <a:r>
              <a:rPr lang="it-IT" sz="2200" baseline="-25000" dirty="0">
                <a:solidFill>
                  <a:schemeClr val="tx2"/>
                </a:solidFill>
              </a:rPr>
              <a:t>  </a:t>
            </a:r>
            <a:r>
              <a:rPr lang="it-IT" sz="2200" dirty="0">
                <a:solidFill>
                  <a:schemeClr val="tx2"/>
                </a:solidFill>
              </a:rPr>
              <a:t>                                          </a:t>
            </a:r>
            <a:r>
              <a:rPr lang="it-IT" sz="2200" dirty="0" err="1">
                <a:solidFill>
                  <a:schemeClr val="tx2"/>
                </a:solidFill>
              </a:rPr>
              <a:t>LB</a:t>
            </a:r>
            <a:r>
              <a:rPr lang="it-IT" sz="2200" baseline="-25000" dirty="0" err="1">
                <a:solidFill>
                  <a:schemeClr val="tx2"/>
                </a:solidFill>
              </a:rPr>
              <a:t>s</a:t>
            </a:r>
            <a:r>
              <a:rPr lang="it-IT" sz="2200" dirty="0">
                <a:solidFill>
                  <a:schemeClr val="tx2"/>
                </a:solidFill>
              </a:rPr>
              <a:t>  </a:t>
            </a:r>
          </a:p>
        </p:txBody>
      </p:sp>
      <p:sp>
        <p:nvSpPr>
          <p:cNvPr id="8"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116855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p:nvPr/>
        </p:nvSpPr>
        <p:spPr>
          <a:xfrm>
            <a:off x="323280" y="692640"/>
            <a:ext cx="8497080" cy="0"/>
          </a:xfrm>
          <a:prstGeom prst="line">
            <a:avLst/>
          </a:prstGeom>
          <a:ln w="25560">
            <a:solidFill>
              <a:srgbClr val="FFC000"/>
            </a:solidFill>
            <a:round/>
          </a:ln>
        </p:spPr>
      </p:sp>
      <p:sp>
        <p:nvSpPr>
          <p:cNvPr id="5" name="Line 2"/>
          <p:cNvSpPr/>
          <p:nvPr/>
        </p:nvSpPr>
        <p:spPr>
          <a:xfrm>
            <a:off x="323280" y="6597352"/>
            <a:ext cx="8497080" cy="0"/>
          </a:xfrm>
          <a:prstGeom prst="line">
            <a:avLst/>
          </a:prstGeom>
          <a:ln w="25560">
            <a:solidFill>
              <a:srgbClr val="FFC000"/>
            </a:solidFill>
            <a:round/>
          </a:ln>
        </p:spPr>
      </p:sp>
      <p:sp>
        <p:nvSpPr>
          <p:cNvPr id="7" name="CasellaDiTesto 6"/>
          <p:cNvSpPr txBox="1"/>
          <p:nvPr/>
        </p:nvSpPr>
        <p:spPr>
          <a:xfrm>
            <a:off x="395536" y="5301208"/>
            <a:ext cx="8316416" cy="1107996"/>
          </a:xfrm>
          <a:prstGeom prst="rect">
            <a:avLst/>
          </a:prstGeom>
          <a:noFill/>
        </p:spPr>
        <p:txBody>
          <a:bodyPr wrap="square" rtlCol="0">
            <a:spAutoFit/>
          </a:bodyPr>
          <a:lstStyle/>
          <a:p>
            <a:pPr marL="342900" indent="-342900" algn="just">
              <a:buFontTx/>
              <a:buChar char="-"/>
            </a:pPr>
            <a:r>
              <a:rPr lang="it-IT" sz="2200" dirty="0" err="1">
                <a:solidFill>
                  <a:schemeClr val="tx2"/>
                </a:solidFill>
              </a:rPr>
              <a:t>Magnetic</a:t>
            </a:r>
            <a:r>
              <a:rPr lang="it-IT" sz="2200" dirty="0">
                <a:solidFill>
                  <a:schemeClr val="tx2"/>
                </a:solidFill>
              </a:rPr>
              <a:t> </a:t>
            </a:r>
            <a:r>
              <a:rPr lang="it-IT" sz="2200" dirty="0" err="1">
                <a:solidFill>
                  <a:schemeClr val="tx2"/>
                </a:solidFill>
              </a:rPr>
              <a:t>field</a:t>
            </a:r>
            <a:r>
              <a:rPr lang="it-IT" sz="2200" dirty="0">
                <a:solidFill>
                  <a:schemeClr val="tx2"/>
                </a:solidFill>
              </a:rPr>
              <a:t> </a:t>
            </a:r>
            <a:r>
              <a:rPr lang="it-IT" sz="2200" dirty="0" err="1">
                <a:solidFill>
                  <a:schemeClr val="tx2"/>
                </a:solidFill>
              </a:rPr>
              <a:t>strength</a:t>
            </a:r>
            <a:r>
              <a:rPr lang="it-IT" sz="2200" dirty="0">
                <a:solidFill>
                  <a:schemeClr val="tx2"/>
                </a:solidFill>
              </a:rPr>
              <a:t> and </a:t>
            </a:r>
            <a:r>
              <a:rPr lang="it-IT" sz="2200" dirty="0" err="1">
                <a:solidFill>
                  <a:schemeClr val="tx2"/>
                </a:solidFill>
              </a:rPr>
              <a:t>inclination</a:t>
            </a:r>
            <a:r>
              <a:rPr lang="it-IT" sz="2200" dirty="0">
                <a:solidFill>
                  <a:schemeClr val="tx2"/>
                </a:solidFill>
              </a:rPr>
              <a:t> angle </a:t>
            </a:r>
            <a:r>
              <a:rPr lang="it-IT" sz="2200" dirty="0" err="1">
                <a:solidFill>
                  <a:schemeClr val="tx2"/>
                </a:solidFill>
              </a:rPr>
              <a:t>maps</a:t>
            </a:r>
            <a:r>
              <a:rPr lang="it-IT" sz="2200" dirty="0">
                <a:solidFill>
                  <a:schemeClr val="tx2"/>
                </a:solidFill>
              </a:rPr>
              <a:t> </a:t>
            </a:r>
            <a:r>
              <a:rPr lang="it-IT" sz="2200" dirty="0" err="1">
                <a:solidFill>
                  <a:schemeClr val="tx2"/>
                </a:solidFill>
              </a:rPr>
              <a:t>obtained</a:t>
            </a:r>
            <a:r>
              <a:rPr lang="it-IT" sz="2200" dirty="0">
                <a:solidFill>
                  <a:schemeClr val="tx2"/>
                </a:solidFill>
              </a:rPr>
              <a:t> by the MERLIN </a:t>
            </a:r>
            <a:r>
              <a:rPr lang="it-IT" sz="2200" dirty="0" err="1">
                <a:solidFill>
                  <a:schemeClr val="tx2"/>
                </a:solidFill>
              </a:rPr>
              <a:t>Inversion</a:t>
            </a:r>
            <a:r>
              <a:rPr lang="it-IT" sz="2200" dirty="0">
                <a:solidFill>
                  <a:schemeClr val="tx2"/>
                </a:solidFill>
              </a:rPr>
              <a:t> code.</a:t>
            </a:r>
          </a:p>
          <a:p>
            <a:pPr marL="342900" indent="-342900" algn="just">
              <a:buFontTx/>
              <a:buChar char="-"/>
            </a:pPr>
            <a:r>
              <a:rPr lang="it-IT" sz="2200" dirty="0" err="1">
                <a:solidFill>
                  <a:schemeClr val="tx2"/>
                </a:solidFill>
              </a:rPr>
              <a:t>We</a:t>
            </a:r>
            <a:r>
              <a:rPr lang="it-IT" sz="2200" dirty="0">
                <a:solidFill>
                  <a:schemeClr val="tx2"/>
                </a:solidFill>
              </a:rPr>
              <a:t> </a:t>
            </a:r>
            <a:r>
              <a:rPr lang="it-IT" sz="2200" dirty="0" err="1">
                <a:solidFill>
                  <a:schemeClr val="tx2"/>
                </a:solidFill>
              </a:rPr>
              <a:t>applied</a:t>
            </a:r>
            <a:r>
              <a:rPr lang="it-IT" sz="2200" dirty="0">
                <a:solidFill>
                  <a:schemeClr val="tx2"/>
                </a:solidFill>
              </a:rPr>
              <a:t> the NPFC code to </a:t>
            </a:r>
            <a:r>
              <a:rPr lang="it-IT" sz="2200" dirty="0" err="1">
                <a:solidFill>
                  <a:schemeClr val="tx2"/>
                </a:solidFill>
              </a:rPr>
              <a:t>perform</a:t>
            </a:r>
            <a:r>
              <a:rPr lang="it-IT" sz="2200" dirty="0">
                <a:solidFill>
                  <a:schemeClr val="tx2"/>
                </a:solidFill>
              </a:rPr>
              <a:t> </a:t>
            </a:r>
            <a:r>
              <a:rPr lang="it-IT" sz="2200" dirty="0" err="1">
                <a:solidFill>
                  <a:schemeClr val="tx2"/>
                </a:solidFill>
              </a:rPr>
              <a:t>azimuth</a:t>
            </a:r>
            <a:r>
              <a:rPr lang="it-IT" sz="2200" dirty="0">
                <a:solidFill>
                  <a:schemeClr val="tx2"/>
                </a:solidFill>
              </a:rPr>
              <a:t> </a:t>
            </a:r>
            <a:r>
              <a:rPr lang="it-IT" sz="2200" dirty="0" err="1">
                <a:solidFill>
                  <a:schemeClr val="tx2"/>
                </a:solidFill>
              </a:rPr>
              <a:t>disambiguation</a:t>
            </a:r>
            <a:r>
              <a:rPr lang="it-IT" sz="2200" dirty="0">
                <a:solidFill>
                  <a:schemeClr val="tx2"/>
                </a:solidFill>
              </a:rPr>
              <a:t>.</a:t>
            </a:r>
          </a:p>
        </p:txBody>
      </p:sp>
      <p:grpSp>
        <p:nvGrpSpPr>
          <p:cNvPr id="11" name="Gruppo 10"/>
          <p:cNvGrpSpPr/>
          <p:nvPr/>
        </p:nvGrpSpPr>
        <p:grpSpPr>
          <a:xfrm>
            <a:off x="107504" y="1173022"/>
            <a:ext cx="8928992" cy="3696138"/>
            <a:chOff x="704368" y="1274188"/>
            <a:chExt cx="7900080" cy="327022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68" y="1274188"/>
              <a:ext cx="4011648" cy="3270222"/>
            </a:xfrm>
            <a:prstGeom prst="rect">
              <a:avLst/>
            </a:prstGeom>
          </p:spPr>
        </p:pic>
        <p:grpSp>
          <p:nvGrpSpPr>
            <p:cNvPr id="9" name="Gruppo 8"/>
            <p:cNvGrpSpPr/>
            <p:nvPr/>
          </p:nvGrpSpPr>
          <p:grpSpPr>
            <a:xfrm>
              <a:off x="4700448" y="1274188"/>
              <a:ext cx="3904000" cy="3270222"/>
              <a:chOff x="4355976" y="1274188"/>
              <a:chExt cx="3904000" cy="3270222"/>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337786"/>
                <a:ext cx="3904000" cy="3206624"/>
              </a:xfrm>
              <a:prstGeom prst="rect">
                <a:avLst/>
              </a:prstGeom>
            </p:spPr>
          </p:pic>
          <p:sp>
            <p:nvSpPr>
              <p:cNvPr id="8" name="Rettangolo 7"/>
              <p:cNvSpPr/>
              <p:nvPr/>
            </p:nvSpPr>
            <p:spPr>
              <a:xfrm>
                <a:off x="4355976" y="1274188"/>
                <a:ext cx="3904000" cy="13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0" name="CustomShape 1"/>
          <p:cNvSpPr/>
          <p:nvPr/>
        </p:nvSpPr>
        <p:spPr>
          <a:xfrm>
            <a:off x="0" y="0"/>
            <a:ext cx="9143640" cy="639000"/>
          </a:xfrm>
          <a:prstGeom prst="rect">
            <a:avLst/>
          </a:prstGeom>
        </p:spPr>
        <p:txBody>
          <a:bodyPr lIns="90000" tIns="45000" rIns="90000" bIns="45000"/>
          <a:lstStyle/>
          <a:p>
            <a:pPr algn="ctr">
              <a:lnSpc>
                <a:spcPct val="100000"/>
              </a:lnSpc>
            </a:pPr>
            <a:r>
              <a:rPr lang="it-IT" sz="4000" dirty="0" err="1">
                <a:solidFill>
                  <a:schemeClr val="tx2"/>
                </a:solidFill>
              </a:rPr>
              <a:t>Hinode</a:t>
            </a:r>
            <a:r>
              <a:rPr lang="it-IT" sz="4000" dirty="0">
                <a:solidFill>
                  <a:schemeClr val="tx2"/>
                </a:solidFill>
              </a:rPr>
              <a:t> data </a:t>
            </a:r>
            <a:r>
              <a:rPr lang="it-IT" sz="4000" dirty="0" err="1">
                <a:solidFill>
                  <a:schemeClr val="tx2"/>
                </a:solidFill>
              </a:rPr>
              <a:t>inversions</a:t>
            </a:r>
            <a:endParaRPr sz="4000" dirty="0">
              <a:solidFill>
                <a:schemeClr val="tx2"/>
              </a:solidFill>
            </a:endParaRPr>
          </a:p>
        </p:txBody>
      </p:sp>
      <p:sp>
        <p:nvSpPr>
          <p:cNvPr id="12"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400674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Line 4"/>
          <p:cNvSpPr/>
          <p:nvPr/>
        </p:nvSpPr>
        <p:spPr>
          <a:xfrm>
            <a:off x="323280" y="764640"/>
            <a:ext cx="8497080" cy="0"/>
          </a:xfrm>
          <a:prstGeom prst="line">
            <a:avLst/>
          </a:prstGeom>
          <a:ln w="25560">
            <a:solidFill>
              <a:srgbClr val="FFC000"/>
            </a:solidFill>
            <a:round/>
          </a:ln>
        </p:spPr>
      </p:sp>
      <p:sp>
        <p:nvSpPr>
          <p:cNvPr id="8" name="CustomShape 1"/>
          <p:cNvSpPr/>
          <p:nvPr/>
        </p:nvSpPr>
        <p:spPr>
          <a:xfrm>
            <a:off x="-21700" y="0"/>
            <a:ext cx="9143640" cy="639000"/>
          </a:xfrm>
          <a:prstGeom prst="rect">
            <a:avLst/>
          </a:prstGeom>
        </p:spPr>
        <p:txBody>
          <a:bodyPr lIns="90000" tIns="45000" rIns="90000" bIns="45000"/>
          <a:lstStyle/>
          <a:p>
            <a:pPr algn="ctr">
              <a:lnSpc>
                <a:spcPct val="100000"/>
              </a:lnSpc>
            </a:pPr>
            <a:r>
              <a:rPr lang="it-IT" sz="4000" dirty="0">
                <a:solidFill>
                  <a:schemeClr val="tx2"/>
                </a:solidFill>
                <a:latin typeface="+mj-lt"/>
              </a:rPr>
              <a:t>LB </a:t>
            </a:r>
            <a:r>
              <a:rPr lang="it-IT" sz="4000" dirty="0" err="1">
                <a:solidFill>
                  <a:schemeClr val="tx2"/>
                </a:solidFill>
                <a:latin typeface="+mj-lt"/>
              </a:rPr>
              <a:t>Inclination</a:t>
            </a:r>
            <a:endParaRPr sz="4000" dirty="0">
              <a:solidFill>
                <a:schemeClr val="tx2"/>
              </a:solidFill>
              <a:latin typeface="+mj-lt"/>
            </a:endParaRPr>
          </a:p>
        </p:txBody>
      </p:sp>
      <p:sp>
        <p:nvSpPr>
          <p:cNvPr id="9" name="Line 2"/>
          <p:cNvSpPr/>
          <p:nvPr/>
        </p:nvSpPr>
        <p:spPr>
          <a:xfrm>
            <a:off x="323280" y="6597352"/>
            <a:ext cx="8497080" cy="0"/>
          </a:xfrm>
          <a:prstGeom prst="line">
            <a:avLst/>
          </a:prstGeom>
          <a:ln w="25560">
            <a:solidFill>
              <a:srgbClr val="FFC000"/>
            </a:solidFill>
            <a:round/>
          </a:ln>
        </p:spPr>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85232"/>
            <a:ext cx="2095500" cy="5791200"/>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444" y="784537"/>
            <a:ext cx="2095500" cy="5791200"/>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836712"/>
            <a:ext cx="4104456" cy="3622928"/>
          </a:xfrm>
          <a:prstGeom prst="rect">
            <a:avLst/>
          </a:prstGeom>
        </p:spPr>
      </p:pic>
      <p:sp>
        <p:nvSpPr>
          <p:cNvPr id="3" name="CasellaDiTesto 2"/>
          <p:cNvSpPr txBox="1"/>
          <p:nvPr/>
        </p:nvSpPr>
        <p:spPr>
          <a:xfrm>
            <a:off x="4139952" y="4581128"/>
            <a:ext cx="4608512" cy="2492990"/>
          </a:xfrm>
          <a:prstGeom prst="rect">
            <a:avLst/>
          </a:prstGeom>
          <a:noFill/>
        </p:spPr>
        <p:txBody>
          <a:bodyPr wrap="square" rtlCol="0">
            <a:spAutoFit/>
          </a:bodyPr>
          <a:lstStyle/>
          <a:p>
            <a:pPr marL="342900" indent="-342900" algn="just">
              <a:buClr>
                <a:srgbClr val="C00000"/>
              </a:buClr>
              <a:buFont typeface="Wingdings" panose="05000000000000000000" pitchFamily="2" charset="2"/>
              <a:buChar char="Ø"/>
            </a:pPr>
            <a:r>
              <a:rPr lang="it-IT" sz="2000" dirty="0" err="1">
                <a:solidFill>
                  <a:schemeClr val="tx2"/>
                </a:solidFill>
              </a:rPr>
              <a:t>LBn</a:t>
            </a:r>
            <a:r>
              <a:rPr lang="it-IT" sz="2000" dirty="0">
                <a:solidFill>
                  <a:schemeClr val="tx2"/>
                </a:solidFill>
              </a:rPr>
              <a:t> (blue line): </a:t>
            </a:r>
            <a:r>
              <a:rPr lang="it-IT" sz="2000" dirty="0" err="1">
                <a:solidFill>
                  <a:schemeClr val="tx2"/>
                </a:solidFill>
              </a:rPr>
              <a:t>umbral</a:t>
            </a:r>
            <a:r>
              <a:rPr lang="it-IT" sz="2000" dirty="0">
                <a:solidFill>
                  <a:schemeClr val="tx2"/>
                </a:solidFill>
              </a:rPr>
              <a:t> </a:t>
            </a:r>
            <a:r>
              <a:rPr lang="it-IT" sz="2000" dirty="0" err="1">
                <a:solidFill>
                  <a:schemeClr val="tx2"/>
                </a:solidFill>
              </a:rPr>
              <a:t>region</a:t>
            </a:r>
            <a:r>
              <a:rPr lang="it-IT" sz="2000" dirty="0">
                <a:solidFill>
                  <a:schemeClr val="tx2"/>
                </a:solidFill>
              </a:rPr>
              <a:t> </a:t>
            </a:r>
            <a:r>
              <a:rPr lang="it-IT" sz="2000" dirty="0" err="1">
                <a:solidFill>
                  <a:schemeClr val="tx2"/>
                </a:solidFill>
              </a:rPr>
              <a:t>has</a:t>
            </a:r>
            <a:r>
              <a:rPr lang="it-IT" sz="2000" dirty="0">
                <a:solidFill>
                  <a:schemeClr val="tx2"/>
                </a:solidFill>
              </a:rPr>
              <a:t> </a:t>
            </a:r>
            <a:r>
              <a:rPr lang="it-IT" sz="2000" dirty="0" err="1">
                <a:solidFill>
                  <a:schemeClr val="tx2"/>
                </a:solidFill>
              </a:rPr>
              <a:t>values</a:t>
            </a:r>
            <a:r>
              <a:rPr lang="it-IT" sz="2000" dirty="0">
                <a:solidFill>
                  <a:schemeClr val="tx2"/>
                </a:solidFill>
              </a:rPr>
              <a:t> of 170° and </a:t>
            </a:r>
            <a:r>
              <a:rPr lang="it-IT" sz="2000" dirty="0" err="1">
                <a:solidFill>
                  <a:schemeClr val="tx2"/>
                </a:solidFill>
              </a:rPr>
              <a:t>lower</a:t>
            </a:r>
            <a:r>
              <a:rPr lang="it-IT" sz="2000" dirty="0">
                <a:solidFill>
                  <a:schemeClr val="tx2"/>
                </a:solidFill>
              </a:rPr>
              <a:t> </a:t>
            </a:r>
            <a:r>
              <a:rPr lang="it-IT" sz="2000" dirty="0" err="1">
                <a:solidFill>
                  <a:schemeClr val="tx2"/>
                </a:solidFill>
              </a:rPr>
              <a:t>than</a:t>
            </a:r>
            <a:r>
              <a:rPr lang="it-IT" sz="2000" dirty="0">
                <a:solidFill>
                  <a:schemeClr val="tx2"/>
                </a:solidFill>
              </a:rPr>
              <a:t> 155° in the LB.</a:t>
            </a:r>
          </a:p>
          <a:p>
            <a:pPr marL="342900" indent="-342900" algn="just">
              <a:buClr>
                <a:srgbClr val="C00000"/>
              </a:buClr>
              <a:buFont typeface="Wingdings" panose="05000000000000000000" pitchFamily="2" charset="2"/>
              <a:buChar char="Ø"/>
            </a:pPr>
            <a:r>
              <a:rPr lang="it-IT" sz="2000" dirty="0" err="1">
                <a:solidFill>
                  <a:schemeClr val="tx2"/>
                </a:solidFill>
              </a:rPr>
              <a:t>LBs</a:t>
            </a:r>
            <a:r>
              <a:rPr lang="it-IT" sz="2000" dirty="0">
                <a:solidFill>
                  <a:schemeClr val="tx2"/>
                </a:solidFill>
              </a:rPr>
              <a:t> (red line): LB </a:t>
            </a:r>
            <a:r>
              <a:rPr lang="it-IT" sz="2000" dirty="0" err="1">
                <a:solidFill>
                  <a:schemeClr val="tx2"/>
                </a:solidFill>
              </a:rPr>
              <a:t>region</a:t>
            </a:r>
            <a:r>
              <a:rPr lang="it-IT" sz="2000" dirty="0">
                <a:solidFill>
                  <a:schemeClr val="tx2"/>
                </a:solidFill>
              </a:rPr>
              <a:t> </a:t>
            </a:r>
            <a:r>
              <a:rPr lang="it-IT" sz="2000" dirty="0" err="1">
                <a:solidFill>
                  <a:schemeClr val="tx2"/>
                </a:solidFill>
              </a:rPr>
              <a:t>has</a:t>
            </a:r>
            <a:r>
              <a:rPr lang="it-IT" sz="2000" dirty="0">
                <a:solidFill>
                  <a:schemeClr val="tx2"/>
                </a:solidFill>
              </a:rPr>
              <a:t> </a:t>
            </a:r>
            <a:r>
              <a:rPr lang="it-IT" sz="2000" dirty="0" err="1">
                <a:solidFill>
                  <a:schemeClr val="tx2"/>
                </a:solidFill>
              </a:rPr>
              <a:t>values</a:t>
            </a:r>
            <a:r>
              <a:rPr lang="it-IT" sz="2000" dirty="0">
                <a:solidFill>
                  <a:schemeClr val="tx2"/>
                </a:solidFill>
              </a:rPr>
              <a:t> of 155° and in the </a:t>
            </a:r>
            <a:r>
              <a:rPr lang="it-IT" sz="2000" dirty="0" err="1">
                <a:solidFill>
                  <a:srgbClr val="1F497D"/>
                </a:solidFill>
              </a:rPr>
              <a:t>umbral</a:t>
            </a:r>
            <a:r>
              <a:rPr lang="it-IT" sz="2000" dirty="0">
                <a:solidFill>
                  <a:srgbClr val="1F497D"/>
                </a:solidFill>
              </a:rPr>
              <a:t> </a:t>
            </a:r>
            <a:r>
              <a:rPr lang="it-IT" sz="2000" dirty="0" err="1">
                <a:solidFill>
                  <a:srgbClr val="1F497D"/>
                </a:solidFill>
              </a:rPr>
              <a:t>regions</a:t>
            </a:r>
            <a:r>
              <a:rPr lang="it-IT" sz="2000" dirty="0">
                <a:solidFill>
                  <a:srgbClr val="1F497D"/>
                </a:solidFill>
              </a:rPr>
              <a:t> the </a:t>
            </a:r>
            <a:r>
              <a:rPr lang="it-IT" sz="2000" dirty="0" err="1">
                <a:solidFill>
                  <a:srgbClr val="1F497D"/>
                </a:solidFill>
              </a:rPr>
              <a:t>inclination</a:t>
            </a:r>
            <a:r>
              <a:rPr lang="it-IT" sz="2000" dirty="0">
                <a:solidFill>
                  <a:srgbClr val="1F497D"/>
                </a:solidFill>
              </a:rPr>
              <a:t> </a:t>
            </a:r>
            <a:r>
              <a:rPr lang="it-IT" sz="2000" dirty="0" err="1">
                <a:solidFill>
                  <a:srgbClr val="1F497D"/>
                </a:solidFill>
              </a:rPr>
              <a:t>is</a:t>
            </a:r>
            <a:r>
              <a:rPr lang="it-IT" sz="2000" dirty="0">
                <a:solidFill>
                  <a:srgbClr val="1F497D"/>
                </a:solidFill>
              </a:rPr>
              <a:t> &gt; 165° </a:t>
            </a:r>
          </a:p>
          <a:p>
            <a:endParaRPr lang="it-IT" dirty="0">
              <a:solidFill>
                <a:srgbClr val="1F497D"/>
              </a:solidFill>
            </a:endParaRPr>
          </a:p>
          <a:p>
            <a:endParaRPr lang="it-IT" dirty="0"/>
          </a:p>
        </p:txBody>
      </p:sp>
      <p:sp>
        <p:nvSpPr>
          <p:cNvPr id="12"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361448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Rettangolo 6"/>
          <p:cNvSpPr/>
          <p:nvPr/>
        </p:nvSpPr>
        <p:spPr>
          <a:xfrm>
            <a:off x="440954" y="3649087"/>
            <a:ext cx="3554982" cy="1508105"/>
          </a:xfrm>
          <a:prstGeom prst="rect">
            <a:avLst/>
          </a:prstGeom>
        </p:spPr>
        <p:txBody>
          <a:bodyPr wrap="square">
            <a:spAutoFit/>
          </a:bodyPr>
          <a:lstStyle/>
          <a:p>
            <a:pPr algn="just">
              <a:buClr>
                <a:srgbClr val="C00000"/>
              </a:buClr>
            </a:pPr>
            <a:r>
              <a:rPr lang="en-US" sz="2300" dirty="0">
                <a:solidFill>
                  <a:schemeClr val="tx2"/>
                </a:solidFill>
                <a:latin typeface="+mj-lt"/>
              </a:rPr>
              <a:t>Convection penetrating from the sub-</a:t>
            </a:r>
            <a:r>
              <a:rPr lang="en-US" sz="2300" dirty="0" err="1">
                <a:solidFill>
                  <a:schemeClr val="tx2"/>
                </a:solidFill>
                <a:latin typeface="+mj-lt"/>
              </a:rPr>
              <a:t>photospheric</a:t>
            </a:r>
            <a:r>
              <a:rPr lang="en-US" sz="2300" dirty="0">
                <a:solidFill>
                  <a:schemeClr val="tx2"/>
                </a:solidFill>
                <a:latin typeface="+mj-lt"/>
              </a:rPr>
              <a:t> layers into a quite field-free gap</a:t>
            </a:r>
          </a:p>
        </p:txBody>
      </p:sp>
      <p:sp>
        <p:nvSpPr>
          <p:cNvPr id="8" name="CasellaDiTesto 7"/>
          <p:cNvSpPr txBox="1"/>
          <p:nvPr/>
        </p:nvSpPr>
        <p:spPr>
          <a:xfrm>
            <a:off x="107504" y="908720"/>
            <a:ext cx="3883222" cy="2569934"/>
          </a:xfrm>
          <a:prstGeom prst="rect">
            <a:avLst/>
          </a:prstGeom>
          <a:noFill/>
        </p:spPr>
        <p:txBody>
          <a:bodyPr wrap="square" rtlCol="0">
            <a:spAutoFit/>
          </a:bodyPr>
          <a:lstStyle/>
          <a:p>
            <a:pPr marL="342900" indent="-342900" algn="just">
              <a:buClr>
                <a:srgbClr val="C00000"/>
              </a:buClr>
              <a:buFont typeface="Wingdings" panose="05000000000000000000" pitchFamily="2" charset="2"/>
              <a:buChar char="Ø"/>
            </a:pPr>
            <a:r>
              <a:rPr lang="it-IT" sz="2300" dirty="0">
                <a:solidFill>
                  <a:schemeClr val="tx2"/>
                </a:solidFill>
              </a:rPr>
              <a:t>The </a:t>
            </a:r>
            <a:r>
              <a:rPr lang="it-IT" sz="2300" dirty="0" err="1">
                <a:solidFill>
                  <a:schemeClr val="tx2"/>
                </a:solidFill>
              </a:rPr>
              <a:t>results</a:t>
            </a:r>
            <a:r>
              <a:rPr lang="it-IT" sz="2300" dirty="0">
                <a:solidFill>
                  <a:schemeClr val="tx2"/>
                </a:solidFill>
              </a:rPr>
              <a:t> of the SIR </a:t>
            </a:r>
            <a:r>
              <a:rPr lang="it-IT" sz="2300" dirty="0" err="1">
                <a:solidFill>
                  <a:schemeClr val="tx2"/>
                </a:solidFill>
              </a:rPr>
              <a:t>inversion</a:t>
            </a:r>
            <a:r>
              <a:rPr lang="it-IT" sz="2300" dirty="0">
                <a:solidFill>
                  <a:schemeClr val="tx2"/>
                </a:solidFill>
              </a:rPr>
              <a:t> </a:t>
            </a:r>
            <a:r>
              <a:rPr lang="it-IT" sz="2300" dirty="0" err="1">
                <a:solidFill>
                  <a:schemeClr val="tx2"/>
                </a:solidFill>
              </a:rPr>
              <a:t>confirm</a:t>
            </a:r>
            <a:r>
              <a:rPr lang="it-IT" sz="2300" dirty="0">
                <a:solidFill>
                  <a:schemeClr val="tx2"/>
                </a:solidFill>
              </a:rPr>
              <a:t> </a:t>
            </a:r>
            <a:r>
              <a:rPr lang="it-IT" sz="2300" dirty="0" err="1">
                <a:solidFill>
                  <a:schemeClr val="tx2"/>
                </a:solidFill>
              </a:rPr>
              <a:t>that</a:t>
            </a:r>
            <a:r>
              <a:rPr lang="it-IT" sz="2300" dirty="0">
                <a:solidFill>
                  <a:schemeClr val="tx2"/>
                </a:solidFill>
              </a:rPr>
              <a:t> </a:t>
            </a:r>
            <a:r>
              <a:rPr lang="it-IT" sz="2300" dirty="0" err="1">
                <a:solidFill>
                  <a:schemeClr val="tx2"/>
                </a:solidFill>
              </a:rPr>
              <a:t>where</a:t>
            </a:r>
            <a:r>
              <a:rPr lang="it-IT" sz="2300" dirty="0">
                <a:solidFill>
                  <a:schemeClr val="tx2"/>
                </a:solidFill>
              </a:rPr>
              <a:t> the </a:t>
            </a:r>
            <a:r>
              <a:rPr lang="it-IT" sz="2300" dirty="0" err="1">
                <a:solidFill>
                  <a:schemeClr val="tx2"/>
                </a:solidFill>
              </a:rPr>
              <a:t>magnetic</a:t>
            </a:r>
            <a:r>
              <a:rPr lang="it-IT" sz="2300" dirty="0">
                <a:solidFill>
                  <a:schemeClr val="tx2"/>
                </a:solidFill>
              </a:rPr>
              <a:t> </a:t>
            </a:r>
            <a:r>
              <a:rPr lang="it-IT" sz="2300" dirty="0" err="1">
                <a:solidFill>
                  <a:schemeClr val="tx2"/>
                </a:solidFill>
              </a:rPr>
              <a:t>field</a:t>
            </a:r>
            <a:r>
              <a:rPr lang="it-IT" sz="2300" dirty="0">
                <a:solidFill>
                  <a:schemeClr val="tx2"/>
                </a:solidFill>
              </a:rPr>
              <a:t> </a:t>
            </a:r>
            <a:r>
              <a:rPr lang="it-IT" sz="2300" dirty="0" err="1">
                <a:solidFill>
                  <a:schemeClr val="tx2"/>
                </a:solidFill>
              </a:rPr>
              <a:t>is</a:t>
            </a:r>
            <a:r>
              <a:rPr lang="it-IT" sz="2300" dirty="0">
                <a:solidFill>
                  <a:schemeClr val="tx2"/>
                </a:solidFill>
              </a:rPr>
              <a:t> low, </a:t>
            </a:r>
            <a:r>
              <a:rPr lang="it-IT" sz="2300" dirty="0" err="1">
                <a:solidFill>
                  <a:schemeClr val="tx2"/>
                </a:solidFill>
              </a:rPr>
              <a:t>convection</a:t>
            </a:r>
            <a:r>
              <a:rPr lang="it-IT" sz="2300" dirty="0">
                <a:solidFill>
                  <a:schemeClr val="tx2"/>
                </a:solidFill>
              </a:rPr>
              <a:t> </a:t>
            </a:r>
            <a:r>
              <a:rPr lang="it-IT" sz="2300" dirty="0" err="1">
                <a:solidFill>
                  <a:schemeClr val="tx2"/>
                </a:solidFill>
              </a:rPr>
              <a:t>is</a:t>
            </a:r>
            <a:r>
              <a:rPr lang="it-IT" sz="2300" dirty="0">
                <a:solidFill>
                  <a:schemeClr val="tx2"/>
                </a:solidFill>
              </a:rPr>
              <a:t> more </a:t>
            </a:r>
            <a:r>
              <a:rPr lang="it-IT" sz="2300" dirty="0" err="1">
                <a:solidFill>
                  <a:schemeClr val="tx2"/>
                </a:solidFill>
              </a:rPr>
              <a:t>effective</a:t>
            </a:r>
            <a:r>
              <a:rPr lang="it-IT" sz="2300" dirty="0">
                <a:solidFill>
                  <a:schemeClr val="tx2"/>
                </a:solidFill>
              </a:rPr>
              <a:t> and the </a:t>
            </a:r>
            <a:r>
              <a:rPr lang="it-IT" sz="2300" dirty="0" err="1">
                <a:solidFill>
                  <a:schemeClr val="tx2"/>
                </a:solidFill>
              </a:rPr>
              <a:t>intensity</a:t>
            </a:r>
            <a:r>
              <a:rPr lang="it-IT" sz="2300" dirty="0">
                <a:solidFill>
                  <a:schemeClr val="tx2"/>
                </a:solidFill>
              </a:rPr>
              <a:t> of the </a:t>
            </a:r>
            <a:r>
              <a:rPr lang="it-IT" sz="2300" dirty="0" err="1">
                <a:solidFill>
                  <a:schemeClr val="tx2"/>
                </a:solidFill>
              </a:rPr>
              <a:t>grains</a:t>
            </a:r>
            <a:r>
              <a:rPr lang="it-IT" sz="2300" dirty="0">
                <a:solidFill>
                  <a:schemeClr val="tx2"/>
                </a:solidFill>
              </a:rPr>
              <a:t> of the LB </a:t>
            </a:r>
            <a:r>
              <a:rPr lang="it-IT" sz="2300" dirty="0" err="1">
                <a:solidFill>
                  <a:schemeClr val="tx2"/>
                </a:solidFill>
              </a:rPr>
              <a:t>is</a:t>
            </a:r>
            <a:r>
              <a:rPr lang="it-IT" sz="2300" dirty="0">
                <a:solidFill>
                  <a:schemeClr val="tx2"/>
                </a:solidFill>
              </a:rPr>
              <a:t> </a:t>
            </a:r>
            <a:r>
              <a:rPr lang="it-IT" sz="2300" dirty="0" err="1">
                <a:solidFill>
                  <a:schemeClr val="tx2"/>
                </a:solidFill>
              </a:rPr>
              <a:t>higher</a:t>
            </a:r>
            <a:r>
              <a:rPr lang="it-IT" sz="2300" dirty="0">
                <a:solidFill>
                  <a:schemeClr val="tx2"/>
                </a:solidFill>
              </a:rPr>
              <a:t> </a:t>
            </a:r>
          </a:p>
        </p:txBody>
      </p:sp>
      <p:sp>
        <p:nvSpPr>
          <p:cNvPr id="9" name="Line 4"/>
          <p:cNvSpPr/>
          <p:nvPr/>
        </p:nvSpPr>
        <p:spPr>
          <a:xfrm>
            <a:off x="323280" y="764640"/>
            <a:ext cx="8497080" cy="0"/>
          </a:xfrm>
          <a:prstGeom prst="line">
            <a:avLst/>
          </a:prstGeom>
          <a:ln w="25560">
            <a:solidFill>
              <a:srgbClr val="FFC000"/>
            </a:solidFill>
            <a:round/>
          </a:ln>
        </p:spPr>
      </p:sp>
      <p:sp>
        <p:nvSpPr>
          <p:cNvPr id="11" name="Freccia in giù 10"/>
          <p:cNvSpPr/>
          <p:nvPr/>
        </p:nvSpPr>
        <p:spPr>
          <a:xfrm>
            <a:off x="2123728" y="3284984"/>
            <a:ext cx="222554" cy="50615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12" name="CustomShape 4"/>
          <p:cNvSpPr/>
          <p:nvPr/>
        </p:nvSpPr>
        <p:spPr>
          <a:xfrm>
            <a:off x="0" y="53696"/>
            <a:ext cx="9143640" cy="639000"/>
          </a:xfrm>
          <a:prstGeom prst="rect">
            <a:avLst/>
          </a:prstGeom>
        </p:spPr>
        <p:txBody>
          <a:bodyPr lIns="90000" tIns="45000" rIns="90000" bIns="45000"/>
          <a:lstStyle/>
          <a:p>
            <a:pPr algn="ctr">
              <a:lnSpc>
                <a:spcPct val="100000"/>
              </a:lnSpc>
            </a:pPr>
            <a:r>
              <a:rPr lang="it-IT" sz="4000" dirty="0" err="1">
                <a:solidFill>
                  <a:schemeClr val="tx2"/>
                </a:solidFill>
                <a:latin typeface="+mj-lt"/>
              </a:rPr>
              <a:t>Conclusions</a:t>
            </a:r>
            <a:r>
              <a:rPr lang="it-IT" sz="4000" dirty="0">
                <a:solidFill>
                  <a:schemeClr val="tx2"/>
                </a:solidFill>
                <a:latin typeface="+mj-lt"/>
              </a:rPr>
              <a:t> </a:t>
            </a:r>
            <a:endParaRPr sz="4000" dirty="0">
              <a:solidFill>
                <a:schemeClr val="tx2"/>
              </a:solidFill>
              <a:latin typeface="+mj-lt"/>
            </a:endParaRPr>
          </a:p>
        </p:txBody>
      </p:sp>
      <p:sp>
        <p:nvSpPr>
          <p:cNvPr id="10"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
        <p:nvSpPr>
          <p:cNvPr id="4" name="CasellaDiTesto 3"/>
          <p:cNvSpPr txBox="1"/>
          <p:nvPr/>
        </p:nvSpPr>
        <p:spPr>
          <a:xfrm>
            <a:off x="1043496" y="5373216"/>
            <a:ext cx="3168464" cy="1477328"/>
          </a:xfrm>
          <a:prstGeom prst="rect">
            <a:avLst/>
          </a:prstGeom>
          <a:noFill/>
        </p:spPr>
        <p:txBody>
          <a:bodyPr wrap="square" rtlCol="0">
            <a:spAutoFit/>
          </a:bodyPr>
          <a:lstStyle/>
          <a:p>
            <a:r>
              <a:rPr lang="it-IT" sz="2300" dirty="0" err="1">
                <a:solidFill>
                  <a:schemeClr val="tx2"/>
                </a:solidFill>
              </a:rPr>
              <a:t>monolithic</a:t>
            </a:r>
            <a:r>
              <a:rPr lang="it-IT" sz="2300" dirty="0">
                <a:solidFill>
                  <a:schemeClr val="tx2"/>
                </a:solidFill>
              </a:rPr>
              <a:t> model </a:t>
            </a:r>
          </a:p>
          <a:p>
            <a:r>
              <a:rPr lang="it-IT" sz="2300" dirty="0">
                <a:solidFill>
                  <a:schemeClr val="tx2"/>
                </a:solidFill>
              </a:rPr>
              <a:t>               vs </a:t>
            </a:r>
          </a:p>
          <a:p>
            <a:r>
              <a:rPr lang="it-IT" sz="2300" u="sng" dirty="0">
                <a:solidFill>
                  <a:schemeClr val="tx2"/>
                </a:solidFill>
                <a:uFill>
                  <a:solidFill>
                    <a:srgbClr val="C00000"/>
                  </a:solidFill>
                </a:uFill>
              </a:rPr>
              <a:t>spaghetti-</a:t>
            </a:r>
            <a:r>
              <a:rPr lang="it-IT" sz="2300" u="sng" dirty="0" err="1">
                <a:solidFill>
                  <a:schemeClr val="tx2"/>
                </a:solidFill>
                <a:uFill>
                  <a:solidFill>
                    <a:srgbClr val="C00000"/>
                  </a:solidFill>
                </a:uFill>
              </a:rPr>
              <a:t>like</a:t>
            </a:r>
            <a:r>
              <a:rPr lang="it-IT" sz="2300" u="sng" dirty="0">
                <a:solidFill>
                  <a:schemeClr val="tx2"/>
                </a:solidFill>
                <a:uFill>
                  <a:solidFill>
                    <a:srgbClr val="C00000"/>
                  </a:solidFill>
                </a:uFill>
              </a:rPr>
              <a:t> model</a:t>
            </a:r>
          </a:p>
          <a:p>
            <a:endParaRPr lang="it-IT" dirty="0"/>
          </a:p>
        </p:txBody>
      </p:sp>
      <p:sp>
        <p:nvSpPr>
          <p:cNvPr id="17" name="Freccia in giù 16"/>
          <p:cNvSpPr/>
          <p:nvPr/>
        </p:nvSpPr>
        <p:spPr>
          <a:xfrm>
            <a:off x="2117198" y="4869160"/>
            <a:ext cx="222554" cy="50615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13" name="CasellaDiTesto 12"/>
          <p:cNvSpPr txBox="1"/>
          <p:nvPr/>
        </p:nvSpPr>
        <p:spPr>
          <a:xfrm>
            <a:off x="4499992" y="908720"/>
            <a:ext cx="4320368" cy="1569660"/>
          </a:xfrm>
          <a:prstGeom prst="rect">
            <a:avLst/>
          </a:prstGeom>
          <a:noFill/>
        </p:spPr>
        <p:txBody>
          <a:bodyPr wrap="square" rtlCol="0">
            <a:spAutoFit/>
          </a:bodyPr>
          <a:lstStyle/>
          <a:p>
            <a:pPr marL="342900" indent="-342900" algn="just">
              <a:buClr>
                <a:srgbClr val="C00000"/>
              </a:buClr>
              <a:buFont typeface="Wingdings" panose="05000000000000000000" pitchFamily="2" charset="2"/>
              <a:buChar char="Ø"/>
            </a:pPr>
            <a:r>
              <a:rPr lang="it-IT" sz="2400" dirty="0">
                <a:solidFill>
                  <a:schemeClr val="tx2"/>
                </a:solidFill>
                <a:latin typeface="+mj-lt"/>
              </a:rPr>
              <a:t>The DL of the </a:t>
            </a:r>
            <a:r>
              <a:rPr lang="it-IT" sz="2400" dirty="0" err="1">
                <a:solidFill>
                  <a:schemeClr val="tx2"/>
                </a:solidFill>
                <a:latin typeface="+mj-lt"/>
              </a:rPr>
              <a:t>LBn</a:t>
            </a:r>
            <a:r>
              <a:rPr lang="it-IT" sz="2400" dirty="0">
                <a:solidFill>
                  <a:schemeClr val="tx2"/>
                </a:solidFill>
                <a:latin typeface="+mj-lt"/>
              </a:rPr>
              <a:t> shows </a:t>
            </a:r>
            <a:r>
              <a:rPr lang="it-IT" sz="2400" dirty="0" err="1">
                <a:solidFill>
                  <a:schemeClr val="tx2"/>
                </a:solidFill>
                <a:latin typeface="+mj-lt"/>
              </a:rPr>
              <a:t>both</a:t>
            </a:r>
            <a:r>
              <a:rPr lang="it-IT" sz="2400" dirty="0">
                <a:solidFill>
                  <a:schemeClr val="tx2"/>
                </a:solidFill>
                <a:latin typeface="+mj-lt"/>
              </a:rPr>
              <a:t> </a:t>
            </a:r>
            <a:r>
              <a:rPr lang="it-IT" sz="2400" dirty="0" err="1">
                <a:solidFill>
                  <a:schemeClr val="tx2"/>
                </a:solidFill>
                <a:latin typeface="+mj-lt"/>
              </a:rPr>
              <a:t>downflows</a:t>
            </a:r>
            <a:r>
              <a:rPr lang="it-IT" sz="2400" dirty="0">
                <a:solidFill>
                  <a:schemeClr val="tx2"/>
                </a:solidFill>
                <a:latin typeface="+mj-lt"/>
              </a:rPr>
              <a:t> and </a:t>
            </a:r>
            <a:r>
              <a:rPr lang="it-IT" sz="2400" dirty="0" err="1">
                <a:solidFill>
                  <a:schemeClr val="tx2"/>
                </a:solidFill>
                <a:latin typeface="+mj-lt"/>
              </a:rPr>
              <a:t>upflows</a:t>
            </a:r>
            <a:endParaRPr lang="it-IT" sz="2400" dirty="0">
              <a:solidFill>
                <a:schemeClr val="tx2"/>
              </a:solidFill>
              <a:latin typeface="+mj-lt"/>
            </a:endParaRPr>
          </a:p>
          <a:p>
            <a:pPr marL="342900" indent="-342900" algn="just">
              <a:buClr>
                <a:srgbClr val="C00000"/>
              </a:buClr>
              <a:buFont typeface="Wingdings" panose="05000000000000000000" pitchFamily="2" charset="2"/>
              <a:buChar char="Ø"/>
            </a:pPr>
            <a:r>
              <a:rPr lang="it-IT" sz="2400" dirty="0">
                <a:solidFill>
                  <a:schemeClr val="tx2"/>
                </a:solidFill>
                <a:latin typeface="+mj-lt"/>
              </a:rPr>
              <a:t>The DL of the </a:t>
            </a:r>
            <a:r>
              <a:rPr lang="it-IT" sz="2400" dirty="0" err="1">
                <a:solidFill>
                  <a:schemeClr val="tx2"/>
                </a:solidFill>
                <a:latin typeface="+mj-lt"/>
              </a:rPr>
              <a:t>LBs</a:t>
            </a:r>
            <a:r>
              <a:rPr lang="it-IT" sz="2400" dirty="0">
                <a:solidFill>
                  <a:schemeClr val="tx2"/>
                </a:solidFill>
                <a:latin typeface="+mj-lt"/>
              </a:rPr>
              <a:t> </a:t>
            </a:r>
            <a:r>
              <a:rPr lang="it-IT" sz="2400" dirty="0" err="1">
                <a:solidFill>
                  <a:schemeClr val="tx2"/>
                </a:solidFill>
                <a:latin typeface="+mj-lt"/>
              </a:rPr>
              <a:t>is</a:t>
            </a:r>
            <a:r>
              <a:rPr lang="it-IT" sz="2400" dirty="0">
                <a:solidFill>
                  <a:schemeClr val="tx2"/>
                </a:solidFill>
                <a:latin typeface="+mj-lt"/>
              </a:rPr>
              <a:t> </a:t>
            </a:r>
            <a:r>
              <a:rPr lang="it-IT" sz="2400" dirty="0" err="1">
                <a:solidFill>
                  <a:schemeClr val="tx2"/>
                </a:solidFill>
                <a:latin typeface="+mj-lt"/>
              </a:rPr>
              <a:t>characterized</a:t>
            </a:r>
            <a:r>
              <a:rPr lang="it-IT" sz="2400" dirty="0">
                <a:solidFill>
                  <a:schemeClr val="tx2"/>
                </a:solidFill>
                <a:latin typeface="+mj-lt"/>
              </a:rPr>
              <a:t> by </a:t>
            </a:r>
            <a:r>
              <a:rPr lang="it-IT" sz="2400" dirty="0" err="1">
                <a:solidFill>
                  <a:schemeClr val="tx2"/>
                </a:solidFill>
                <a:latin typeface="+mj-lt"/>
              </a:rPr>
              <a:t>upflows</a:t>
            </a:r>
            <a:endParaRPr lang="it-IT" sz="2400" dirty="0">
              <a:solidFill>
                <a:schemeClr val="tx2"/>
              </a:solidFill>
              <a:latin typeface="+mj-lt"/>
            </a:endParaRPr>
          </a:p>
        </p:txBody>
      </p:sp>
      <p:sp>
        <p:nvSpPr>
          <p:cNvPr id="14" name="Rettangolo 13"/>
          <p:cNvSpPr/>
          <p:nvPr/>
        </p:nvSpPr>
        <p:spPr>
          <a:xfrm>
            <a:off x="4499992" y="3501008"/>
            <a:ext cx="4320368" cy="2677656"/>
          </a:xfrm>
          <a:prstGeom prst="rect">
            <a:avLst/>
          </a:prstGeom>
        </p:spPr>
        <p:txBody>
          <a:bodyPr wrap="square">
            <a:spAutoFit/>
          </a:bodyPr>
          <a:lstStyle/>
          <a:p>
            <a:pPr algn="just">
              <a:lnSpc>
                <a:spcPct val="100000"/>
              </a:lnSpc>
            </a:pPr>
            <a:r>
              <a:rPr lang="en-US" sz="2400" dirty="0">
                <a:solidFill>
                  <a:schemeClr val="tx2"/>
                </a:solidFill>
                <a:latin typeface="+mj-lt"/>
              </a:rPr>
              <a:t>The strong surrounding magnetic field plays a fundamental role not only in the formation of a cusp-like region with enhanced density and corresponding to the dark lane, </a:t>
            </a:r>
            <a:r>
              <a:rPr lang="en-US" sz="2400" dirty="0">
                <a:solidFill>
                  <a:schemeClr val="tx2"/>
                </a:solidFill>
              </a:rPr>
              <a:t>but also in the dark lane velocity field. </a:t>
            </a:r>
            <a:endParaRPr lang="en-US" sz="2400" dirty="0">
              <a:solidFill>
                <a:schemeClr val="tx2"/>
              </a:solidFill>
              <a:latin typeface="+mj-lt"/>
            </a:endParaRPr>
          </a:p>
        </p:txBody>
      </p:sp>
      <p:sp>
        <p:nvSpPr>
          <p:cNvPr id="16" name="Freccia in giù 15"/>
          <p:cNvSpPr/>
          <p:nvPr/>
        </p:nvSpPr>
        <p:spPr>
          <a:xfrm>
            <a:off x="6660176" y="2659270"/>
            <a:ext cx="222554" cy="50615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cxnSp>
        <p:nvCxnSpPr>
          <p:cNvPr id="3" name="Connettore diritto 2"/>
          <p:cNvCxnSpPr>
            <a:endCxn id="4" idx="3"/>
          </p:cNvCxnSpPr>
          <p:nvPr/>
        </p:nvCxnSpPr>
        <p:spPr>
          <a:xfrm>
            <a:off x="4211960" y="1124744"/>
            <a:ext cx="0" cy="498713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2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4" grpId="0"/>
      <p:bldP spid="17" grpId="0" animBg="1"/>
      <p:bldP spid="13" grpId="0"/>
      <p:bldP spid="14"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CustomShape 1"/>
          <p:cNvSpPr/>
          <p:nvPr/>
        </p:nvSpPr>
        <p:spPr>
          <a:xfrm>
            <a:off x="-18720" y="0"/>
            <a:ext cx="9143640" cy="639000"/>
          </a:xfrm>
          <a:prstGeom prst="rect">
            <a:avLst/>
          </a:prstGeom>
        </p:spPr>
        <p:txBody>
          <a:bodyPr lIns="90000" tIns="45000" rIns="90000" bIns="45000"/>
          <a:lstStyle/>
          <a:p>
            <a:pPr algn="ctr">
              <a:lnSpc>
                <a:spcPct val="100000"/>
              </a:lnSpc>
            </a:pPr>
            <a:r>
              <a:rPr lang="it-IT" sz="4000" dirty="0">
                <a:solidFill>
                  <a:schemeClr val="tx2"/>
                </a:solidFill>
              </a:rPr>
              <a:t>NOAA 11263: SST data</a:t>
            </a:r>
            <a:endParaRPr sz="4000" dirty="0">
              <a:solidFill>
                <a:schemeClr val="tx2"/>
              </a:solidFill>
            </a:endParaRPr>
          </a:p>
        </p:txBody>
      </p:sp>
      <p:sp>
        <p:nvSpPr>
          <p:cNvPr id="8" name="Line 5"/>
          <p:cNvSpPr/>
          <p:nvPr/>
        </p:nvSpPr>
        <p:spPr>
          <a:xfrm>
            <a:off x="323280" y="692640"/>
            <a:ext cx="8497080" cy="0"/>
          </a:xfrm>
          <a:prstGeom prst="line">
            <a:avLst/>
          </a:prstGeom>
          <a:ln w="25560">
            <a:solidFill>
              <a:srgbClr val="FFC000"/>
            </a:solidFill>
            <a:round/>
          </a:ln>
        </p:spPr>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36712"/>
            <a:ext cx="6840760" cy="5598433"/>
          </a:xfrm>
          <a:prstGeom prst="rect">
            <a:avLst/>
          </a:prstGeom>
        </p:spPr>
      </p:pic>
      <p:sp>
        <p:nvSpPr>
          <p:cNvPr id="9"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352859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p:nvPr/>
        </p:nvSpPr>
        <p:spPr>
          <a:xfrm>
            <a:off x="323280" y="6597352"/>
            <a:ext cx="8497080" cy="0"/>
          </a:xfrm>
          <a:prstGeom prst="line">
            <a:avLst/>
          </a:prstGeom>
          <a:ln w="25560">
            <a:solidFill>
              <a:srgbClr val="FFC000"/>
            </a:solidFill>
            <a:round/>
          </a:ln>
        </p:spPr>
      </p:sp>
      <p:sp>
        <p:nvSpPr>
          <p:cNvPr id="6" name="Line 4"/>
          <p:cNvSpPr/>
          <p:nvPr/>
        </p:nvSpPr>
        <p:spPr>
          <a:xfrm>
            <a:off x="323280" y="764640"/>
            <a:ext cx="8497080" cy="0"/>
          </a:xfrm>
          <a:prstGeom prst="line">
            <a:avLst/>
          </a:prstGeom>
          <a:ln w="25560">
            <a:solidFill>
              <a:srgbClr val="FFC000"/>
            </a:solidFill>
            <a:round/>
          </a:ln>
        </p:spPr>
      </p:sp>
      <p:sp>
        <p:nvSpPr>
          <p:cNvPr id="7" name="CustomShape 4"/>
          <p:cNvSpPr/>
          <p:nvPr/>
        </p:nvSpPr>
        <p:spPr>
          <a:xfrm>
            <a:off x="0" y="53696"/>
            <a:ext cx="9143640" cy="639000"/>
          </a:xfrm>
          <a:prstGeom prst="rect">
            <a:avLst/>
          </a:prstGeom>
        </p:spPr>
        <p:txBody>
          <a:bodyPr lIns="90000" tIns="45000" rIns="90000" bIns="45000"/>
          <a:lstStyle/>
          <a:p>
            <a:pPr algn="ctr">
              <a:lnSpc>
                <a:spcPct val="100000"/>
              </a:lnSpc>
            </a:pPr>
            <a:r>
              <a:rPr lang="it-IT" sz="4000" dirty="0" err="1">
                <a:solidFill>
                  <a:schemeClr val="tx2"/>
                </a:solidFill>
                <a:latin typeface="+mj-lt"/>
              </a:rPr>
              <a:t>Results</a:t>
            </a:r>
            <a:r>
              <a:rPr lang="it-IT" sz="4000" dirty="0">
                <a:solidFill>
                  <a:schemeClr val="tx2"/>
                </a:solidFill>
                <a:latin typeface="+mj-lt"/>
              </a:rPr>
              <a:t> </a:t>
            </a:r>
            <a:endParaRPr sz="4000" dirty="0">
              <a:solidFill>
                <a:schemeClr val="tx2"/>
              </a:solidFill>
              <a:latin typeface="+mj-lt"/>
            </a:endParaRPr>
          </a:p>
        </p:txBody>
      </p:sp>
      <p:sp>
        <p:nvSpPr>
          <p:cNvPr id="8" name="Rettangolo 7"/>
          <p:cNvSpPr/>
          <p:nvPr/>
        </p:nvSpPr>
        <p:spPr>
          <a:xfrm>
            <a:off x="352715" y="3198455"/>
            <a:ext cx="8497080" cy="2246769"/>
          </a:xfrm>
          <a:prstGeom prst="rect">
            <a:avLst/>
          </a:prstGeom>
        </p:spPr>
        <p:txBody>
          <a:bodyPr wrap="square">
            <a:spAutoFit/>
          </a:bodyPr>
          <a:lstStyle/>
          <a:p>
            <a:r>
              <a:rPr lang="it-IT" sz="2400" dirty="0">
                <a:solidFill>
                  <a:schemeClr val="tx2"/>
                </a:solidFill>
              </a:rPr>
              <a:t>From literature:</a:t>
            </a:r>
          </a:p>
          <a:p>
            <a:pPr marL="342900" indent="-342900" algn="just">
              <a:buFont typeface="Arial" panose="020B0604020202020204" pitchFamily="34" charset="0"/>
              <a:buChar char="•"/>
            </a:pPr>
            <a:r>
              <a:rPr lang="it-IT" sz="2400" dirty="0" err="1">
                <a:solidFill>
                  <a:schemeClr val="tx2"/>
                </a:solidFill>
              </a:rPr>
              <a:t>Lagg</a:t>
            </a:r>
            <a:r>
              <a:rPr lang="it-IT" sz="2400" dirty="0">
                <a:solidFill>
                  <a:schemeClr val="tx2"/>
                </a:solidFill>
              </a:rPr>
              <a:t> et al., (2014): </a:t>
            </a:r>
          </a:p>
          <a:p>
            <a:pPr marL="800100" lvl="1" indent="-342900" algn="just">
              <a:buFont typeface="Arial" panose="020B0604020202020204" pitchFamily="34" charset="0"/>
              <a:buChar char="•"/>
            </a:pPr>
            <a:r>
              <a:rPr lang="it-IT" sz="2400" dirty="0">
                <a:solidFill>
                  <a:schemeClr val="tx2"/>
                </a:solidFill>
              </a:rPr>
              <a:t>common </a:t>
            </a:r>
            <a:r>
              <a:rPr lang="it-IT" sz="2400" dirty="0" err="1">
                <a:solidFill>
                  <a:schemeClr val="tx2"/>
                </a:solidFill>
              </a:rPr>
              <a:t>origin</a:t>
            </a:r>
            <a:r>
              <a:rPr lang="it-IT" sz="2400" dirty="0">
                <a:solidFill>
                  <a:schemeClr val="tx2"/>
                </a:solidFill>
              </a:rPr>
              <a:t> of </a:t>
            </a:r>
            <a:r>
              <a:rPr lang="it-IT" sz="2400" dirty="0" err="1">
                <a:solidFill>
                  <a:schemeClr val="tx2"/>
                </a:solidFill>
              </a:rPr>
              <a:t>GLBs</a:t>
            </a:r>
            <a:r>
              <a:rPr lang="it-IT" sz="2400" dirty="0">
                <a:solidFill>
                  <a:schemeClr val="tx2"/>
                </a:solidFill>
              </a:rPr>
              <a:t> and the </a:t>
            </a:r>
            <a:r>
              <a:rPr lang="it-IT" sz="2400" dirty="0" err="1">
                <a:solidFill>
                  <a:schemeClr val="tx2"/>
                </a:solidFill>
              </a:rPr>
              <a:t>QSGs</a:t>
            </a:r>
            <a:r>
              <a:rPr lang="it-IT" sz="2400" dirty="0">
                <a:solidFill>
                  <a:schemeClr val="tx2"/>
                </a:solidFill>
              </a:rPr>
              <a:t> </a:t>
            </a:r>
            <a:r>
              <a:rPr lang="it-IT" sz="2400" dirty="0" err="1">
                <a:solidFill>
                  <a:schemeClr val="tx2"/>
                </a:solidFill>
              </a:rPr>
              <a:t>that</a:t>
            </a:r>
            <a:r>
              <a:rPr lang="it-IT" sz="2400" dirty="0">
                <a:solidFill>
                  <a:schemeClr val="tx2"/>
                </a:solidFill>
              </a:rPr>
              <a:t> are </a:t>
            </a:r>
            <a:r>
              <a:rPr lang="it-IT" sz="2400" dirty="0" err="1">
                <a:solidFill>
                  <a:schemeClr val="tx2"/>
                </a:solidFill>
              </a:rPr>
              <a:t>anchored</a:t>
            </a:r>
            <a:r>
              <a:rPr lang="it-IT" sz="2400" dirty="0">
                <a:solidFill>
                  <a:schemeClr val="tx2"/>
                </a:solidFill>
              </a:rPr>
              <a:t> in deep </a:t>
            </a:r>
            <a:r>
              <a:rPr lang="it-IT" sz="2400" dirty="0" err="1">
                <a:solidFill>
                  <a:schemeClr val="tx2"/>
                </a:solidFill>
              </a:rPr>
              <a:t>layers</a:t>
            </a:r>
            <a:r>
              <a:rPr lang="it-IT" sz="2400" dirty="0">
                <a:solidFill>
                  <a:schemeClr val="tx2"/>
                </a:solidFill>
              </a:rPr>
              <a:t>;</a:t>
            </a:r>
          </a:p>
          <a:p>
            <a:pPr marL="800100" lvl="1" indent="-342900" algn="just">
              <a:buFont typeface="Arial" panose="020B0604020202020204" pitchFamily="34" charset="0"/>
              <a:buChar char="•"/>
            </a:pPr>
            <a:r>
              <a:rPr lang="it-IT" sz="2400" dirty="0">
                <a:solidFill>
                  <a:schemeClr val="tx2"/>
                </a:solidFill>
              </a:rPr>
              <a:t>common </a:t>
            </a:r>
            <a:r>
              <a:rPr lang="it-IT" sz="2400" dirty="0" err="1">
                <a:solidFill>
                  <a:schemeClr val="tx2"/>
                </a:solidFill>
              </a:rPr>
              <a:t>origin</a:t>
            </a:r>
            <a:r>
              <a:rPr lang="it-IT" sz="2400" dirty="0">
                <a:solidFill>
                  <a:schemeClr val="tx2"/>
                </a:solidFill>
              </a:rPr>
              <a:t> </a:t>
            </a:r>
            <a:r>
              <a:rPr lang="it-IT" sz="2400" dirty="0" err="1">
                <a:solidFill>
                  <a:schemeClr val="tx2"/>
                </a:solidFill>
              </a:rPr>
              <a:t>between</a:t>
            </a:r>
            <a:r>
              <a:rPr lang="it-IT" sz="2400" dirty="0">
                <a:solidFill>
                  <a:schemeClr val="tx2"/>
                </a:solidFill>
              </a:rPr>
              <a:t> </a:t>
            </a:r>
            <a:r>
              <a:rPr lang="it-IT" sz="2400" dirty="0" err="1">
                <a:solidFill>
                  <a:schemeClr val="tx2"/>
                </a:solidFill>
              </a:rPr>
              <a:t>UDs</a:t>
            </a:r>
            <a:r>
              <a:rPr lang="it-IT" sz="2400" dirty="0">
                <a:solidFill>
                  <a:schemeClr val="tx2"/>
                </a:solidFill>
              </a:rPr>
              <a:t> and </a:t>
            </a:r>
            <a:r>
              <a:rPr lang="it-IT" sz="2400" dirty="0" err="1">
                <a:solidFill>
                  <a:schemeClr val="tx2"/>
                </a:solidFill>
              </a:rPr>
              <a:t>FLBs</a:t>
            </a:r>
            <a:endParaRPr lang="it-IT" sz="2400" dirty="0">
              <a:solidFill>
                <a:schemeClr val="tx2"/>
              </a:solidFill>
            </a:endParaRPr>
          </a:p>
          <a:p>
            <a:endParaRPr lang="it-IT" sz="2000" dirty="0">
              <a:solidFill>
                <a:schemeClr val="tx2"/>
              </a:solidFill>
            </a:endParaRPr>
          </a:p>
        </p:txBody>
      </p:sp>
      <p:sp>
        <p:nvSpPr>
          <p:cNvPr id="12" name="Rettangolo 11"/>
          <p:cNvSpPr/>
          <p:nvPr/>
        </p:nvSpPr>
        <p:spPr>
          <a:xfrm>
            <a:off x="352715" y="5589240"/>
            <a:ext cx="8431697" cy="830997"/>
          </a:xfrm>
          <a:prstGeom prst="rect">
            <a:avLst/>
          </a:prstGeom>
        </p:spPr>
        <p:txBody>
          <a:bodyPr wrap="square">
            <a:spAutoFit/>
          </a:bodyPr>
          <a:lstStyle/>
          <a:p>
            <a:pPr lvl="1" algn="ctr"/>
            <a:r>
              <a:rPr lang="it-IT" sz="2400" dirty="0">
                <a:solidFill>
                  <a:schemeClr val="tx2"/>
                </a:solidFill>
              </a:rPr>
              <a:t> </a:t>
            </a:r>
            <a:r>
              <a:rPr lang="it-IT" sz="2400" dirty="0" err="1">
                <a:solidFill>
                  <a:schemeClr val="tx2"/>
                </a:solidFill>
              </a:rPr>
              <a:t>starting</a:t>
            </a:r>
            <a:r>
              <a:rPr lang="it-IT" sz="2400" dirty="0">
                <a:solidFill>
                  <a:schemeClr val="tx2"/>
                </a:solidFill>
              </a:rPr>
              <a:t> from a </a:t>
            </a:r>
            <a:r>
              <a:rPr lang="it-IT" sz="2400" dirty="0" err="1">
                <a:solidFill>
                  <a:schemeClr val="tx2"/>
                </a:solidFill>
              </a:rPr>
              <a:t>totally</a:t>
            </a:r>
            <a:r>
              <a:rPr lang="it-IT" sz="2400" dirty="0">
                <a:solidFill>
                  <a:schemeClr val="tx2"/>
                </a:solidFill>
              </a:rPr>
              <a:t> </a:t>
            </a:r>
            <a:r>
              <a:rPr lang="it-IT" sz="2400" dirty="0" err="1">
                <a:solidFill>
                  <a:schemeClr val="tx2"/>
                </a:solidFill>
              </a:rPr>
              <a:t>diﬀerent</a:t>
            </a:r>
            <a:r>
              <a:rPr lang="it-IT" sz="2400" dirty="0">
                <a:solidFill>
                  <a:schemeClr val="tx2"/>
                </a:solidFill>
              </a:rPr>
              <a:t> </a:t>
            </a:r>
            <a:r>
              <a:rPr lang="it-IT" sz="2400" dirty="0" err="1">
                <a:solidFill>
                  <a:schemeClr val="tx2"/>
                </a:solidFill>
              </a:rPr>
              <a:t>study</a:t>
            </a:r>
            <a:r>
              <a:rPr lang="it-IT" sz="2400" dirty="0">
                <a:solidFill>
                  <a:schemeClr val="tx2"/>
                </a:solidFill>
              </a:rPr>
              <a:t>, </a:t>
            </a:r>
            <a:r>
              <a:rPr lang="it-IT" sz="2400" dirty="0" err="1">
                <a:solidFill>
                  <a:schemeClr val="tx2"/>
                </a:solidFill>
              </a:rPr>
              <a:t>we</a:t>
            </a:r>
            <a:r>
              <a:rPr lang="it-IT" sz="2400" dirty="0">
                <a:solidFill>
                  <a:schemeClr val="tx2"/>
                </a:solidFill>
              </a:rPr>
              <a:t> </a:t>
            </a:r>
            <a:r>
              <a:rPr lang="it-IT" sz="2400" dirty="0" err="1">
                <a:solidFill>
                  <a:schemeClr val="tx2"/>
                </a:solidFill>
              </a:rPr>
              <a:t>obtained</a:t>
            </a:r>
            <a:r>
              <a:rPr lang="it-IT" sz="2400" dirty="0">
                <a:solidFill>
                  <a:schemeClr val="tx2"/>
                </a:solidFill>
              </a:rPr>
              <a:t> a </a:t>
            </a:r>
            <a:r>
              <a:rPr lang="it-IT" sz="2400" dirty="0" err="1">
                <a:solidFill>
                  <a:schemeClr val="tx2"/>
                </a:solidFill>
              </a:rPr>
              <a:t>result</a:t>
            </a:r>
            <a:r>
              <a:rPr lang="it-IT" sz="2400" dirty="0">
                <a:solidFill>
                  <a:schemeClr val="tx2"/>
                </a:solidFill>
              </a:rPr>
              <a:t> </a:t>
            </a:r>
            <a:r>
              <a:rPr lang="it-IT" sz="2400" dirty="0" err="1">
                <a:solidFill>
                  <a:schemeClr val="tx2"/>
                </a:solidFill>
              </a:rPr>
              <a:t>which</a:t>
            </a:r>
            <a:r>
              <a:rPr lang="it-IT" sz="2400" dirty="0">
                <a:solidFill>
                  <a:schemeClr val="tx2"/>
                </a:solidFill>
              </a:rPr>
              <a:t> supports the one </a:t>
            </a:r>
            <a:r>
              <a:rPr lang="it-IT" sz="2400" dirty="0" err="1">
                <a:solidFill>
                  <a:schemeClr val="tx2"/>
                </a:solidFill>
              </a:rPr>
              <a:t>carried</a:t>
            </a:r>
            <a:r>
              <a:rPr lang="it-IT" sz="2400" dirty="0">
                <a:solidFill>
                  <a:schemeClr val="tx2"/>
                </a:solidFill>
              </a:rPr>
              <a:t> out by </a:t>
            </a:r>
            <a:r>
              <a:rPr lang="it-IT" sz="2400" dirty="0" err="1">
                <a:solidFill>
                  <a:schemeClr val="tx2"/>
                </a:solidFill>
              </a:rPr>
              <a:t>Lagg</a:t>
            </a:r>
            <a:r>
              <a:rPr lang="it-IT" sz="2400" dirty="0">
                <a:solidFill>
                  <a:schemeClr val="tx2"/>
                </a:solidFill>
              </a:rPr>
              <a:t> et al. (2014)</a:t>
            </a:r>
          </a:p>
        </p:txBody>
      </p:sp>
      <p:grpSp>
        <p:nvGrpSpPr>
          <p:cNvPr id="16" name="Gruppo 15"/>
          <p:cNvGrpSpPr/>
          <p:nvPr/>
        </p:nvGrpSpPr>
        <p:grpSpPr>
          <a:xfrm>
            <a:off x="395176" y="1412776"/>
            <a:ext cx="8425184" cy="1569660"/>
            <a:chOff x="363348" y="1218784"/>
            <a:chExt cx="8425184" cy="1569660"/>
          </a:xfrm>
        </p:grpSpPr>
        <p:sp>
          <p:nvSpPr>
            <p:cNvPr id="9" name="Rettangolo 8"/>
            <p:cNvSpPr/>
            <p:nvPr/>
          </p:nvSpPr>
          <p:spPr>
            <a:xfrm>
              <a:off x="363348" y="1218784"/>
              <a:ext cx="8425184" cy="1569660"/>
            </a:xfrm>
            <a:prstGeom prst="rect">
              <a:avLst/>
            </a:prstGeom>
          </p:spPr>
          <p:txBody>
            <a:bodyPr wrap="square">
              <a:spAutoFit/>
            </a:bodyPr>
            <a:lstStyle/>
            <a:p>
              <a:r>
                <a:rPr lang="it-IT" sz="2400" dirty="0" err="1">
                  <a:solidFill>
                    <a:schemeClr val="tx2"/>
                  </a:solidFill>
                </a:rPr>
                <a:t>Faint</a:t>
              </a:r>
              <a:r>
                <a:rPr lang="it-IT" sz="2400" dirty="0">
                  <a:solidFill>
                    <a:schemeClr val="tx2"/>
                  </a:solidFill>
                </a:rPr>
                <a:t> Light Bridge            </a:t>
              </a:r>
              <a:r>
                <a:rPr lang="it-IT" sz="2400" dirty="0" err="1">
                  <a:solidFill>
                    <a:schemeClr val="tx2"/>
                  </a:solidFill>
                </a:rPr>
                <a:t>similar</a:t>
              </a:r>
              <a:r>
                <a:rPr lang="it-IT" sz="2400" dirty="0">
                  <a:solidFill>
                    <a:schemeClr val="tx2"/>
                  </a:solidFill>
                </a:rPr>
                <a:t> </a:t>
              </a:r>
              <a:r>
                <a:rPr lang="it-IT" sz="2400" dirty="0" err="1">
                  <a:solidFill>
                    <a:schemeClr val="tx2"/>
                  </a:solidFill>
                </a:rPr>
                <a:t>properties</a:t>
              </a:r>
              <a:r>
                <a:rPr lang="it-IT" sz="2400" dirty="0">
                  <a:solidFill>
                    <a:schemeClr val="tx2"/>
                  </a:solidFill>
                </a:rPr>
                <a:t> </a:t>
              </a:r>
              <a:r>
                <a:rPr lang="it-IT" sz="2400" dirty="0" err="1">
                  <a:solidFill>
                    <a:schemeClr val="tx2"/>
                  </a:solidFill>
                </a:rPr>
                <a:t>between</a:t>
              </a:r>
              <a:r>
                <a:rPr lang="it-IT" sz="2400" dirty="0">
                  <a:solidFill>
                    <a:schemeClr val="tx2"/>
                  </a:solidFill>
                </a:rPr>
                <a:t> </a:t>
              </a:r>
              <a:r>
                <a:rPr lang="it-IT" sz="2400" dirty="0" err="1">
                  <a:solidFill>
                    <a:schemeClr val="tx2"/>
                  </a:solidFill>
                </a:rPr>
                <a:t>LBGs</a:t>
              </a:r>
              <a:r>
                <a:rPr lang="it-IT" sz="2400" dirty="0">
                  <a:solidFill>
                    <a:schemeClr val="tx2"/>
                  </a:solidFill>
                </a:rPr>
                <a:t> and </a:t>
              </a:r>
              <a:r>
                <a:rPr lang="it-IT" sz="2400" dirty="0" err="1">
                  <a:solidFill>
                    <a:schemeClr val="tx2"/>
                  </a:solidFill>
                </a:rPr>
                <a:t>UDs</a:t>
              </a:r>
              <a:r>
                <a:rPr lang="it-IT" sz="2400" dirty="0">
                  <a:solidFill>
                    <a:schemeClr val="tx2"/>
                  </a:solidFill>
                </a:rPr>
                <a:t>  </a:t>
              </a:r>
            </a:p>
            <a:p>
              <a:endParaRPr lang="it-IT" sz="2400" dirty="0">
                <a:solidFill>
                  <a:schemeClr val="tx2"/>
                </a:solidFill>
              </a:endParaRPr>
            </a:p>
            <a:p>
              <a:r>
                <a:rPr lang="it-IT" sz="2400" dirty="0">
                  <a:solidFill>
                    <a:schemeClr val="tx2"/>
                  </a:solidFill>
                </a:rPr>
                <a:t>Granular Light Bridge            </a:t>
              </a:r>
              <a:r>
                <a:rPr lang="it-IT" sz="2400" dirty="0" err="1">
                  <a:solidFill>
                    <a:schemeClr val="tx2"/>
                  </a:solidFill>
                </a:rPr>
                <a:t>granulation</a:t>
              </a:r>
              <a:r>
                <a:rPr lang="it-IT" sz="2400" dirty="0">
                  <a:solidFill>
                    <a:schemeClr val="tx2"/>
                  </a:solidFill>
                </a:rPr>
                <a:t> features more </a:t>
              </a:r>
              <a:r>
                <a:rPr lang="it-IT" sz="2400" dirty="0" err="1">
                  <a:solidFill>
                    <a:schemeClr val="tx2"/>
                  </a:solidFill>
                </a:rPr>
                <a:t>similar</a:t>
              </a:r>
              <a:r>
                <a:rPr lang="it-IT" sz="2400" dirty="0">
                  <a:solidFill>
                    <a:schemeClr val="tx2"/>
                  </a:solidFill>
                </a:rPr>
                <a:t> with </a:t>
              </a:r>
              <a:r>
                <a:rPr lang="it-IT" sz="2400" dirty="0" err="1">
                  <a:solidFill>
                    <a:schemeClr val="tx2"/>
                  </a:solidFill>
                </a:rPr>
                <a:t>quiet-Sun</a:t>
              </a:r>
              <a:r>
                <a:rPr lang="it-IT" sz="2400" dirty="0">
                  <a:solidFill>
                    <a:schemeClr val="tx2"/>
                  </a:solidFill>
                </a:rPr>
                <a:t> </a:t>
              </a:r>
              <a:r>
                <a:rPr lang="it-IT" sz="2400" dirty="0" err="1">
                  <a:solidFill>
                    <a:schemeClr val="tx2"/>
                  </a:solidFill>
                </a:rPr>
                <a:t>granulation</a:t>
              </a:r>
              <a:r>
                <a:rPr lang="it-IT" sz="2400" dirty="0">
                  <a:solidFill>
                    <a:schemeClr val="tx2"/>
                  </a:solidFill>
                </a:rPr>
                <a:t> </a:t>
              </a:r>
              <a:r>
                <a:rPr lang="it-IT" sz="2000" dirty="0">
                  <a:solidFill>
                    <a:schemeClr val="tx2"/>
                  </a:solidFill>
                </a:rPr>
                <a:t>(</a:t>
              </a:r>
              <a:r>
                <a:rPr lang="it-IT" sz="2000" dirty="0" err="1">
                  <a:solidFill>
                    <a:schemeClr val="tx2"/>
                  </a:solidFill>
                </a:rPr>
                <a:t>Lagg</a:t>
              </a:r>
              <a:r>
                <a:rPr lang="it-IT" sz="2000" dirty="0">
                  <a:solidFill>
                    <a:schemeClr val="tx2"/>
                  </a:solidFill>
                </a:rPr>
                <a:t> et al., 2014) </a:t>
              </a:r>
            </a:p>
          </p:txBody>
        </p:sp>
        <p:cxnSp>
          <p:nvCxnSpPr>
            <p:cNvPr id="14" name="Connettore 2 13"/>
            <p:cNvCxnSpPr/>
            <p:nvPr/>
          </p:nvCxnSpPr>
          <p:spPr>
            <a:xfrm>
              <a:off x="2758228" y="1484784"/>
              <a:ext cx="4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3262284" y="2212380"/>
              <a:ext cx="4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Freccia in giù 16"/>
          <p:cNvSpPr/>
          <p:nvPr/>
        </p:nvSpPr>
        <p:spPr>
          <a:xfrm>
            <a:off x="4500138" y="5229200"/>
            <a:ext cx="143870" cy="28803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
        <p:nvSpPr>
          <p:cNvPr id="18" name="CasellaDiTesto 17"/>
          <p:cNvSpPr txBox="1"/>
          <p:nvPr/>
        </p:nvSpPr>
        <p:spPr>
          <a:xfrm>
            <a:off x="4927838" y="836712"/>
            <a:ext cx="4252674" cy="430887"/>
          </a:xfrm>
          <a:prstGeom prst="rect">
            <a:avLst/>
          </a:prstGeom>
          <a:noFill/>
        </p:spPr>
        <p:txBody>
          <a:bodyPr wrap="square" rtlCol="0">
            <a:spAutoFit/>
          </a:bodyPr>
          <a:lstStyle/>
          <a:p>
            <a:r>
              <a:rPr lang="it-IT" sz="2200" dirty="0"/>
              <a:t>Falco et al., A&amp;A 2017 (</a:t>
            </a:r>
            <a:r>
              <a:rPr lang="it-IT" sz="2200" dirty="0" err="1"/>
              <a:t>submitted</a:t>
            </a:r>
            <a:r>
              <a:rPr lang="it-IT" sz="2200" dirty="0"/>
              <a:t>)</a:t>
            </a:r>
          </a:p>
        </p:txBody>
      </p:sp>
    </p:spTree>
    <p:extLst>
      <p:ext uri="{BB962C8B-B14F-4D97-AF65-F5344CB8AC3E}">
        <p14:creationId xmlns:p14="http://schemas.microsoft.com/office/powerpoint/2010/main" val="228897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p:nvPr/>
        </p:nvSpPr>
        <p:spPr>
          <a:xfrm>
            <a:off x="323280" y="692640"/>
            <a:ext cx="8497080" cy="0"/>
          </a:xfrm>
          <a:prstGeom prst="line">
            <a:avLst/>
          </a:prstGeom>
          <a:ln w="25560">
            <a:solidFill>
              <a:srgbClr val="FFC000"/>
            </a:solidFill>
            <a:round/>
          </a:ln>
        </p:spPr>
      </p:sp>
      <p:sp>
        <p:nvSpPr>
          <p:cNvPr id="5" name="Line 2"/>
          <p:cNvSpPr/>
          <p:nvPr/>
        </p:nvSpPr>
        <p:spPr>
          <a:xfrm>
            <a:off x="323280" y="6597352"/>
            <a:ext cx="8497080" cy="0"/>
          </a:xfrm>
          <a:prstGeom prst="line">
            <a:avLst/>
          </a:prstGeom>
          <a:ln w="25560">
            <a:solidFill>
              <a:srgbClr val="FFC000"/>
            </a:solidFill>
            <a:round/>
          </a:ln>
        </p:spPr>
      </p:sp>
      <p:sp>
        <p:nvSpPr>
          <p:cNvPr id="9" name="CustomShape 1"/>
          <p:cNvSpPr/>
          <p:nvPr/>
        </p:nvSpPr>
        <p:spPr>
          <a:xfrm>
            <a:off x="-18720" y="-27384"/>
            <a:ext cx="9143640" cy="639000"/>
          </a:xfrm>
          <a:prstGeom prst="rect">
            <a:avLst/>
          </a:prstGeom>
        </p:spPr>
        <p:txBody>
          <a:bodyPr lIns="90000" tIns="45000" rIns="90000" bIns="45000"/>
          <a:lstStyle/>
          <a:p>
            <a:pPr algn="ctr">
              <a:lnSpc>
                <a:spcPct val="100000"/>
              </a:lnSpc>
            </a:pPr>
            <a:r>
              <a:rPr lang="it-IT" sz="4000" dirty="0">
                <a:solidFill>
                  <a:schemeClr val="tx2"/>
                </a:solidFill>
              </a:rPr>
              <a:t>Light </a:t>
            </a:r>
            <a:r>
              <a:rPr lang="it-IT" sz="4000" dirty="0" err="1">
                <a:solidFill>
                  <a:schemeClr val="tx2"/>
                </a:solidFill>
              </a:rPr>
              <a:t>Bridges</a:t>
            </a:r>
            <a:endParaRPr sz="4000" dirty="0">
              <a:solidFill>
                <a:schemeClr val="tx2"/>
              </a:solidFill>
            </a:endParaRPr>
          </a:p>
        </p:txBody>
      </p:sp>
      <p:sp>
        <p:nvSpPr>
          <p:cNvPr id="6" name="CustomShape 5"/>
          <p:cNvSpPr/>
          <p:nvPr/>
        </p:nvSpPr>
        <p:spPr>
          <a:xfrm>
            <a:off x="338040" y="1161960"/>
            <a:ext cx="8482320" cy="1186920"/>
          </a:xfrm>
          <a:prstGeom prst="rect">
            <a:avLst/>
          </a:prstGeom>
        </p:spPr>
        <p:txBody>
          <a:bodyPr lIns="90000" tIns="45000" rIns="90000" bIns="45000"/>
          <a:lstStyle/>
          <a:p>
            <a:r>
              <a:rPr lang="it-IT" sz="2400" b="1" dirty="0">
                <a:solidFill>
                  <a:schemeClr val="tx2"/>
                </a:solidFill>
              </a:rPr>
              <a:t>Light </a:t>
            </a:r>
            <a:r>
              <a:rPr lang="it-IT" sz="2400" b="1" dirty="0" err="1">
                <a:solidFill>
                  <a:schemeClr val="tx2"/>
                </a:solidFill>
              </a:rPr>
              <a:t>Bridges</a:t>
            </a:r>
            <a:r>
              <a:rPr lang="it-IT" sz="2400" b="1" dirty="0">
                <a:solidFill>
                  <a:schemeClr val="tx2"/>
                </a:solidFill>
              </a:rPr>
              <a:t> (</a:t>
            </a:r>
            <a:r>
              <a:rPr lang="it-IT" sz="2400" b="1" dirty="0" err="1">
                <a:solidFill>
                  <a:schemeClr val="tx2"/>
                </a:solidFill>
              </a:rPr>
              <a:t>LBs</a:t>
            </a:r>
            <a:r>
              <a:rPr lang="it-IT" sz="2400" b="1" dirty="0">
                <a:solidFill>
                  <a:schemeClr val="tx2"/>
                </a:solidFill>
              </a:rPr>
              <a:t>)</a:t>
            </a:r>
            <a:r>
              <a:rPr lang="it-IT" sz="2400" dirty="0">
                <a:solidFill>
                  <a:schemeClr val="tx2"/>
                </a:solidFill>
              </a:rPr>
              <a:t>: </a:t>
            </a:r>
            <a:r>
              <a:rPr lang="it-IT" sz="2400" dirty="0" err="1">
                <a:solidFill>
                  <a:schemeClr val="tx2"/>
                </a:solidFill>
              </a:rPr>
              <a:t>bright</a:t>
            </a:r>
            <a:r>
              <a:rPr lang="it-IT" sz="2400" dirty="0">
                <a:solidFill>
                  <a:schemeClr val="tx2"/>
                </a:solidFill>
              </a:rPr>
              <a:t> and </a:t>
            </a:r>
            <a:r>
              <a:rPr lang="it-IT" sz="2400" dirty="0" err="1">
                <a:solidFill>
                  <a:schemeClr val="tx2"/>
                </a:solidFill>
              </a:rPr>
              <a:t>elongated</a:t>
            </a:r>
            <a:r>
              <a:rPr lang="it-IT" sz="2400" dirty="0">
                <a:solidFill>
                  <a:schemeClr val="tx2"/>
                </a:solidFill>
              </a:rPr>
              <a:t> </a:t>
            </a:r>
            <a:r>
              <a:rPr lang="it-IT" sz="2400" dirty="0" err="1">
                <a:solidFill>
                  <a:schemeClr val="tx2"/>
                </a:solidFill>
              </a:rPr>
              <a:t>structure</a:t>
            </a:r>
            <a:r>
              <a:rPr lang="it-IT" sz="2400" dirty="0">
                <a:solidFill>
                  <a:schemeClr val="tx2"/>
                </a:solidFill>
              </a:rPr>
              <a:t> </a:t>
            </a:r>
            <a:r>
              <a:rPr lang="it-IT" sz="2400" dirty="0" err="1">
                <a:solidFill>
                  <a:schemeClr val="tx2"/>
                </a:solidFill>
              </a:rPr>
              <a:t>delineating</a:t>
            </a:r>
            <a:r>
              <a:rPr lang="it-IT" sz="2400" dirty="0">
                <a:solidFill>
                  <a:schemeClr val="tx2"/>
                </a:solidFill>
              </a:rPr>
              <a:t> 			         </a:t>
            </a:r>
            <a:r>
              <a:rPr lang="it-IT" sz="2400" dirty="0" err="1">
                <a:solidFill>
                  <a:schemeClr val="tx2"/>
                </a:solidFill>
              </a:rPr>
              <a:t>borders</a:t>
            </a:r>
            <a:r>
              <a:rPr lang="it-IT" sz="2400" dirty="0">
                <a:solidFill>
                  <a:schemeClr val="tx2"/>
                </a:solidFill>
              </a:rPr>
              <a:t> </a:t>
            </a:r>
            <a:r>
              <a:rPr lang="it-IT" sz="2400" dirty="0" err="1">
                <a:solidFill>
                  <a:schemeClr val="tx2"/>
                </a:solidFill>
              </a:rPr>
              <a:t>between</a:t>
            </a:r>
            <a:r>
              <a:rPr lang="it-IT" sz="2400" dirty="0">
                <a:solidFill>
                  <a:schemeClr val="tx2"/>
                </a:solidFill>
              </a:rPr>
              <a:t> dark </a:t>
            </a:r>
            <a:r>
              <a:rPr lang="it-IT" sz="2400" dirty="0" err="1">
                <a:solidFill>
                  <a:schemeClr val="tx2"/>
                </a:solidFill>
              </a:rPr>
              <a:t>umbral</a:t>
            </a:r>
            <a:r>
              <a:rPr lang="it-IT" sz="2400" dirty="0">
                <a:solidFill>
                  <a:schemeClr val="tx2"/>
                </a:solidFill>
              </a:rPr>
              <a:t> </a:t>
            </a:r>
            <a:r>
              <a:rPr lang="it-IT" sz="2400" dirty="0" err="1">
                <a:solidFill>
                  <a:schemeClr val="tx2"/>
                </a:solidFill>
              </a:rPr>
              <a:t>fragments</a:t>
            </a:r>
            <a:r>
              <a:rPr lang="it-IT" sz="2400" dirty="0">
                <a:solidFill>
                  <a:schemeClr val="tx2"/>
                </a:solidFill>
              </a:rPr>
              <a:t>. </a:t>
            </a:r>
            <a:endParaRPr sz="2400" dirty="0">
              <a:solidFill>
                <a:schemeClr val="tx2"/>
              </a:solidFill>
            </a:endParaRPr>
          </a:p>
        </p:txBody>
      </p:sp>
      <p:sp>
        <p:nvSpPr>
          <p:cNvPr id="7" name="CustomShape 6"/>
          <p:cNvSpPr/>
          <p:nvPr/>
        </p:nvSpPr>
        <p:spPr>
          <a:xfrm>
            <a:off x="35496" y="2336009"/>
            <a:ext cx="2806920" cy="675943"/>
          </a:xfrm>
          <a:prstGeom prst="rect">
            <a:avLst/>
          </a:prstGeom>
        </p:spPr>
        <p:txBody>
          <a:bodyPr lIns="90000" tIns="45000" rIns="90000" bIns="45000"/>
          <a:lstStyle/>
          <a:p>
            <a:pPr marL="342900" indent="-342900">
              <a:buClr>
                <a:srgbClr val="C00000"/>
              </a:buClr>
              <a:buFont typeface="Wingdings" panose="05000000000000000000" pitchFamily="2" charset="2"/>
              <a:buChar char="Ø"/>
            </a:pPr>
            <a:r>
              <a:rPr lang="it-IT" sz="2400" dirty="0">
                <a:solidFill>
                  <a:schemeClr val="tx2"/>
                </a:solidFill>
                <a:latin typeface="+mj-lt"/>
              </a:rPr>
              <a:t> </a:t>
            </a:r>
            <a:r>
              <a:rPr lang="it-IT" sz="2400" dirty="0" err="1">
                <a:solidFill>
                  <a:schemeClr val="tx2"/>
                </a:solidFill>
                <a:latin typeface="+mj-lt"/>
              </a:rPr>
              <a:t>Observed</a:t>
            </a:r>
            <a:r>
              <a:rPr lang="it-IT" sz="2400" dirty="0">
                <a:solidFill>
                  <a:schemeClr val="tx2"/>
                </a:solidFill>
                <a:latin typeface="+mj-lt"/>
              </a:rPr>
              <a:t> </a:t>
            </a:r>
            <a:r>
              <a:rPr lang="it-IT" sz="2400" dirty="0" err="1">
                <a:solidFill>
                  <a:schemeClr val="tx2"/>
                </a:solidFill>
                <a:latin typeface="+mj-lt"/>
              </a:rPr>
              <a:t>during</a:t>
            </a:r>
            <a:r>
              <a:rPr lang="it-IT" sz="2400" dirty="0">
                <a:solidFill>
                  <a:schemeClr val="tx2"/>
                </a:solidFill>
                <a:latin typeface="+mj-lt"/>
              </a:rPr>
              <a:t>: </a:t>
            </a:r>
            <a:endParaRPr lang="it-IT" dirty="0">
              <a:solidFill>
                <a:schemeClr val="tx2"/>
              </a:solidFill>
              <a:latin typeface="+mj-lt"/>
            </a:endParaRPr>
          </a:p>
          <a:p>
            <a:pPr>
              <a:buClr>
                <a:srgbClr val="C00000"/>
              </a:buClr>
            </a:pPr>
            <a:endParaRPr lang="it-IT" dirty="0">
              <a:solidFill>
                <a:schemeClr val="tx2"/>
              </a:solidFill>
              <a:latin typeface="+mj-lt"/>
            </a:endParaRPr>
          </a:p>
        </p:txBody>
      </p:sp>
      <p:grpSp>
        <p:nvGrpSpPr>
          <p:cNvPr id="15" name="Gruppo 14"/>
          <p:cNvGrpSpPr/>
          <p:nvPr/>
        </p:nvGrpSpPr>
        <p:grpSpPr>
          <a:xfrm>
            <a:off x="2842986" y="2204864"/>
            <a:ext cx="6337526" cy="1095120"/>
            <a:chOff x="2770978" y="1628800"/>
            <a:chExt cx="6337526" cy="1095120"/>
          </a:xfrm>
        </p:grpSpPr>
        <p:sp>
          <p:nvSpPr>
            <p:cNvPr id="10" name="CustomShape 7"/>
            <p:cNvSpPr/>
            <p:nvPr/>
          </p:nvSpPr>
          <p:spPr>
            <a:xfrm>
              <a:off x="3131952" y="1628800"/>
              <a:ext cx="5976552" cy="1095120"/>
            </a:xfrm>
            <a:prstGeom prst="rect">
              <a:avLst/>
            </a:prstGeom>
          </p:spPr>
          <p:txBody>
            <a:bodyPr lIns="90000" tIns="45000" rIns="90000" bIns="45000"/>
            <a:lstStyle/>
            <a:p>
              <a:pPr marL="342900" indent="-342900">
                <a:buFontTx/>
                <a:buChar char="-"/>
              </a:pPr>
              <a:r>
                <a:rPr lang="it-IT" sz="2400" dirty="0">
                  <a:solidFill>
                    <a:schemeClr val="tx2"/>
                  </a:solidFill>
                </a:rPr>
                <a:t>the </a:t>
              </a:r>
              <a:r>
                <a:rPr lang="it-IT" sz="2400" dirty="0" err="1">
                  <a:solidFill>
                    <a:schemeClr val="tx2"/>
                  </a:solidFill>
                </a:rPr>
                <a:t>complex</a:t>
              </a:r>
              <a:r>
                <a:rPr lang="it-IT" sz="2400" dirty="0">
                  <a:solidFill>
                    <a:schemeClr val="tx2"/>
                  </a:solidFill>
                </a:rPr>
                <a:t> </a:t>
              </a:r>
              <a:r>
                <a:rPr lang="it-IT" sz="2400" dirty="0" err="1">
                  <a:solidFill>
                    <a:schemeClr val="tx2"/>
                  </a:solidFill>
                </a:rPr>
                <a:t>assembly</a:t>
              </a:r>
              <a:r>
                <a:rPr lang="it-IT" sz="2400" dirty="0">
                  <a:solidFill>
                    <a:schemeClr val="tx2"/>
                  </a:solidFill>
                </a:rPr>
                <a:t> </a:t>
              </a:r>
              <a:r>
                <a:rPr lang="it-IT" sz="2400" dirty="0" err="1">
                  <a:solidFill>
                    <a:schemeClr val="tx2"/>
                  </a:solidFill>
                </a:rPr>
                <a:t>process</a:t>
              </a:r>
              <a:r>
                <a:rPr lang="it-IT" sz="2400" dirty="0">
                  <a:solidFill>
                    <a:schemeClr val="tx2"/>
                  </a:solidFill>
                </a:rPr>
                <a:t> of a </a:t>
              </a:r>
              <a:r>
                <a:rPr lang="it-IT" sz="2400" dirty="0" err="1">
                  <a:solidFill>
                    <a:schemeClr val="tx2"/>
                  </a:solidFill>
                </a:rPr>
                <a:t>sunspot</a:t>
              </a:r>
              <a:endParaRPr lang="it-IT" sz="2400" dirty="0">
                <a:solidFill>
                  <a:schemeClr val="tx2"/>
                </a:solidFill>
              </a:endParaRPr>
            </a:p>
            <a:p>
              <a:pPr marL="342900" indent="-342900">
                <a:buFontTx/>
                <a:buChar char="-"/>
              </a:pPr>
              <a:r>
                <a:rPr lang="it-IT" sz="2400" dirty="0">
                  <a:solidFill>
                    <a:schemeClr val="tx2"/>
                  </a:solidFill>
                </a:rPr>
                <a:t>the </a:t>
              </a:r>
              <a:r>
                <a:rPr lang="it-IT" sz="2400" dirty="0" err="1">
                  <a:solidFill>
                    <a:schemeClr val="tx2"/>
                  </a:solidFill>
                </a:rPr>
                <a:t>decay</a:t>
              </a:r>
              <a:r>
                <a:rPr lang="it-IT" sz="2400" dirty="0">
                  <a:solidFill>
                    <a:schemeClr val="tx2"/>
                  </a:solidFill>
                </a:rPr>
                <a:t> </a:t>
              </a:r>
              <a:r>
                <a:rPr lang="it-IT" sz="2400" dirty="0" err="1">
                  <a:solidFill>
                    <a:schemeClr val="tx2"/>
                  </a:solidFill>
                </a:rPr>
                <a:t>phase</a:t>
              </a:r>
              <a:r>
                <a:rPr lang="it-IT" sz="2400" dirty="0">
                  <a:solidFill>
                    <a:schemeClr val="tx2"/>
                  </a:solidFill>
                </a:rPr>
                <a:t> of a </a:t>
              </a:r>
              <a:r>
                <a:rPr lang="it-IT" sz="2400" dirty="0" err="1">
                  <a:solidFill>
                    <a:schemeClr val="tx2"/>
                  </a:solidFill>
                </a:rPr>
                <a:t>sunspot</a:t>
              </a:r>
              <a:endParaRPr sz="2400" dirty="0">
                <a:solidFill>
                  <a:schemeClr val="tx2"/>
                </a:solidFill>
              </a:endParaRPr>
            </a:p>
          </p:txBody>
        </p:sp>
        <p:sp>
          <p:nvSpPr>
            <p:cNvPr id="12" name="Parentesi graffa aperta 11"/>
            <p:cNvSpPr/>
            <p:nvPr/>
          </p:nvSpPr>
          <p:spPr>
            <a:xfrm>
              <a:off x="2770978" y="1643800"/>
              <a:ext cx="432870" cy="7920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grpSp>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135" y="2112084"/>
            <a:ext cx="5184240" cy="4063008"/>
          </a:xfrm>
          <a:prstGeom prst="rect">
            <a:avLst/>
          </a:prstGeom>
        </p:spPr>
      </p:pic>
      <p:sp>
        <p:nvSpPr>
          <p:cNvPr id="16" name="CasellaDiTesto 15"/>
          <p:cNvSpPr txBox="1"/>
          <p:nvPr/>
        </p:nvSpPr>
        <p:spPr>
          <a:xfrm>
            <a:off x="2699792" y="3284984"/>
            <a:ext cx="4032448" cy="830997"/>
          </a:xfrm>
          <a:prstGeom prst="rect">
            <a:avLst/>
          </a:prstGeom>
          <a:noFill/>
        </p:spPr>
        <p:txBody>
          <a:bodyPr wrap="square" rtlCol="0">
            <a:spAutoFit/>
          </a:bodyPr>
          <a:lstStyle/>
          <a:p>
            <a:r>
              <a:rPr lang="it-IT" sz="2400" dirty="0" err="1">
                <a:solidFill>
                  <a:schemeClr val="tx2"/>
                </a:solidFill>
                <a:latin typeface="+mj-lt"/>
              </a:rPr>
              <a:t>field</a:t>
            </a:r>
            <a:r>
              <a:rPr lang="it-IT" sz="2400" dirty="0">
                <a:solidFill>
                  <a:schemeClr val="tx2"/>
                </a:solidFill>
                <a:latin typeface="+mj-lt"/>
              </a:rPr>
              <a:t>-free </a:t>
            </a:r>
            <a:r>
              <a:rPr lang="it-IT" sz="2400" dirty="0" err="1">
                <a:solidFill>
                  <a:schemeClr val="tx2"/>
                </a:solidFill>
                <a:latin typeface="+mj-lt"/>
              </a:rPr>
              <a:t>intrusions</a:t>
            </a:r>
            <a:r>
              <a:rPr lang="it-IT" sz="2400" dirty="0">
                <a:solidFill>
                  <a:schemeClr val="tx2"/>
                </a:solidFill>
                <a:latin typeface="+mj-lt"/>
              </a:rPr>
              <a:t> of plasma in the </a:t>
            </a:r>
            <a:r>
              <a:rPr lang="it-IT" sz="2400" dirty="0" err="1">
                <a:solidFill>
                  <a:schemeClr val="tx2"/>
                </a:solidFill>
                <a:latin typeface="+mj-lt"/>
              </a:rPr>
              <a:t>umbral</a:t>
            </a:r>
            <a:r>
              <a:rPr lang="it-IT" sz="2400" dirty="0">
                <a:solidFill>
                  <a:schemeClr val="tx2"/>
                </a:solidFill>
                <a:latin typeface="+mj-lt"/>
              </a:rPr>
              <a:t> </a:t>
            </a:r>
            <a:r>
              <a:rPr lang="it-IT" sz="2400" dirty="0" err="1">
                <a:solidFill>
                  <a:schemeClr val="tx2"/>
                </a:solidFill>
                <a:latin typeface="+mj-lt"/>
              </a:rPr>
              <a:t>magnetic</a:t>
            </a:r>
            <a:r>
              <a:rPr lang="it-IT" sz="2400" dirty="0">
                <a:solidFill>
                  <a:schemeClr val="tx2"/>
                </a:solidFill>
                <a:latin typeface="+mj-lt"/>
              </a:rPr>
              <a:t> </a:t>
            </a:r>
            <a:r>
              <a:rPr lang="it-IT" sz="2400" dirty="0" err="1">
                <a:solidFill>
                  <a:schemeClr val="tx2"/>
                </a:solidFill>
                <a:latin typeface="+mj-lt"/>
              </a:rPr>
              <a:t>field</a:t>
            </a:r>
            <a:endParaRPr lang="it-IT" sz="2400" dirty="0">
              <a:solidFill>
                <a:schemeClr val="tx2"/>
              </a:solidFill>
              <a:latin typeface="+mj-lt"/>
            </a:endParaRPr>
          </a:p>
        </p:txBody>
      </p:sp>
      <p:sp>
        <p:nvSpPr>
          <p:cNvPr id="17" name="CasellaDiTesto 16"/>
          <p:cNvSpPr txBox="1"/>
          <p:nvPr/>
        </p:nvSpPr>
        <p:spPr>
          <a:xfrm>
            <a:off x="2699792" y="4293096"/>
            <a:ext cx="4615261" cy="738664"/>
          </a:xfrm>
          <a:prstGeom prst="rect">
            <a:avLst/>
          </a:prstGeom>
          <a:noFill/>
        </p:spPr>
        <p:txBody>
          <a:bodyPr wrap="square" rtlCol="0">
            <a:spAutoFit/>
          </a:bodyPr>
          <a:lstStyle/>
          <a:p>
            <a:r>
              <a:rPr lang="it-IT" sz="2400" dirty="0">
                <a:solidFill>
                  <a:schemeClr val="tx2"/>
                </a:solidFill>
                <a:latin typeface="+mj-lt"/>
              </a:rPr>
              <a:t>signatures of </a:t>
            </a:r>
            <a:r>
              <a:rPr lang="it-IT" sz="2400" dirty="0" err="1">
                <a:solidFill>
                  <a:schemeClr val="tx2"/>
                </a:solidFill>
                <a:latin typeface="+mj-lt"/>
              </a:rPr>
              <a:t>magneto-convection</a:t>
            </a:r>
            <a:endParaRPr lang="it-IT" sz="2400" dirty="0">
              <a:solidFill>
                <a:schemeClr val="tx2"/>
              </a:solidFill>
              <a:latin typeface="+mj-lt"/>
            </a:endParaRPr>
          </a:p>
          <a:p>
            <a:endParaRPr lang="it-IT" dirty="0"/>
          </a:p>
        </p:txBody>
      </p:sp>
      <p:sp>
        <p:nvSpPr>
          <p:cNvPr id="18" name="CasellaDiTesto 17"/>
          <p:cNvSpPr txBox="1"/>
          <p:nvPr/>
        </p:nvSpPr>
        <p:spPr>
          <a:xfrm>
            <a:off x="35496" y="3789040"/>
            <a:ext cx="1368152" cy="461665"/>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it-IT" sz="2400" dirty="0" err="1">
                <a:solidFill>
                  <a:schemeClr val="tx2"/>
                </a:solidFill>
                <a:latin typeface="+mj-lt"/>
              </a:rPr>
              <a:t>Origin</a:t>
            </a:r>
            <a:r>
              <a:rPr lang="it-IT" sz="2400" dirty="0">
                <a:solidFill>
                  <a:schemeClr val="tx2"/>
                </a:solidFill>
                <a:latin typeface="+mj-lt"/>
              </a:rPr>
              <a:t>:</a:t>
            </a:r>
          </a:p>
        </p:txBody>
      </p:sp>
      <p:cxnSp>
        <p:nvCxnSpPr>
          <p:cNvPr id="20" name="Connettore 2 19"/>
          <p:cNvCxnSpPr/>
          <p:nvPr/>
        </p:nvCxnSpPr>
        <p:spPr>
          <a:xfrm flipV="1">
            <a:off x="1625280" y="3645024"/>
            <a:ext cx="930496" cy="33283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1619672" y="4085456"/>
            <a:ext cx="936104" cy="3938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
        <p:nvSpPr>
          <p:cNvPr id="22" name="CasellaDiTesto 21"/>
          <p:cNvSpPr txBox="1"/>
          <p:nvPr/>
        </p:nvSpPr>
        <p:spPr>
          <a:xfrm>
            <a:off x="35496" y="5478323"/>
            <a:ext cx="2323196" cy="830997"/>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it-IT" sz="2400" dirty="0" err="1">
                <a:solidFill>
                  <a:schemeClr val="tx2"/>
                </a:solidFill>
                <a:latin typeface="+mj-lt"/>
              </a:rPr>
              <a:t>Classification</a:t>
            </a:r>
            <a:r>
              <a:rPr lang="it-IT" sz="2400" dirty="0">
                <a:solidFill>
                  <a:schemeClr val="tx2"/>
                </a:solidFill>
                <a:latin typeface="+mj-lt"/>
              </a:rPr>
              <a:t>: 	</a:t>
            </a:r>
          </a:p>
        </p:txBody>
      </p:sp>
      <p:sp>
        <p:nvSpPr>
          <p:cNvPr id="3" name="CasellaDiTesto 2"/>
          <p:cNvSpPr txBox="1"/>
          <p:nvPr/>
        </p:nvSpPr>
        <p:spPr>
          <a:xfrm>
            <a:off x="2339752" y="4966717"/>
            <a:ext cx="6840760" cy="2215991"/>
          </a:xfrm>
          <a:prstGeom prst="rect">
            <a:avLst/>
          </a:prstGeom>
          <a:noFill/>
        </p:spPr>
        <p:txBody>
          <a:bodyPr wrap="square" rtlCol="0">
            <a:spAutoFit/>
          </a:bodyPr>
          <a:lstStyle/>
          <a:p>
            <a:pPr marL="342900" indent="-342900">
              <a:buClr>
                <a:srgbClr val="C00000"/>
              </a:buClr>
              <a:buFontTx/>
              <a:buChar char="-"/>
            </a:pPr>
            <a:r>
              <a:rPr lang="it-IT" sz="2400" dirty="0" err="1">
                <a:solidFill>
                  <a:schemeClr val="tx2"/>
                </a:solidFill>
              </a:rPr>
              <a:t>Photometric</a:t>
            </a:r>
            <a:r>
              <a:rPr lang="it-IT" sz="2400" dirty="0">
                <a:solidFill>
                  <a:schemeClr val="tx2"/>
                </a:solidFill>
              </a:rPr>
              <a:t>: </a:t>
            </a:r>
            <a:r>
              <a:rPr lang="it-IT" sz="2000" dirty="0" err="1">
                <a:solidFill>
                  <a:schemeClr val="tx2"/>
                </a:solidFill>
              </a:rPr>
              <a:t>umbral</a:t>
            </a:r>
            <a:r>
              <a:rPr lang="it-IT" sz="2000" dirty="0">
                <a:solidFill>
                  <a:schemeClr val="tx2"/>
                </a:solidFill>
              </a:rPr>
              <a:t>, </a:t>
            </a:r>
            <a:r>
              <a:rPr lang="it-IT" sz="2000" dirty="0" err="1">
                <a:solidFill>
                  <a:schemeClr val="tx2"/>
                </a:solidFill>
              </a:rPr>
              <a:t>penumbral</a:t>
            </a:r>
            <a:r>
              <a:rPr lang="it-IT" sz="2000" dirty="0">
                <a:solidFill>
                  <a:schemeClr val="tx2"/>
                </a:solidFill>
              </a:rPr>
              <a:t>, </a:t>
            </a:r>
            <a:r>
              <a:rPr lang="it-IT" sz="2000" dirty="0" err="1">
                <a:solidFill>
                  <a:schemeClr val="tx2"/>
                </a:solidFill>
              </a:rPr>
              <a:t>photospheric</a:t>
            </a:r>
            <a:r>
              <a:rPr lang="it-IT" sz="2000" dirty="0">
                <a:solidFill>
                  <a:schemeClr val="tx2"/>
                </a:solidFill>
              </a:rPr>
              <a:t> </a:t>
            </a:r>
            <a:r>
              <a:rPr lang="it-IT" sz="2000" dirty="0" err="1">
                <a:solidFill>
                  <a:schemeClr val="tx2"/>
                </a:solidFill>
              </a:rPr>
              <a:t>Intensity</a:t>
            </a:r>
            <a:endParaRPr lang="it-IT" sz="2000" dirty="0">
              <a:solidFill>
                <a:schemeClr val="tx2"/>
              </a:solidFill>
            </a:endParaRPr>
          </a:p>
          <a:p>
            <a:pPr marL="342900" indent="-342900">
              <a:buClr>
                <a:srgbClr val="C00000"/>
              </a:buClr>
              <a:buFontTx/>
              <a:buChar char="-"/>
            </a:pPr>
            <a:r>
              <a:rPr lang="it-IT" sz="2400" dirty="0" err="1">
                <a:solidFill>
                  <a:schemeClr val="tx2"/>
                </a:solidFill>
              </a:rPr>
              <a:t>Morphological</a:t>
            </a:r>
            <a:r>
              <a:rPr lang="it-IT" sz="2400" dirty="0">
                <a:solidFill>
                  <a:schemeClr val="tx2"/>
                </a:solidFill>
              </a:rPr>
              <a:t>: </a:t>
            </a:r>
            <a:r>
              <a:rPr lang="it-IT" sz="2000" dirty="0" err="1">
                <a:solidFill>
                  <a:schemeClr val="tx2"/>
                </a:solidFill>
              </a:rPr>
              <a:t>Faint</a:t>
            </a:r>
            <a:r>
              <a:rPr lang="it-IT" sz="2000" dirty="0">
                <a:solidFill>
                  <a:schemeClr val="tx2"/>
                </a:solidFill>
              </a:rPr>
              <a:t> and Strong light bridge</a:t>
            </a:r>
          </a:p>
          <a:p>
            <a:pPr marL="342900" indent="-342900">
              <a:buClr>
                <a:srgbClr val="C00000"/>
              </a:buClr>
              <a:buFontTx/>
              <a:buChar char="-"/>
            </a:pPr>
            <a:r>
              <a:rPr lang="it-IT" sz="2400" dirty="0" err="1">
                <a:solidFill>
                  <a:schemeClr val="tx2"/>
                </a:solidFill>
              </a:rPr>
              <a:t>Internal</a:t>
            </a:r>
            <a:r>
              <a:rPr lang="it-IT" sz="2400" dirty="0">
                <a:solidFill>
                  <a:schemeClr val="tx2"/>
                </a:solidFill>
              </a:rPr>
              <a:t> </a:t>
            </a:r>
            <a:r>
              <a:rPr lang="it-IT" sz="2400" dirty="0" err="1">
                <a:solidFill>
                  <a:schemeClr val="tx2"/>
                </a:solidFill>
              </a:rPr>
              <a:t>structure</a:t>
            </a:r>
            <a:r>
              <a:rPr lang="it-IT" sz="2400" dirty="0">
                <a:solidFill>
                  <a:schemeClr val="tx2"/>
                </a:solidFill>
              </a:rPr>
              <a:t>: </a:t>
            </a:r>
            <a:r>
              <a:rPr lang="it-IT" sz="2000" dirty="0" err="1">
                <a:solidFill>
                  <a:srgbClr val="1F497D"/>
                </a:solidFill>
              </a:rPr>
              <a:t>Filamentary</a:t>
            </a:r>
            <a:r>
              <a:rPr lang="it-IT" sz="2000" dirty="0">
                <a:solidFill>
                  <a:srgbClr val="1F497D"/>
                </a:solidFill>
              </a:rPr>
              <a:t> and Granular light bridge</a:t>
            </a:r>
            <a:endParaRPr lang="it-IT" sz="2400" dirty="0">
              <a:solidFill>
                <a:schemeClr val="tx2"/>
              </a:solidFill>
            </a:endParaRPr>
          </a:p>
          <a:p>
            <a:pPr marL="342900" indent="-342900">
              <a:buClr>
                <a:srgbClr val="C00000"/>
              </a:buClr>
              <a:buFontTx/>
              <a:buChar char="-"/>
            </a:pPr>
            <a:r>
              <a:rPr lang="it-IT" sz="2400" dirty="0" err="1">
                <a:solidFill>
                  <a:schemeClr val="tx2"/>
                </a:solidFill>
              </a:rPr>
              <a:t>Magnetic</a:t>
            </a:r>
            <a:r>
              <a:rPr lang="it-IT" sz="2400" dirty="0">
                <a:solidFill>
                  <a:schemeClr val="tx2"/>
                </a:solidFill>
              </a:rPr>
              <a:t> </a:t>
            </a:r>
            <a:r>
              <a:rPr lang="it-IT" sz="2400" dirty="0" err="1">
                <a:solidFill>
                  <a:schemeClr val="tx2"/>
                </a:solidFill>
              </a:rPr>
              <a:t>polarity</a:t>
            </a:r>
            <a:r>
              <a:rPr lang="it-IT" sz="2400" dirty="0">
                <a:solidFill>
                  <a:schemeClr val="tx2"/>
                </a:solidFill>
              </a:rPr>
              <a:t>: </a:t>
            </a:r>
            <a:r>
              <a:rPr lang="en-US" sz="2000" dirty="0">
                <a:solidFill>
                  <a:srgbClr val="1F497D"/>
                </a:solidFill>
              </a:rPr>
              <a:t>umbra with same/opposite polarity</a:t>
            </a:r>
          </a:p>
          <a:p>
            <a:pPr marL="342900" indent="-342900">
              <a:buClr>
                <a:srgbClr val="C00000"/>
              </a:buClr>
              <a:buFontTx/>
              <a:buChar char="-"/>
            </a:pPr>
            <a:endParaRPr lang="it-IT" sz="2400" dirty="0">
              <a:solidFill>
                <a:schemeClr val="tx2"/>
              </a:solidFill>
            </a:endParaRPr>
          </a:p>
          <a:p>
            <a:endParaRPr lang="it-IT" dirty="0"/>
          </a:p>
        </p:txBody>
      </p:sp>
      <p:sp>
        <p:nvSpPr>
          <p:cNvPr id="23" name="Parentesi graffa aperta 22"/>
          <p:cNvSpPr/>
          <p:nvPr/>
        </p:nvSpPr>
        <p:spPr>
          <a:xfrm>
            <a:off x="2195736" y="5040057"/>
            <a:ext cx="360040" cy="14132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47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22" grpId="0"/>
      <p:bldP spid="3"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CasellaDiTesto 6"/>
          <p:cNvSpPr txBox="1"/>
          <p:nvPr/>
        </p:nvSpPr>
        <p:spPr>
          <a:xfrm>
            <a:off x="0" y="2924944"/>
            <a:ext cx="9144000" cy="1200329"/>
          </a:xfrm>
          <a:prstGeom prst="rect">
            <a:avLst/>
          </a:prstGeom>
          <a:noFill/>
        </p:spPr>
        <p:txBody>
          <a:bodyPr wrap="square" rtlCol="0">
            <a:spAutoFit/>
          </a:bodyPr>
          <a:lstStyle/>
          <a:p>
            <a:pPr algn="ctr"/>
            <a:r>
              <a:rPr lang="it-IT" sz="7200" dirty="0" err="1">
                <a:solidFill>
                  <a:schemeClr val="tx2"/>
                </a:solidFill>
                <a:latin typeface="+mj-lt"/>
              </a:rPr>
              <a:t>Thanks</a:t>
            </a:r>
            <a:r>
              <a:rPr lang="it-IT" sz="7200" dirty="0">
                <a:solidFill>
                  <a:schemeClr val="tx2"/>
                </a:solidFill>
                <a:latin typeface="+mj-lt"/>
              </a:rPr>
              <a:t>! </a:t>
            </a:r>
          </a:p>
        </p:txBody>
      </p:sp>
      <p:sp>
        <p:nvSpPr>
          <p:cNvPr id="8" name="Line 4"/>
          <p:cNvSpPr/>
          <p:nvPr/>
        </p:nvSpPr>
        <p:spPr>
          <a:xfrm>
            <a:off x="323280" y="764640"/>
            <a:ext cx="8497080" cy="0"/>
          </a:xfrm>
          <a:prstGeom prst="line">
            <a:avLst/>
          </a:prstGeom>
          <a:ln w="25560">
            <a:solidFill>
              <a:srgbClr val="FFC000"/>
            </a:solidFill>
            <a:round/>
          </a:ln>
        </p:spPr>
      </p:sp>
      <p:sp>
        <p:nvSpPr>
          <p:cNvPr id="9"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29418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Line 5"/>
          <p:cNvSpPr/>
          <p:nvPr/>
        </p:nvSpPr>
        <p:spPr>
          <a:xfrm>
            <a:off x="323280" y="692640"/>
            <a:ext cx="8497080" cy="0"/>
          </a:xfrm>
          <a:prstGeom prst="line">
            <a:avLst/>
          </a:prstGeom>
          <a:ln w="25560">
            <a:solidFill>
              <a:srgbClr val="FFC000"/>
            </a:solidFill>
            <a:round/>
          </a:ln>
        </p:spPr>
      </p:sp>
      <p:sp>
        <p:nvSpPr>
          <p:cNvPr id="8" name="CustomShape 1"/>
          <p:cNvSpPr/>
          <p:nvPr/>
        </p:nvSpPr>
        <p:spPr>
          <a:xfrm>
            <a:off x="-18720" y="-27384"/>
            <a:ext cx="9143640" cy="639000"/>
          </a:xfrm>
          <a:prstGeom prst="rect">
            <a:avLst/>
          </a:prstGeom>
        </p:spPr>
        <p:txBody>
          <a:bodyPr lIns="90000" tIns="45000" rIns="90000" bIns="45000"/>
          <a:lstStyle/>
          <a:p>
            <a:pPr algn="ctr">
              <a:lnSpc>
                <a:spcPct val="100000"/>
              </a:lnSpc>
            </a:pPr>
            <a:r>
              <a:rPr lang="it-IT" sz="4000" dirty="0">
                <a:solidFill>
                  <a:schemeClr val="tx2"/>
                </a:solidFill>
              </a:rPr>
              <a:t>Dark </a:t>
            </a:r>
            <a:r>
              <a:rPr lang="it-IT" sz="4000" dirty="0" err="1">
                <a:solidFill>
                  <a:schemeClr val="tx2"/>
                </a:solidFill>
              </a:rPr>
              <a:t>lanes</a:t>
            </a:r>
            <a:endParaRPr sz="4000" dirty="0">
              <a:solidFill>
                <a:schemeClr val="tx2"/>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80" y="707214"/>
            <a:ext cx="2756238" cy="2677164"/>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80" y="3356992"/>
            <a:ext cx="2756238" cy="1192493"/>
          </a:xfrm>
          <a:prstGeom prst="rect">
            <a:avLst/>
          </a:prstGeom>
        </p:spPr>
      </p:pic>
      <p:sp>
        <p:nvSpPr>
          <p:cNvPr id="4" name="CasellaDiTesto 3"/>
          <p:cNvSpPr txBox="1"/>
          <p:nvPr/>
        </p:nvSpPr>
        <p:spPr>
          <a:xfrm>
            <a:off x="3430413" y="934160"/>
            <a:ext cx="5400488" cy="3508653"/>
          </a:xfrm>
          <a:prstGeom prst="rect">
            <a:avLst/>
          </a:prstGeom>
          <a:noFill/>
        </p:spPr>
        <p:txBody>
          <a:bodyPr wrap="square" rtlCol="0">
            <a:spAutoFit/>
          </a:bodyPr>
          <a:lstStyle/>
          <a:p>
            <a:pPr algn="just"/>
            <a:r>
              <a:rPr lang="it-IT" sz="2200" dirty="0">
                <a:solidFill>
                  <a:srgbClr val="1F497D"/>
                </a:solidFill>
              </a:rPr>
              <a:t>Central dark lane </a:t>
            </a:r>
            <a:r>
              <a:rPr lang="it-IT" sz="2200" dirty="0" err="1">
                <a:solidFill>
                  <a:srgbClr val="1F497D"/>
                </a:solidFill>
              </a:rPr>
              <a:t>running</a:t>
            </a:r>
            <a:r>
              <a:rPr lang="it-IT" sz="2200" dirty="0">
                <a:solidFill>
                  <a:srgbClr val="1F497D"/>
                </a:solidFill>
              </a:rPr>
              <a:t> </a:t>
            </a:r>
            <a:r>
              <a:rPr lang="it-IT" sz="2200" dirty="0" err="1">
                <a:solidFill>
                  <a:srgbClr val="1F497D"/>
                </a:solidFill>
              </a:rPr>
              <a:t>parallel</a:t>
            </a:r>
            <a:r>
              <a:rPr lang="it-IT" sz="2200" dirty="0">
                <a:solidFill>
                  <a:srgbClr val="1F497D"/>
                </a:solidFill>
              </a:rPr>
              <a:t> to the </a:t>
            </a:r>
            <a:r>
              <a:rPr lang="it-IT" sz="2200" dirty="0" err="1">
                <a:solidFill>
                  <a:srgbClr val="1F497D"/>
                </a:solidFill>
              </a:rPr>
              <a:t>main</a:t>
            </a:r>
            <a:r>
              <a:rPr lang="it-IT" sz="2200" dirty="0">
                <a:solidFill>
                  <a:srgbClr val="1F497D"/>
                </a:solidFill>
              </a:rPr>
              <a:t> </a:t>
            </a:r>
            <a:r>
              <a:rPr lang="it-IT" sz="2200" dirty="0" err="1">
                <a:solidFill>
                  <a:srgbClr val="1F497D"/>
                </a:solidFill>
              </a:rPr>
              <a:t>axis</a:t>
            </a:r>
            <a:r>
              <a:rPr lang="it-IT" sz="2200" dirty="0">
                <a:solidFill>
                  <a:srgbClr val="1F497D"/>
                </a:solidFill>
              </a:rPr>
              <a:t> with a </a:t>
            </a:r>
            <a:r>
              <a:rPr lang="it-IT" sz="2200" dirty="0" err="1">
                <a:solidFill>
                  <a:srgbClr val="1F497D"/>
                </a:solidFill>
              </a:rPr>
              <a:t>typical</a:t>
            </a:r>
            <a:r>
              <a:rPr lang="it-IT" sz="2200" dirty="0">
                <a:solidFill>
                  <a:srgbClr val="1F497D"/>
                </a:solidFill>
              </a:rPr>
              <a:t> </a:t>
            </a:r>
            <a:r>
              <a:rPr lang="it-IT" sz="2200" dirty="0" err="1">
                <a:solidFill>
                  <a:srgbClr val="1F497D"/>
                </a:solidFill>
              </a:rPr>
              <a:t>width</a:t>
            </a:r>
            <a:r>
              <a:rPr lang="it-IT" sz="2200" dirty="0">
                <a:solidFill>
                  <a:srgbClr val="1F497D"/>
                </a:solidFill>
              </a:rPr>
              <a:t> </a:t>
            </a:r>
            <a:r>
              <a:rPr lang="it-IT" sz="2200" dirty="0" err="1">
                <a:solidFill>
                  <a:srgbClr val="1F497D"/>
                </a:solidFill>
              </a:rPr>
              <a:t>between</a:t>
            </a:r>
            <a:r>
              <a:rPr lang="it-IT" sz="2200" dirty="0">
                <a:solidFill>
                  <a:srgbClr val="1F497D"/>
                </a:solidFill>
              </a:rPr>
              <a:t> 0.2’’ and 0.5’’</a:t>
            </a:r>
          </a:p>
          <a:p>
            <a:endParaRPr lang="it-IT" sz="2200" dirty="0">
              <a:solidFill>
                <a:srgbClr val="1F497D"/>
              </a:solidFill>
            </a:endParaRPr>
          </a:p>
          <a:p>
            <a:endParaRPr lang="it-IT" sz="2400" dirty="0">
              <a:solidFill>
                <a:srgbClr val="1F497D"/>
              </a:solidFill>
            </a:endParaRPr>
          </a:p>
          <a:p>
            <a:pPr algn="just"/>
            <a:r>
              <a:rPr lang="it-IT" sz="2200" dirty="0">
                <a:solidFill>
                  <a:srgbClr val="1F497D"/>
                </a:solidFill>
              </a:rPr>
              <a:t>Dark </a:t>
            </a:r>
            <a:r>
              <a:rPr lang="it-IT" sz="2200" dirty="0" err="1">
                <a:solidFill>
                  <a:srgbClr val="1F497D"/>
                </a:solidFill>
              </a:rPr>
              <a:t>lanes</a:t>
            </a:r>
            <a:r>
              <a:rPr lang="it-IT" sz="2200" dirty="0">
                <a:solidFill>
                  <a:srgbClr val="1F497D"/>
                </a:solidFill>
              </a:rPr>
              <a:t> are the </a:t>
            </a:r>
            <a:r>
              <a:rPr lang="it-IT" sz="2200" dirty="0" err="1">
                <a:solidFill>
                  <a:srgbClr val="1F497D"/>
                </a:solidFill>
              </a:rPr>
              <a:t>result</a:t>
            </a:r>
            <a:r>
              <a:rPr lang="it-IT" sz="2200" dirty="0">
                <a:solidFill>
                  <a:srgbClr val="1F497D"/>
                </a:solidFill>
              </a:rPr>
              <a:t> of a hot </a:t>
            </a:r>
            <a:r>
              <a:rPr lang="it-IT" sz="2200" dirty="0" err="1">
                <a:solidFill>
                  <a:srgbClr val="1F497D"/>
                </a:solidFill>
              </a:rPr>
              <a:t>upflowing</a:t>
            </a:r>
            <a:r>
              <a:rPr lang="it-IT" sz="2200" dirty="0">
                <a:solidFill>
                  <a:srgbClr val="1F497D"/>
                </a:solidFill>
              </a:rPr>
              <a:t> </a:t>
            </a:r>
            <a:r>
              <a:rPr lang="it-IT" sz="2200" dirty="0" err="1">
                <a:solidFill>
                  <a:srgbClr val="1F497D"/>
                </a:solidFill>
              </a:rPr>
              <a:t>plume</a:t>
            </a:r>
            <a:r>
              <a:rPr lang="it-IT" sz="2200" dirty="0">
                <a:solidFill>
                  <a:srgbClr val="1F497D"/>
                </a:solidFill>
              </a:rPr>
              <a:t> </a:t>
            </a:r>
            <a:r>
              <a:rPr lang="it-IT" sz="2200" dirty="0" err="1">
                <a:solidFill>
                  <a:srgbClr val="1F497D"/>
                </a:solidFill>
              </a:rPr>
              <a:t>braked</a:t>
            </a:r>
            <a:r>
              <a:rPr lang="it-IT" sz="2200" dirty="0">
                <a:solidFill>
                  <a:srgbClr val="1F497D"/>
                </a:solidFill>
              </a:rPr>
              <a:t> by </a:t>
            </a:r>
            <a:r>
              <a:rPr lang="it-IT" sz="2200" dirty="0" err="1">
                <a:solidFill>
                  <a:srgbClr val="1F497D"/>
                </a:solidFill>
              </a:rPr>
              <a:t>surrounding</a:t>
            </a:r>
            <a:r>
              <a:rPr lang="it-IT" sz="2200" dirty="0">
                <a:solidFill>
                  <a:srgbClr val="1F497D"/>
                </a:solidFill>
              </a:rPr>
              <a:t> </a:t>
            </a:r>
            <a:r>
              <a:rPr lang="it-IT" sz="2200" dirty="0" err="1">
                <a:solidFill>
                  <a:srgbClr val="1F497D"/>
                </a:solidFill>
              </a:rPr>
              <a:t>magnetic</a:t>
            </a:r>
            <a:r>
              <a:rPr lang="it-IT" sz="2200" dirty="0">
                <a:solidFill>
                  <a:srgbClr val="1F497D"/>
                </a:solidFill>
              </a:rPr>
              <a:t> </a:t>
            </a:r>
            <a:r>
              <a:rPr lang="it-IT" sz="2200" dirty="0" err="1">
                <a:solidFill>
                  <a:srgbClr val="1F497D"/>
                </a:solidFill>
              </a:rPr>
              <a:t>field</a:t>
            </a:r>
            <a:r>
              <a:rPr lang="it-IT" sz="2200" dirty="0">
                <a:solidFill>
                  <a:srgbClr val="1F497D"/>
                </a:solidFill>
              </a:rPr>
              <a:t>, </a:t>
            </a:r>
            <a:r>
              <a:rPr lang="it-IT" sz="2200" dirty="0" err="1">
                <a:solidFill>
                  <a:srgbClr val="1F497D"/>
                </a:solidFill>
              </a:rPr>
              <a:t>which</a:t>
            </a:r>
            <a:r>
              <a:rPr lang="it-IT" sz="2200" dirty="0">
                <a:solidFill>
                  <a:srgbClr val="1F497D"/>
                </a:solidFill>
              </a:rPr>
              <a:t> </a:t>
            </a:r>
            <a:r>
              <a:rPr lang="it-IT" sz="2200" dirty="0" err="1">
                <a:solidFill>
                  <a:srgbClr val="1F497D"/>
                </a:solidFill>
              </a:rPr>
              <a:t>forces</a:t>
            </a:r>
            <a:r>
              <a:rPr lang="it-IT" sz="2200" dirty="0">
                <a:solidFill>
                  <a:srgbClr val="1F497D"/>
                </a:solidFill>
              </a:rPr>
              <a:t> the </a:t>
            </a:r>
            <a:r>
              <a:rPr lang="it-IT" sz="2200" dirty="0" err="1">
                <a:solidFill>
                  <a:srgbClr val="1F497D"/>
                </a:solidFill>
              </a:rPr>
              <a:t>plume</a:t>
            </a:r>
            <a:r>
              <a:rPr lang="it-IT" sz="2200" dirty="0">
                <a:solidFill>
                  <a:srgbClr val="1F497D"/>
                </a:solidFill>
              </a:rPr>
              <a:t> </a:t>
            </a:r>
            <a:r>
              <a:rPr lang="it-IT" sz="2200" dirty="0" err="1">
                <a:solidFill>
                  <a:srgbClr val="1F497D"/>
                </a:solidFill>
              </a:rPr>
              <a:t>into</a:t>
            </a:r>
            <a:r>
              <a:rPr lang="it-IT" sz="2200" dirty="0">
                <a:solidFill>
                  <a:srgbClr val="1F497D"/>
                </a:solidFill>
              </a:rPr>
              <a:t> a </a:t>
            </a:r>
            <a:r>
              <a:rPr lang="it-IT" sz="2200" dirty="0" err="1">
                <a:solidFill>
                  <a:srgbClr val="1F497D"/>
                </a:solidFill>
              </a:rPr>
              <a:t>cusp-like</a:t>
            </a:r>
            <a:r>
              <a:rPr lang="it-IT" sz="2200" dirty="0">
                <a:solidFill>
                  <a:srgbClr val="1F497D"/>
                </a:solidFill>
              </a:rPr>
              <a:t> </a:t>
            </a:r>
            <a:r>
              <a:rPr lang="it-IT" sz="2200" dirty="0" err="1">
                <a:solidFill>
                  <a:srgbClr val="1F497D"/>
                </a:solidFill>
              </a:rPr>
              <a:t>shape</a:t>
            </a:r>
            <a:r>
              <a:rPr lang="it-IT" sz="2200" dirty="0">
                <a:solidFill>
                  <a:srgbClr val="1F497D"/>
                </a:solidFill>
              </a:rPr>
              <a:t> (so </a:t>
            </a:r>
            <a:r>
              <a:rPr lang="it-IT" sz="2200" dirty="0" err="1">
                <a:solidFill>
                  <a:srgbClr val="1F497D"/>
                </a:solidFill>
              </a:rPr>
              <a:t>called</a:t>
            </a:r>
            <a:r>
              <a:rPr lang="it-IT" sz="2200" dirty="0">
                <a:solidFill>
                  <a:srgbClr val="1F497D"/>
                </a:solidFill>
              </a:rPr>
              <a:t> ‘</a:t>
            </a:r>
            <a:r>
              <a:rPr lang="it-IT" sz="2200" dirty="0" err="1">
                <a:solidFill>
                  <a:schemeClr val="tx2"/>
                </a:solidFill>
              </a:rPr>
              <a:t>canopy</a:t>
            </a:r>
            <a:r>
              <a:rPr lang="it-IT" sz="2200" dirty="0">
                <a:solidFill>
                  <a:schemeClr val="tx2"/>
                </a:solidFill>
              </a:rPr>
              <a:t> </a:t>
            </a:r>
            <a:r>
              <a:rPr lang="it-IT" sz="2200" dirty="0" err="1">
                <a:solidFill>
                  <a:schemeClr val="tx2"/>
                </a:solidFill>
              </a:rPr>
              <a:t>structure</a:t>
            </a:r>
            <a:r>
              <a:rPr lang="it-IT" sz="2200" dirty="0">
                <a:solidFill>
                  <a:schemeClr val="tx2"/>
                </a:solidFill>
              </a:rPr>
              <a:t>’ </a:t>
            </a:r>
            <a:r>
              <a:rPr lang="it-IT" sz="2200" dirty="0" err="1">
                <a:solidFill>
                  <a:schemeClr val="tx2"/>
                </a:solidFill>
              </a:rPr>
              <a:t>above</a:t>
            </a:r>
            <a:r>
              <a:rPr lang="it-IT" sz="2200" dirty="0">
                <a:solidFill>
                  <a:schemeClr val="tx2"/>
                </a:solidFill>
              </a:rPr>
              <a:t> the LB </a:t>
            </a:r>
            <a:r>
              <a:rPr lang="it-IT" sz="2200" dirty="0" err="1">
                <a:solidFill>
                  <a:schemeClr val="tx2"/>
                </a:solidFill>
              </a:rPr>
              <a:t>according</a:t>
            </a:r>
            <a:r>
              <a:rPr lang="it-IT" sz="2200" dirty="0">
                <a:solidFill>
                  <a:schemeClr val="tx2"/>
                </a:solidFill>
              </a:rPr>
              <a:t> to </a:t>
            </a:r>
            <a:r>
              <a:rPr lang="it-IT" sz="2200" dirty="0" err="1">
                <a:solidFill>
                  <a:schemeClr val="tx2"/>
                </a:solidFill>
              </a:rPr>
              <a:t>Jurcak</a:t>
            </a:r>
            <a:r>
              <a:rPr lang="it-IT" sz="2200" dirty="0">
                <a:solidFill>
                  <a:schemeClr val="tx2"/>
                </a:solidFill>
              </a:rPr>
              <a:t> et al., 2006)</a:t>
            </a:r>
            <a:endParaRPr lang="it-IT" sz="2200" dirty="0">
              <a:solidFill>
                <a:srgbClr val="1F497D"/>
              </a:solidFill>
            </a:endParaRPr>
          </a:p>
        </p:txBody>
      </p:sp>
      <p:sp>
        <p:nvSpPr>
          <p:cNvPr id="9" name="Freccia in giù 8"/>
          <p:cNvSpPr/>
          <p:nvPr/>
        </p:nvSpPr>
        <p:spPr>
          <a:xfrm>
            <a:off x="6012160" y="1772816"/>
            <a:ext cx="234058" cy="75705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231953" y="4509120"/>
            <a:ext cx="3547959" cy="369332"/>
          </a:xfrm>
          <a:prstGeom prst="rect">
            <a:avLst/>
          </a:prstGeom>
        </p:spPr>
        <p:txBody>
          <a:bodyPr wrap="none">
            <a:spAutoFit/>
          </a:bodyPr>
          <a:lstStyle/>
          <a:p>
            <a:r>
              <a:rPr lang="nl-NL" dirty="0">
                <a:solidFill>
                  <a:srgbClr val="1F497D"/>
                </a:solidFill>
              </a:rPr>
              <a:t>(Rouppe van der Voort et al., 2010)</a:t>
            </a:r>
            <a:endParaRPr lang="it-IT" dirty="0">
              <a:solidFill>
                <a:srgbClr val="1F497D"/>
              </a:solidFill>
            </a:endParaRPr>
          </a:p>
        </p:txBody>
      </p:sp>
      <p:sp>
        <p:nvSpPr>
          <p:cNvPr id="11"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
        <p:nvSpPr>
          <p:cNvPr id="6" name="Rettangolo 5"/>
          <p:cNvSpPr/>
          <p:nvPr/>
        </p:nvSpPr>
        <p:spPr>
          <a:xfrm>
            <a:off x="321146" y="4941168"/>
            <a:ext cx="8497080" cy="1631216"/>
          </a:xfrm>
          <a:prstGeom prst="rect">
            <a:avLst/>
          </a:prstGeom>
        </p:spPr>
        <p:txBody>
          <a:bodyPr wrap="square">
            <a:spAutoFit/>
          </a:bodyPr>
          <a:lstStyle/>
          <a:p>
            <a:pPr algn="just">
              <a:lnSpc>
                <a:spcPct val="100000"/>
              </a:lnSpc>
            </a:pPr>
            <a:r>
              <a:rPr lang="it-IT" sz="2000" u="sng" dirty="0">
                <a:solidFill>
                  <a:srgbClr val="1F497D"/>
                </a:solidFill>
              </a:rPr>
              <a:t>Plasma </a:t>
            </a:r>
            <a:r>
              <a:rPr lang="it-IT" sz="2000" u="sng" dirty="0" err="1">
                <a:solidFill>
                  <a:srgbClr val="1F497D"/>
                </a:solidFill>
              </a:rPr>
              <a:t>motions</a:t>
            </a:r>
            <a:r>
              <a:rPr lang="it-IT" sz="2000" dirty="0">
                <a:solidFill>
                  <a:srgbClr val="1F497D"/>
                </a:solidFill>
              </a:rPr>
              <a:t>: </a:t>
            </a:r>
          </a:p>
          <a:p>
            <a:pPr marL="342900" indent="-342900" algn="just">
              <a:lnSpc>
                <a:spcPct val="100000"/>
              </a:lnSpc>
              <a:buFontTx/>
              <a:buChar char="-"/>
            </a:pPr>
            <a:r>
              <a:rPr lang="en-US" sz="2000" dirty="0">
                <a:solidFill>
                  <a:srgbClr val="1F497D"/>
                </a:solidFill>
              </a:rPr>
              <a:t>The central dark lanes would be due to increased density above the </a:t>
            </a:r>
            <a:r>
              <a:rPr lang="en-US" sz="2000" dirty="0" err="1">
                <a:solidFill>
                  <a:srgbClr val="1F497D"/>
                </a:solidFill>
              </a:rPr>
              <a:t>upﬂow</a:t>
            </a:r>
            <a:r>
              <a:rPr lang="en-US" sz="2000" dirty="0">
                <a:solidFill>
                  <a:srgbClr val="1F497D"/>
                </a:solidFill>
              </a:rPr>
              <a:t> as a result of piled-up matter (</a:t>
            </a:r>
            <a:r>
              <a:rPr lang="en-US" sz="2000" dirty="0" err="1">
                <a:solidFill>
                  <a:srgbClr val="1F497D"/>
                </a:solidFill>
              </a:rPr>
              <a:t>Schüssler</a:t>
            </a:r>
            <a:r>
              <a:rPr lang="en-US" sz="2000" dirty="0">
                <a:solidFill>
                  <a:srgbClr val="1F497D"/>
                </a:solidFill>
              </a:rPr>
              <a:t> &amp; </a:t>
            </a:r>
            <a:r>
              <a:rPr lang="en-US" sz="2000" dirty="0" err="1">
                <a:solidFill>
                  <a:srgbClr val="1F497D"/>
                </a:solidFill>
              </a:rPr>
              <a:t>Vögler</a:t>
            </a:r>
            <a:r>
              <a:rPr lang="en-US" sz="2000" dirty="0">
                <a:solidFill>
                  <a:srgbClr val="1F497D"/>
                </a:solidFill>
              </a:rPr>
              <a:t> 2006);</a:t>
            </a:r>
          </a:p>
          <a:p>
            <a:pPr marL="342900" indent="-342900" algn="just">
              <a:lnSpc>
                <a:spcPct val="100000"/>
              </a:lnSpc>
              <a:buFontTx/>
              <a:buChar char="-"/>
            </a:pPr>
            <a:r>
              <a:rPr lang="en-US" sz="2000" dirty="0">
                <a:solidFill>
                  <a:srgbClr val="1F497D"/>
                </a:solidFill>
              </a:rPr>
              <a:t>Lateral bright and dark lanes could correspond to hot </a:t>
            </a:r>
            <a:r>
              <a:rPr lang="en-US" sz="2000" dirty="0" err="1">
                <a:solidFill>
                  <a:srgbClr val="1F497D"/>
                </a:solidFill>
              </a:rPr>
              <a:t>upﬂow</a:t>
            </a:r>
            <a:r>
              <a:rPr lang="en-US" sz="2000" dirty="0">
                <a:solidFill>
                  <a:srgbClr val="1F497D"/>
                </a:solidFill>
              </a:rPr>
              <a:t> and cold downﬂow areas, respectively (</a:t>
            </a:r>
            <a:r>
              <a:rPr lang="en-US" sz="2000" dirty="0" err="1">
                <a:solidFill>
                  <a:srgbClr val="1F497D"/>
                </a:solidFill>
              </a:rPr>
              <a:t>Schlichenmaier</a:t>
            </a:r>
            <a:r>
              <a:rPr lang="en-US" sz="2000" dirty="0">
                <a:solidFill>
                  <a:srgbClr val="1F497D"/>
                </a:solidFill>
              </a:rPr>
              <a:t> et al., 2016).</a:t>
            </a:r>
            <a:endParaRPr lang="nl-NL" sz="2000" dirty="0">
              <a:solidFill>
                <a:srgbClr val="1F497D"/>
              </a:solidFill>
            </a:endParaRPr>
          </a:p>
        </p:txBody>
      </p:sp>
    </p:spTree>
    <p:extLst>
      <p:ext uri="{BB962C8B-B14F-4D97-AF65-F5344CB8AC3E}">
        <p14:creationId xmlns:p14="http://schemas.microsoft.com/office/powerpoint/2010/main" val="263812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Line 5"/>
          <p:cNvSpPr/>
          <p:nvPr/>
        </p:nvSpPr>
        <p:spPr>
          <a:xfrm>
            <a:off x="323280" y="692640"/>
            <a:ext cx="8497080" cy="0"/>
          </a:xfrm>
          <a:prstGeom prst="line">
            <a:avLst/>
          </a:prstGeom>
          <a:ln w="25560">
            <a:solidFill>
              <a:srgbClr val="FFC000"/>
            </a:solidFill>
            <a:round/>
          </a:ln>
        </p:spPr>
      </p:sp>
      <p:sp>
        <p:nvSpPr>
          <p:cNvPr id="8" name="CustomShape 1"/>
          <p:cNvSpPr/>
          <p:nvPr/>
        </p:nvSpPr>
        <p:spPr>
          <a:xfrm>
            <a:off x="-18720" y="-27384"/>
            <a:ext cx="9143640" cy="639000"/>
          </a:xfrm>
          <a:prstGeom prst="rect">
            <a:avLst/>
          </a:prstGeom>
        </p:spPr>
        <p:txBody>
          <a:bodyPr lIns="90000" tIns="45000" rIns="90000" bIns="45000"/>
          <a:lstStyle/>
          <a:p>
            <a:pPr algn="ctr">
              <a:lnSpc>
                <a:spcPct val="100000"/>
              </a:lnSpc>
            </a:pPr>
            <a:r>
              <a:rPr lang="it-IT" sz="4000" dirty="0" err="1">
                <a:solidFill>
                  <a:schemeClr val="tx2"/>
                </a:solidFill>
              </a:rPr>
              <a:t>Why</a:t>
            </a:r>
            <a:r>
              <a:rPr lang="it-IT" sz="4000" dirty="0">
                <a:solidFill>
                  <a:schemeClr val="tx2"/>
                </a:solidFill>
              </a:rPr>
              <a:t> </a:t>
            </a:r>
            <a:r>
              <a:rPr lang="it-IT" sz="4000" dirty="0" err="1">
                <a:solidFill>
                  <a:schemeClr val="tx2"/>
                </a:solidFill>
              </a:rPr>
              <a:t>LBs</a:t>
            </a:r>
            <a:r>
              <a:rPr lang="it-IT" sz="4000" dirty="0">
                <a:solidFill>
                  <a:schemeClr val="tx2"/>
                </a:solidFill>
              </a:rPr>
              <a:t> are </a:t>
            </a:r>
            <a:r>
              <a:rPr lang="it-IT" sz="4000" dirty="0" err="1">
                <a:solidFill>
                  <a:schemeClr val="tx2"/>
                </a:solidFill>
              </a:rPr>
              <a:t>studied</a:t>
            </a:r>
            <a:r>
              <a:rPr lang="it-IT" sz="4000" dirty="0">
                <a:solidFill>
                  <a:schemeClr val="tx2"/>
                </a:solidFill>
              </a:rPr>
              <a:t>?</a:t>
            </a:r>
            <a:endParaRPr sz="4000" dirty="0">
              <a:solidFill>
                <a:schemeClr val="tx2"/>
              </a:solidFill>
            </a:endParaRPr>
          </a:p>
        </p:txBody>
      </p:sp>
      <p:sp>
        <p:nvSpPr>
          <p:cNvPr id="2" name="CasellaDiTesto 1"/>
          <p:cNvSpPr txBox="1"/>
          <p:nvPr/>
        </p:nvSpPr>
        <p:spPr>
          <a:xfrm>
            <a:off x="467544" y="836712"/>
            <a:ext cx="8280920" cy="2308324"/>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it-IT" sz="2400" dirty="0" err="1">
                <a:solidFill>
                  <a:srgbClr val="1F497D"/>
                </a:solidFill>
              </a:rPr>
              <a:t>Understand</a:t>
            </a:r>
            <a:r>
              <a:rPr lang="it-IT" sz="2400" dirty="0">
                <a:solidFill>
                  <a:srgbClr val="1F497D"/>
                </a:solidFill>
              </a:rPr>
              <a:t> the </a:t>
            </a:r>
            <a:r>
              <a:rPr lang="it-IT" sz="2400" dirty="0" err="1">
                <a:solidFill>
                  <a:srgbClr val="1F497D"/>
                </a:solidFill>
              </a:rPr>
              <a:t>interactions</a:t>
            </a:r>
            <a:r>
              <a:rPr lang="it-IT" sz="2400" dirty="0">
                <a:solidFill>
                  <a:srgbClr val="1F497D"/>
                </a:solidFill>
              </a:rPr>
              <a:t> of plasma with strong </a:t>
            </a:r>
            <a:r>
              <a:rPr lang="it-IT" sz="2400" dirty="0" err="1">
                <a:solidFill>
                  <a:srgbClr val="1F497D"/>
                </a:solidFill>
              </a:rPr>
              <a:t>magnetic</a:t>
            </a:r>
            <a:r>
              <a:rPr lang="it-IT" sz="2400" dirty="0">
                <a:solidFill>
                  <a:srgbClr val="1F497D"/>
                </a:solidFill>
              </a:rPr>
              <a:t> </a:t>
            </a:r>
            <a:r>
              <a:rPr lang="it-IT" sz="2400" dirty="0" err="1">
                <a:solidFill>
                  <a:srgbClr val="1F497D"/>
                </a:solidFill>
              </a:rPr>
              <a:t>field</a:t>
            </a:r>
            <a:r>
              <a:rPr lang="it-IT" sz="2400" dirty="0">
                <a:solidFill>
                  <a:srgbClr val="1F497D"/>
                </a:solidFill>
              </a:rPr>
              <a:t> </a:t>
            </a:r>
          </a:p>
          <a:p>
            <a:pPr marL="342900" indent="-342900">
              <a:buClr>
                <a:srgbClr val="C00000"/>
              </a:buClr>
              <a:buFont typeface="Wingdings" panose="05000000000000000000" pitchFamily="2" charset="2"/>
              <a:buChar char="Ø"/>
            </a:pPr>
            <a:endParaRPr lang="it-IT" sz="2400" dirty="0">
              <a:solidFill>
                <a:srgbClr val="1F497D"/>
              </a:solidFill>
            </a:endParaRPr>
          </a:p>
          <a:p>
            <a:pPr marL="342900" indent="-342900">
              <a:buClr>
                <a:srgbClr val="C00000"/>
              </a:buClr>
              <a:buFont typeface="Wingdings" panose="05000000000000000000" pitchFamily="2" charset="2"/>
              <a:buChar char="Ø"/>
            </a:pPr>
            <a:r>
              <a:rPr lang="it-IT" sz="2400" dirty="0" err="1">
                <a:solidFill>
                  <a:srgbClr val="1F497D"/>
                </a:solidFill>
              </a:rPr>
              <a:t>Study</a:t>
            </a:r>
            <a:r>
              <a:rPr lang="it-IT" sz="2400" dirty="0">
                <a:solidFill>
                  <a:srgbClr val="1F497D"/>
                </a:solidFill>
              </a:rPr>
              <a:t> of the </a:t>
            </a:r>
            <a:r>
              <a:rPr lang="it-IT" sz="2400" dirty="0" err="1">
                <a:solidFill>
                  <a:srgbClr val="1F497D"/>
                </a:solidFill>
              </a:rPr>
              <a:t>physical</a:t>
            </a:r>
            <a:r>
              <a:rPr lang="it-IT" sz="2400" dirty="0">
                <a:solidFill>
                  <a:srgbClr val="1F497D"/>
                </a:solidFill>
              </a:rPr>
              <a:t> </a:t>
            </a:r>
            <a:r>
              <a:rPr lang="it-IT" sz="2400" dirty="0" err="1">
                <a:solidFill>
                  <a:srgbClr val="1F497D"/>
                </a:solidFill>
              </a:rPr>
              <a:t>processes</a:t>
            </a:r>
            <a:r>
              <a:rPr lang="it-IT" sz="2400" dirty="0">
                <a:solidFill>
                  <a:srgbClr val="1F497D"/>
                </a:solidFill>
              </a:rPr>
              <a:t> </a:t>
            </a:r>
            <a:r>
              <a:rPr lang="it-IT" sz="2400" dirty="0" err="1">
                <a:solidFill>
                  <a:srgbClr val="1F497D"/>
                </a:solidFill>
              </a:rPr>
              <a:t>responsible</a:t>
            </a:r>
            <a:r>
              <a:rPr lang="it-IT" sz="2400" dirty="0">
                <a:solidFill>
                  <a:srgbClr val="1F497D"/>
                </a:solidFill>
              </a:rPr>
              <a:t> for the fine </a:t>
            </a:r>
            <a:r>
              <a:rPr lang="it-IT" sz="2400" dirty="0" err="1">
                <a:solidFill>
                  <a:srgbClr val="1F497D"/>
                </a:solidFill>
              </a:rPr>
              <a:t>structure</a:t>
            </a:r>
            <a:r>
              <a:rPr lang="it-IT" sz="2400" dirty="0">
                <a:solidFill>
                  <a:srgbClr val="1F497D"/>
                </a:solidFill>
              </a:rPr>
              <a:t> of </a:t>
            </a:r>
            <a:r>
              <a:rPr lang="it-IT" sz="2400" dirty="0" err="1">
                <a:solidFill>
                  <a:srgbClr val="1F497D"/>
                </a:solidFill>
              </a:rPr>
              <a:t>sunspots</a:t>
            </a:r>
            <a:r>
              <a:rPr lang="it-IT" sz="2400" dirty="0">
                <a:solidFill>
                  <a:srgbClr val="1F497D"/>
                </a:solidFill>
              </a:rPr>
              <a:t> to </a:t>
            </a:r>
            <a:r>
              <a:rPr lang="it-IT" sz="2400" dirty="0" err="1">
                <a:solidFill>
                  <a:srgbClr val="1F497D"/>
                </a:solidFill>
              </a:rPr>
              <a:t>understand</a:t>
            </a:r>
            <a:r>
              <a:rPr lang="it-IT" sz="2400" dirty="0">
                <a:solidFill>
                  <a:srgbClr val="1F497D"/>
                </a:solidFill>
              </a:rPr>
              <a:t> </a:t>
            </a:r>
            <a:r>
              <a:rPr lang="it-IT" sz="2400" dirty="0" err="1">
                <a:solidFill>
                  <a:srgbClr val="1F497D"/>
                </a:solidFill>
              </a:rPr>
              <a:t>their</a:t>
            </a:r>
            <a:r>
              <a:rPr lang="it-IT" sz="2400" dirty="0">
                <a:solidFill>
                  <a:srgbClr val="1F497D"/>
                </a:solidFill>
              </a:rPr>
              <a:t> </a:t>
            </a:r>
            <a:r>
              <a:rPr lang="it-IT" sz="2400" dirty="0" err="1">
                <a:solidFill>
                  <a:srgbClr val="1F497D"/>
                </a:solidFill>
              </a:rPr>
              <a:t>subphotospheric</a:t>
            </a:r>
            <a:r>
              <a:rPr lang="it-IT" sz="2400" dirty="0">
                <a:solidFill>
                  <a:srgbClr val="1F497D"/>
                </a:solidFill>
              </a:rPr>
              <a:t> </a:t>
            </a:r>
            <a:r>
              <a:rPr lang="it-IT" sz="2400" dirty="0" err="1">
                <a:solidFill>
                  <a:srgbClr val="1F497D"/>
                </a:solidFill>
              </a:rPr>
              <a:t>structure</a:t>
            </a:r>
            <a:endParaRPr lang="it-IT" sz="2400" dirty="0">
              <a:solidFill>
                <a:srgbClr val="1F497D"/>
              </a:solidFill>
            </a:endParaRPr>
          </a:p>
        </p:txBody>
      </p:sp>
      <p:grpSp>
        <p:nvGrpSpPr>
          <p:cNvPr id="3" name="Gruppo 2"/>
          <p:cNvGrpSpPr/>
          <p:nvPr/>
        </p:nvGrpSpPr>
        <p:grpSpPr>
          <a:xfrm>
            <a:off x="467544" y="2780928"/>
            <a:ext cx="7992888" cy="1008112"/>
            <a:chOff x="467544" y="3140968"/>
            <a:chExt cx="7992888" cy="1008112"/>
          </a:xfrm>
        </p:grpSpPr>
        <p:cxnSp>
          <p:nvCxnSpPr>
            <p:cNvPr id="9" name="Connettore 2 8"/>
            <p:cNvCxnSpPr/>
            <p:nvPr/>
          </p:nvCxnSpPr>
          <p:spPr>
            <a:xfrm>
              <a:off x="2267744" y="3501008"/>
              <a:ext cx="0" cy="6480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467544" y="3140968"/>
              <a:ext cx="7992888" cy="360040"/>
              <a:chOff x="467544" y="3212976"/>
              <a:chExt cx="8063622" cy="360040"/>
            </a:xfrm>
          </p:grpSpPr>
          <p:cxnSp>
            <p:nvCxnSpPr>
              <p:cNvPr id="10" name="Connettore diritto 9"/>
              <p:cNvCxnSpPr/>
              <p:nvPr/>
            </p:nvCxnSpPr>
            <p:spPr>
              <a:xfrm flipV="1">
                <a:off x="467544" y="3573016"/>
                <a:ext cx="806362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flipV="1">
                <a:off x="467544" y="3212976"/>
                <a:ext cx="0" cy="360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15" name="Connettore 2 14"/>
          <p:cNvCxnSpPr/>
          <p:nvPr/>
        </p:nvCxnSpPr>
        <p:spPr>
          <a:xfrm>
            <a:off x="6516216" y="3140968"/>
            <a:ext cx="0" cy="6480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V="1">
            <a:off x="8460432" y="2780928"/>
            <a:ext cx="0" cy="360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1115616" y="3789040"/>
            <a:ext cx="2520280" cy="1138773"/>
          </a:xfrm>
          <a:prstGeom prst="rect">
            <a:avLst/>
          </a:prstGeom>
          <a:noFill/>
        </p:spPr>
        <p:txBody>
          <a:bodyPr wrap="square" rtlCol="0">
            <a:spAutoFit/>
          </a:bodyPr>
          <a:lstStyle/>
          <a:p>
            <a:r>
              <a:rPr lang="it-IT" sz="2400" dirty="0" err="1">
                <a:solidFill>
                  <a:srgbClr val="1F497D"/>
                </a:solidFill>
              </a:rPr>
              <a:t>Monolithic</a:t>
            </a:r>
            <a:r>
              <a:rPr lang="it-IT" sz="2400" dirty="0">
                <a:solidFill>
                  <a:srgbClr val="1F497D"/>
                </a:solidFill>
              </a:rPr>
              <a:t> model</a:t>
            </a:r>
          </a:p>
          <a:p>
            <a:r>
              <a:rPr lang="it-IT" sz="2000" dirty="0">
                <a:solidFill>
                  <a:srgbClr val="1F497D"/>
                </a:solidFill>
              </a:rPr>
              <a:t> (</a:t>
            </a:r>
            <a:r>
              <a:rPr lang="it-IT" sz="2000" dirty="0" err="1">
                <a:solidFill>
                  <a:srgbClr val="1F497D"/>
                </a:solidFill>
              </a:rPr>
              <a:t>Cowling</a:t>
            </a:r>
            <a:r>
              <a:rPr lang="it-IT" sz="2000" dirty="0">
                <a:solidFill>
                  <a:srgbClr val="1F497D"/>
                </a:solidFill>
              </a:rPr>
              <a:t>, 1957)</a:t>
            </a:r>
          </a:p>
          <a:p>
            <a:endParaRPr lang="it-IT" sz="2400" dirty="0">
              <a:solidFill>
                <a:srgbClr val="1F497D"/>
              </a:solidFill>
            </a:endParaRPr>
          </a:p>
        </p:txBody>
      </p:sp>
      <p:sp>
        <p:nvSpPr>
          <p:cNvPr id="20" name="CasellaDiTesto 19"/>
          <p:cNvSpPr txBox="1"/>
          <p:nvPr/>
        </p:nvSpPr>
        <p:spPr>
          <a:xfrm>
            <a:off x="4749550" y="3789040"/>
            <a:ext cx="3854898" cy="769441"/>
          </a:xfrm>
          <a:prstGeom prst="rect">
            <a:avLst/>
          </a:prstGeom>
          <a:noFill/>
        </p:spPr>
        <p:txBody>
          <a:bodyPr wrap="square" rtlCol="0">
            <a:spAutoFit/>
          </a:bodyPr>
          <a:lstStyle/>
          <a:p>
            <a:r>
              <a:rPr lang="it-IT" sz="2400" dirty="0">
                <a:solidFill>
                  <a:srgbClr val="1F497D"/>
                </a:solidFill>
              </a:rPr>
              <a:t>Cluster model (Spaghetti-</a:t>
            </a:r>
            <a:r>
              <a:rPr lang="it-IT" sz="2400" dirty="0" err="1">
                <a:solidFill>
                  <a:srgbClr val="1F497D"/>
                </a:solidFill>
              </a:rPr>
              <a:t>like</a:t>
            </a:r>
            <a:r>
              <a:rPr lang="it-IT" sz="2400" dirty="0">
                <a:solidFill>
                  <a:srgbClr val="1F497D"/>
                </a:solidFill>
              </a:rPr>
              <a:t>)</a:t>
            </a:r>
          </a:p>
          <a:p>
            <a:r>
              <a:rPr lang="it-IT" sz="2000" dirty="0">
                <a:solidFill>
                  <a:srgbClr val="1F497D"/>
                </a:solidFill>
              </a:rPr>
              <a:t>(Parker, 1979)</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587838"/>
            <a:ext cx="4760560" cy="1937506"/>
          </a:xfrm>
          <a:prstGeom prst="rect">
            <a:avLst/>
          </a:prstGeom>
        </p:spPr>
      </p:pic>
      <p:sp>
        <p:nvSpPr>
          <p:cNvPr id="17"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301327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pic>
        <p:nvPicPr>
          <p:cNvPr id="7" name="Immagine 2"/>
          <p:cNvPicPr/>
          <p:nvPr/>
        </p:nvPicPr>
        <p:blipFill>
          <a:blip r:embed="rId2"/>
          <a:stretch>
            <a:fillRect/>
          </a:stretch>
        </p:blipFill>
        <p:spPr>
          <a:xfrm>
            <a:off x="251520" y="1633680"/>
            <a:ext cx="5276520" cy="3456000"/>
          </a:xfrm>
          <a:prstGeom prst="rect">
            <a:avLst/>
          </a:prstGeom>
        </p:spPr>
      </p:pic>
      <p:pic>
        <p:nvPicPr>
          <p:cNvPr id="8" name="Immagine 3"/>
          <p:cNvPicPr/>
          <p:nvPr/>
        </p:nvPicPr>
        <p:blipFill>
          <a:blip r:embed="rId3"/>
          <a:stretch>
            <a:fillRect/>
          </a:stretch>
        </p:blipFill>
        <p:spPr>
          <a:xfrm>
            <a:off x="5796136" y="1628640"/>
            <a:ext cx="2916000" cy="3888000"/>
          </a:xfrm>
          <a:prstGeom prst="rect">
            <a:avLst/>
          </a:prstGeom>
        </p:spPr>
      </p:pic>
      <p:sp>
        <p:nvSpPr>
          <p:cNvPr id="9" name="CustomShape 2"/>
          <p:cNvSpPr/>
          <p:nvPr/>
        </p:nvSpPr>
        <p:spPr>
          <a:xfrm>
            <a:off x="323280" y="5462652"/>
            <a:ext cx="4283640" cy="821880"/>
          </a:xfrm>
          <a:prstGeom prst="rect">
            <a:avLst/>
          </a:prstGeom>
        </p:spPr>
        <p:txBody>
          <a:bodyPr lIns="90000" tIns="45000" rIns="90000" bIns="45000"/>
          <a:lstStyle/>
          <a:p>
            <a:pPr>
              <a:lnSpc>
                <a:spcPct val="100000"/>
              </a:lnSpc>
            </a:pPr>
            <a:r>
              <a:rPr lang="it-IT" sz="2400" dirty="0">
                <a:solidFill>
                  <a:srgbClr val="1F497D"/>
                </a:solidFill>
                <a:latin typeface="Calibri" panose="020F0502020204030204" pitchFamily="34" charset="0"/>
              </a:rPr>
              <a:t>6</a:t>
            </a:r>
            <a:r>
              <a:rPr lang="it-IT" sz="2400" baseline="30000" dirty="0">
                <a:solidFill>
                  <a:srgbClr val="1F497D"/>
                </a:solidFill>
                <a:latin typeface="Calibri" panose="020F0502020204030204" pitchFamily="34" charset="0"/>
              </a:rPr>
              <a:t>th </a:t>
            </a:r>
            <a:r>
              <a:rPr lang="it-IT" sz="2400" dirty="0">
                <a:solidFill>
                  <a:srgbClr val="1F497D"/>
                </a:solidFill>
                <a:latin typeface="Calibri" panose="020F0502020204030204" pitchFamily="34" charset="0"/>
              </a:rPr>
              <a:t>- 19</a:t>
            </a:r>
            <a:r>
              <a:rPr lang="it-IT" sz="2400" baseline="30000" dirty="0">
                <a:solidFill>
                  <a:srgbClr val="1F497D"/>
                </a:solidFill>
                <a:latin typeface="Calibri" panose="020F0502020204030204" pitchFamily="34" charset="0"/>
              </a:rPr>
              <a:t>th</a:t>
            </a:r>
            <a:r>
              <a:rPr lang="it-IT" sz="2400" dirty="0">
                <a:solidFill>
                  <a:schemeClr val="tx2"/>
                </a:solidFill>
                <a:latin typeface="Calibri" panose="020F0502020204030204" pitchFamily="34" charset="0"/>
              </a:rPr>
              <a:t> August 2011, La Palma (</a:t>
            </a:r>
            <a:r>
              <a:rPr lang="it-IT" sz="2400" dirty="0" err="1">
                <a:solidFill>
                  <a:schemeClr val="tx2"/>
                </a:solidFill>
                <a:latin typeface="Calibri" panose="020F0502020204030204" pitchFamily="34" charset="0"/>
              </a:rPr>
              <a:t>Canary</a:t>
            </a:r>
            <a:r>
              <a:rPr lang="it-IT" sz="2400" dirty="0">
                <a:solidFill>
                  <a:schemeClr val="tx2"/>
                </a:solidFill>
                <a:latin typeface="Calibri" panose="020F0502020204030204" pitchFamily="34" charset="0"/>
              </a:rPr>
              <a:t> </a:t>
            </a:r>
            <a:r>
              <a:rPr lang="it-IT" sz="2400" dirty="0" err="1">
                <a:solidFill>
                  <a:schemeClr val="tx2"/>
                </a:solidFill>
                <a:latin typeface="Calibri" panose="020F0502020204030204" pitchFamily="34" charset="0"/>
              </a:rPr>
              <a:t>Islands</a:t>
            </a:r>
            <a:r>
              <a:rPr lang="it-IT" sz="2400" dirty="0">
                <a:solidFill>
                  <a:schemeClr val="tx2"/>
                </a:solidFill>
                <a:latin typeface="Calibri" panose="020F0502020204030204" pitchFamily="34" charset="0"/>
              </a:rPr>
              <a:t>)</a:t>
            </a:r>
            <a:endParaRPr dirty="0">
              <a:solidFill>
                <a:schemeClr val="tx2"/>
              </a:solidFill>
              <a:latin typeface="Calibri" panose="020F0502020204030204" pitchFamily="34" charset="0"/>
            </a:endParaRPr>
          </a:p>
        </p:txBody>
      </p:sp>
      <p:sp>
        <p:nvSpPr>
          <p:cNvPr id="10" name="CustomShape 3"/>
          <p:cNvSpPr/>
          <p:nvPr/>
        </p:nvSpPr>
        <p:spPr>
          <a:xfrm>
            <a:off x="5004048" y="5529600"/>
            <a:ext cx="4140672" cy="1004400"/>
          </a:xfrm>
          <a:prstGeom prst="rect">
            <a:avLst/>
          </a:prstGeom>
        </p:spPr>
        <p:txBody>
          <a:bodyPr lIns="90000" tIns="45000" rIns="90000" bIns="45000"/>
          <a:lstStyle/>
          <a:p>
            <a:pPr>
              <a:lnSpc>
                <a:spcPct val="100000"/>
              </a:lnSpc>
            </a:pPr>
            <a:r>
              <a:rPr lang="it-IT" sz="2000" dirty="0">
                <a:solidFill>
                  <a:schemeClr val="tx2"/>
                </a:solidFill>
                <a:latin typeface="Calibri" panose="020F0502020204030204" pitchFamily="34" charset="0"/>
              </a:rPr>
              <a:t>S. </a:t>
            </a:r>
            <a:r>
              <a:rPr lang="it-IT" sz="2000" dirty="0" err="1">
                <a:solidFill>
                  <a:schemeClr val="tx2"/>
                </a:solidFill>
                <a:latin typeface="Calibri" panose="020F0502020204030204" pitchFamily="34" charset="0"/>
              </a:rPr>
              <a:t>Criscuoli</a:t>
            </a:r>
            <a:r>
              <a:rPr lang="it-IT" sz="2000" dirty="0">
                <a:solidFill>
                  <a:schemeClr val="tx2"/>
                </a:solidFill>
                <a:latin typeface="Calibri" panose="020F0502020204030204" pitchFamily="34" charset="0"/>
              </a:rPr>
              <a:t> (PI), I. </a:t>
            </a:r>
            <a:r>
              <a:rPr lang="it-IT" sz="2000" dirty="0" err="1">
                <a:solidFill>
                  <a:schemeClr val="tx2"/>
                </a:solidFill>
                <a:latin typeface="Calibri" panose="020F0502020204030204" pitchFamily="34" charset="0"/>
              </a:rPr>
              <a:t>Ermolli</a:t>
            </a:r>
            <a:r>
              <a:rPr lang="it-IT" sz="2000" dirty="0">
                <a:solidFill>
                  <a:schemeClr val="tx2"/>
                </a:solidFill>
                <a:latin typeface="Calibri" panose="020F0502020204030204" pitchFamily="34" charset="0"/>
              </a:rPr>
              <a:t>, S. L. Guglielmino, A. Cristaldi, M. Falco, F. Zuccarello</a:t>
            </a:r>
            <a:endParaRPr dirty="0">
              <a:solidFill>
                <a:schemeClr val="tx2"/>
              </a:solidFill>
              <a:latin typeface="Calibri" panose="020F0502020204030204" pitchFamily="34" charset="0"/>
            </a:endParaRPr>
          </a:p>
        </p:txBody>
      </p:sp>
      <p:sp>
        <p:nvSpPr>
          <p:cNvPr id="11" name="Line 4"/>
          <p:cNvSpPr/>
          <p:nvPr/>
        </p:nvSpPr>
        <p:spPr>
          <a:xfrm>
            <a:off x="338040" y="1340768"/>
            <a:ext cx="8496720" cy="0"/>
          </a:xfrm>
          <a:prstGeom prst="line">
            <a:avLst/>
          </a:prstGeom>
          <a:ln w="25560">
            <a:solidFill>
              <a:srgbClr val="FFC000"/>
            </a:solidFill>
            <a:round/>
          </a:ln>
        </p:spPr>
      </p:sp>
      <p:sp>
        <p:nvSpPr>
          <p:cNvPr id="12" name="CasellaDiTesto 11"/>
          <p:cNvSpPr txBox="1"/>
          <p:nvPr/>
        </p:nvSpPr>
        <p:spPr>
          <a:xfrm>
            <a:off x="0" y="44624"/>
            <a:ext cx="9144000" cy="1323439"/>
          </a:xfrm>
          <a:prstGeom prst="rect">
            <a:avLst/>
          </a:prstGeom>
          <a:noFill/>
        </p:spPr>
        <p:txBody>
          <a:bodyPr wrap="square" rtlCol="0">
            <a:spAutoFit/>
          </a:bodyPr>
          <a:lstStyle/>
          <a:p>
            <a:pPr algn="ctr"/>
            <a:r>
              <a:rPr lang="en-US" sz="4000" dirty="0">
                <a:solidFill>
                  <a:schemeClr val="tx2"/>
                </a:solidFill>
              </a:rPr>
              <a:t>Observational Campaign at the </a:t>
            </a:r>
          </a:p>
          <a:p>
            <a:pPr algn="ctr"/>
            <a:r>
              <a:rPr lang="en-US" sz="4000" dirty="0">
                <a:solidFill>
                  <a:schemeClr val="tx2"/>
                </a:solidFill>
              </a:rPr>
              <a:t> Swedish Solar Telescope (SST)</a:t>
            </a:r>
          </a:p>
        </p:txBody>
      </p:sp>
      <p:sp>
        <p:nvSpPr>
          <p:cNvPr id="13"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212571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cxnSp>
        <p:nvCxnSpPr>
          <p:cNvPr id="7" name="Connettore 1 9"/>
          <p:cNvCxnSpPr/>
          <p:nvPr/>
        </p:nvCxnSpPr>
        <p:spPr>
          <a:xfrm>
            <a:off x="475928" y="845096"/>
            <a:ext cx="84969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0" y="44624"/>
            <a:ext cx="9144000" cy="707886"/>
          </a:xfrm>
          <a:prstGeom prst="rect">
            <a:avLst/>
          </a:prstGeom>
          <a:noFill/>
        </p:spPr>
        <p:txBody>
          <a:bodyPr wrap="square" rtlCol="0">
            <a:spAutoFit/>
          </a:bodyPr>
          <a:lstStyle/>
          <a:p>
            <a:pPr algn="ctr"/>
            <a:r>
              <a:rPr lang="en-US" sz="4000" dirty="0">
                <a:solidFill>
                  <a:schemeClr val="tx2"/>
                </a:solidFill>
              </a:rPr>
              <a:t>Observational Campaign data-set</a:t>
            </a:r>
            <a:endParaRPr lang="it-IT" sz="4000" dirty="0">
              <a:solidFill>
                <a:schemeClr val="tx2"/>
              </a:solidFill>
            </a:endParaRPr>
          </a:p>
        </p:txBody>
      </p:sp>
      <p:graphicFrame>
        <p:nvGraphicFramePr>
          <p:cNvPr id="9" name="Tabella 8"/>
          <p:cNvGraphicFramePr>
            <a:graphicFrameLocks noGrp="1"/>
          </p:cNvGraphicFramePr>
          <p:nvPr>
            <p:extLst>
              <p:ext uri="{D42A27DB-BD31-4B8C-83A1-F6EECF244321}">
                <p14:modId xmlns:p14="http://schemas.microsoft.com/office/powerpoint/2010/main" val="679925968"/>
              </p:ext>
            </p:extLst>
          </p:nvPr>
        </p:nvGraphicFramePr>
        <p:xfrm>
          <a:off x="251520" y="1163277"/>
          <a:ext cx="8640960" cy="5074035"/>
        </p:xfrm>
        <a:graphic>
          <a:graphicData uri="http://schemas.openxmlformats.org/drawingml/2006/table">
            <a:tbl>
              <a:tblPr firstRow="1" bandRow="1">
                <a:tableStyleId>{21E4AEA4-8DFA-4A89-87EB-49C32662AFE0}</a:tableStyleId>
              </a:tblPr>
              <a:tblGrid>
                <a:gridCol w="1344593">
                  <a:extLst>
                    <a:ext uri="{9D8B030D-6E8A-4147-A177-3AD203B41FA5}">
                      <a16:colId xmlns:a16="http://schemas.microsoft.com/office/drawing/2014/main" val="20000"/>
                    </a:ext>
                  </a:extLst>
                </a:gridCol>
                <a:gridCol w="2137320">
                  <a:extLst>
                    <a:ext uri="{9D8B030D-6E8A-4147-A177-3AD203B41FA5}">
                      <a16:colId xmlns:a16="http://schemas.microsoft.com/office/drawing/2014/main" val="20001"/>
                    </a:ext>
                  </a:extLst>
                </a:gridCol>
                <a:gridCol w="1031809">
                  <a:extLst>
                    <a:ext uri="{9D8B030D-6E8A-4147-A177-3AD203B41FA5}">
                      <a16:colId xmlns:a16="http://schemas.microsoft.com/office/drawing/2014/main" val="20002"/>
                    </a:ext>
                  </a:extLst>
                </a:gridCol>
                <a:gridCol w="1030894">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656184">
                  <a:extLst>
                    <a:ext uri="{9D8B030D-6E8A-4147-A177-3AD203B41FA5}">
                      <a16:colId xmlns:a16="http://schemas.microsoft.com/office/drawing/2014/main" val="20005"/>
                    </a:ext>
                  </a:extLst>
                </a:gridCol>
              </a:tblGrid>
              <a:tr h="943557">
                <a:tc>
                  <a:txBody>
                    <a:bodyPr/>
                    <a:lstStyle/>
                    <a:p>
                      <a:pPr algn="ctr"/>
                      <a:r>
                        <a:rPr lang="it-IT" dirty="0" err="1"/>
                        <a:t>Instrument</a:t>
                      </a:r>
                      <a:endParaRPr lang="it-IT" dirty="0"/>
                    </a:p>
                  </a:txBody>
                  <a:tcPr/>
                </a:tc>
                <a:tc>
                  <a:txBody>
                    <a:bodyPr/>
                    <a:lstStyle/>
                    <a:p>
                      <a:pPr algn="ctr"/>
                      <a:r>
                        <a:rPr lang="it-IT" dirty="0" err="1"/>
                        <a:t>Wavelength</a:t>
                      </a:r>
                      <a:endParaRPr lang="it-IT" dirty="0"/>
                    </a:p>
                  </a:txBody>
                  <a:tcPr/>
                </a:tc>
                <a:tc>
                  <a:txBody>
                    <a:bodyPr/>
                    <a:lstStyle/>
                    <a:p>
                      <a:pPr algn="ctr"/>
                      <a:r>
                        <a:rPr lang="it-IT" dirty="0" err="1"/>
                        <a:t>Spectral</a:t>
                      </a:r>
                      <a:r>
                        <a:rPr lang="it-IT" dirty="0"/>
                        <a:t> </a:t>
                      </a:r>
                      <a:r>
                        <a:rPr lang="it-IT" dirty="0" err="1"/>
                        <a:t>points</a:t>
                      </a:r>
                      <a:endParaRPr lang="it-IT" dirty="0"/>
                    </a:p>
                  </a:txBody>
                  <a:tcPr/>
                </a:tc>
                <a:tc>
                  <a:txBody>
                    <a:bodyPr/>
                    <a:lstStyle/>
                    <a:p>
                      <a:pPr algn="ctr"/>
                      <a:r>
                        <a:rPr lang="it-IT" dirty="0"/>
                        <a:t>Pixel</a:t>
                      </a:r>
                      <a:r>
                        <a:rPr lang="it-IT" baseline="0" dirty="0"/>
                        <a:t> </a:t>
                      </a:r>
                      <a:r>
                        <a:rPr lang="it-IT" baseline="0" dirty="0" err="1"/>
                        <a:t>size</a:t>
                      </a:r>
                      <a:r>
                        <a:rPr lang="it-IT" baseline="0" dirty="0"/>
                        <a:t> (</a:t>
                      </a:r>
                      <a:r>
                        <a:rPr lang="it-IT" baseline="0" dirty="0" err="1"/>
                        <a:t>arcsec</a:t>
                      </a:r>
                      <a:r>
                        <a:rPr lang="it-IT" baseline="0" dirty="0"/>
                        <a:t>)</a:t>
                      </a:r>
                      <a:endParaRPr lang="it-IT" dirty="0"/>
                    </a:p>
                  </a:txBody>
                  <a:tcPr/>
                </a:tc>
                <a:tc>
                  <a:txBody>
                    <a:bodyPr/>
                    <a:lstStyle/>
                    <a:p>
                      <a:pPr algn="ctr"/>
                      <a:r>
                        <a:rPr lang="it-IT" dirty="0"/>
                        <a:t>Time </a:t>
                      </a:r>
                    </a:p>
                    <a:p>
                      <a:pPr algn="ctr"/>
                      <a:r>
                        <a:rPr lang="it-IT" dirty="0" err="1"/>
                        <a:t>Resolution</a:t>
                      </a:r>
                      <a:r>
                        <a:rPr lang="it-IT" dirty="0"/>
                        <a:t> (sec)</a:t>
                      </a:r>
                    </a:p>
                  </a:txBody>
                  <a:tcPr/>
                </a:tc>
                <a:tc>
                  <a:txBody>
                    <a:bodyPr/>
                    <a:lstStyle/>
                    <a:p>
                      <a:pPr algn="ctr"/>
                      <a:r>
                        <a:rPr lang="it-IT" dirty="0" err="1"/>
                        <a:t>Observation</a:t>
                      </a:r>
                      <a:r>
                        <a:rPr lang="it-IT" baseline="0" dirty="0"/>
                        <a:t> </a:t>
                      </a:r>
                    </a:p>
                    <a:p>
                      <a:pPr algn="ctr"/>
                      <a:r>
                        <a:rPr lang="it-IT" baseline="0" dirty="0" err="1"/>
                        <a:t>days</a:t>
                      </a:r>
                      <a:endParaRPr lang="it-IT" dirty="0"/>
                    </a:p>
                  </a:txBody>
                  <a:tcPr/>
                </a:tc>
                <a:extLst>
                  <a:ext uri="{0D108BD9-81ED-4DB2-BD59-A6C34878D82A}">
                    <a16:rowId xmlns:a16="http://schemas.microsoft.com/office/drawing/2014/main" val="10000"/>
                  </a:ext>
                </a:extLst>
              </a:tr>
              <a:tr h="462770">
                <a:tc rowSpan="3">
                  <a:txBody>
                    <a:bodyPr/>
                    <a:lstStyle/>
                    <a:p>
                      <a:endParaRPr lang="it-IT" dirty="0"/>
                    </a:p>
                    <a:p>
                      <a:pPr algn="ctr"/>
                      <a:r>
                        <a:rPr lang="it-IT" dirty="0"/>
                        <a:t>SST</a:t>
                      </a:r>
                    </a:p>
                  </a:txBody>
                  <a:tcPr/>
                </a:tc>
                <a:tc>
                  <a:txBody>
                    <a:bodyPr/>
                    <a:lstStyle/>
                    <a:p>
                      <a:r>
                        <a:rPr lang="it-IT" dirty="0">
                          <a:solidFill>
                            <a:srgbClr val="0070C0"/>
                          </a:solidFill>
                        </a:rPr>
                        <a:t>Fe I 5576 Å</a:t>
                      </a:r>
                    </a:p>
                  </a:txBody>
                  <a:tcPr/>
                </a:tc>
                <a:tc>
                  <a:txBody>
                    <a:bodyPr/>
                    <a:lstStyle/>
                    <a:p>
                      <a:pPr algn="ctr"/>
                      <a:r>
                        <a:rPr lang="it-IT" dirty="0"/>
                        <a:t>20</a:t>
                      </a:r>
                    </a:p>
                  </a:txBody>
                  <a:tcPr/>
                </a:tc>
                <a:tc>
                  <a:txBody>
                    <a:bodyPr/>
                    <a:lstStyle/>
                    <a:p>
                      <a:pPr algn="ctr"/>
                      <a:r>
                        <a:rPr lang="it-IT" dirty="0"/>
                        <a:t>0.0592</a:t>
                      </a:r>
                    </a:p>
                  </a:txBody>
                  <a:tcPr/>
                </a:tc>
                <a:tc>
                  <a:txBody>
                    <a:bodyPr/>
                    <a:lstStyle/>
                    <a:p>
                      <a:pPr algn="ctr"/>
                      <a:r>
                        <a:rPr lang="it-IT" dirty="0"/>
                        <a:t>28</a:t>
                      </a:r>
                    </a:p>
                  </a:txBody>
                  <a:tcPr/>
                </a:tc>
                <a:tc>
                  <a:txBody>
                    <a:bodyPr/>
                    <a:lstStyle/>
                    <a:p>
                      <a:r>
                        <a:rPr lang="it-IT" dirty="0"/>
                        <a:t>6</a:t>
                      </a:r>
                      <a:r>
                        <a:rPr lang="it-IT" baseline="0" dirty="0"/>
                        <a:t> - </a:t>
                      </a:r>
                      <a:r>
                        <a:rPr lang="it-IT" dirty="0"/>
                        <a:t>19 </a:t>
                      </a:r>
                      <a:r>
                        <a:rPr lang="it-IT" dirty="0" err="1"/>
                        <a:t>Aug</a:t>
                      </a:r>
                      <a:r>
                        <a:rPr lang="it-IT" baseline="0" dirty="0"/>
                        <a:t> 2011</a:t>
                      </a:r>
                      <a:r>
                        <a:rPr lang="it-IT" dirty="0"/>
                        <a:t> </a:t>
                      </a:r>
                    </a:p>
                  </a:txBody>
                  <a:tcPr/>
                </a:tc>
                <a:extLst>
                  <a:ext uri="{0D108BD9-81ED-4DB2-BD59-A6C34878D82A}">
                    <a16:rowId xmlns:a16="http://schemas.microsoft.com/office/drawing/2014/main" val="10001"/>
                  </a:ext>
                </a:extLst>
              </a:tr>
              <a:tr h="375966">
                <a:tc vMerge="1">
                  <a:txBody>
                    <a:bodyPr/>
                    <a:lstStyle/>
                    <a:p>
                      <a:endParaRPr lang="it-IT"/>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solidFill>
                            <a:srgbClr val="0070C0"/>
                          </a:solidFill>
                        </a:rPr>
                        <a:t>Fe I </a:t>
                      </a:r>
                      <a:r>
                        <a:rPr lang="it-IT" dirty="0" err="1">
                          <a:solidFill>
                            <a:srgbClr val="0070C0"/>
                          </a:solidFill>
                        </a:rPr>
                        <a:t>pair</a:t>
                      </a:r>
                      <a:r>
                        <a:rPr lang="it-IT" dirty="0">
                          <a:solidFill>
                            <a:srgbClr val="0070C0"/>
                          </a:solidFill>
                        </a:rPr>
                        <a:t> 6302 Å</a:t>
                      </a:r>
                    </a:p>
                  </a:txBody>
                  <a:tcPr/>
                </a:tc>
                <a:tc>
                  <a:txBody>
                    <a:bodyPr/>
                    <a:lstStyle/>
                    <a:p>
                      <a:pPr algn="ctr"/>
                      <a:r>
                        <a:rPr lang="it-IT" dirty="0"/>
                        <a:t>15</a:t>
                      </a:r>
                    </a:p>
                  </a:txBody>
                  <a:tcPr/>
                </a:tc>
                <a:tc>
                  <a:txBody>
                    <a:bodyPr/>
                    <a:lstStyle/>
                    <a:p>
                      <a:pPr algn="ctr"/>
                      <a:r>
                        <a:rPr lang="it-IT" dirty="0"/>
                        <a:t>0.0589</a:t>
                      </a:r>
                    </a:p>
                  </a:txBody>
                  <a:tcPr/>
                </a:tc>
                <a:tc>
                  <a:txBody>
                    <a:bodyPr/>
                    <a:lstStyle/>
                    <a:p>
                      <a:pPr algn="ctr"/>
                      <a:r>
                        <a:rPr lang="it-IT" dirty="0"/>
                        <a:t>28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6</a:t>
                      </a:r>
                      <a:r>
                        <a:rPr lang="it-IT" baseline="0" dirty="0"/>
                        <a:t> - </a:t>
                      </a:r>
                      <a:r>
                        <a:rPr lang="it-IT" dirty="0"/>
                        <a:t>19 </a:t>
                      </a:r>
                      <a:r>
                        <a:rPr lang="it-IT" dirty="0" err="1"/>
                        <a:t>Aug</a:t>
                      </a:r>
                      <a:r>
                        <a:rPr lang="it-IT" baseline="0" dirty="0"/>
                        <a:t> 2011</a:t>
                      </a:r>
                      <a:r>
                        <a:rPr lang="it-IT" dirty="0"/>
                        <a:t> </a:t>
                      </a:r>
                    </a:p>
                  </a:txBody>
                  <a:tcPr/>
                </a:tc>
                <a:extLst>
                  <a:ext uri="{0D108BD9-81ED-4DB2-BD59-A6C34878D82A}">
                    <a16:rowId xmlns:a16="http://schemas.microsoft.com/office/drawing/2014/main" val="10002"/>
                  </a:ext>
                </a:extLst>
              </a:tr>
              <a:tr h="399692">
                <a:tc vMerge="1">
                  <a:txBody>
                    <a:bodyPr/>
                    <a:lstStyle/>
                    <a:p>
                      <a:endParaRPr lang="it-IT"/>
                    </a:p>
                  </a:txBody>
                  <a:tcPr/>
                </a:tc>
                <a:tc>
                  <a:txBody>
                    <a:bodyPr/>
                    <a:lstStyle/>
                    <a:p>
                      <a:r>
                        <a:rPr lang="it-IT" dirty="0">
                          <a:solidFill>
                            <a:srgbClr val="0070C0"/>
                          </a:solidFill>
                        </a:rPr>
                        <a:t>Ca II H core</a:t>
                      </a:r>
                    </a:p>
                  </a:txBody>
                  <a:tcPr/>
                </a:tc>
                <a:tc>
                  <a:txBody>
                    <a:bodyPr/>
                    <a:lstStyle/>
                    <a:p>
                      <a:pPr algn="ctr"/>
                      <a:r>
                        <a:rPr lang="it-IT" dirty="0"/>
                        <a:t>1</a:t>
                      </a:r>
                    </a:p>
                  </a:txBody>
                  <a:tcPr/>
                </a:tc>
                <a:tc>
                  <a:txBody>
                    <a:bodyPr/>
                    <a:lstStyle/>
                    <a:p>
                      <a:pPr algn="ctr"/>
                      <a:r>
                        <a:rPr lang="it-IT" dirty="0"/>
                        <a:t>0.0338</a:t>
                      </a:r>
                    </a:p>
                  </a:txBody>
                  <a:tcPr/>
                </a:tc>
                <a:tc>
                  <a:txBody>
                    <a:bodyPr/>
                    <a:lstStyle/>
                    <a:p>
                      <a:pPr algn="ctr"/>
                      <a:r>
                        <a:rPr lang="it-IT" dirty="0"/>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6</a:t>
                      </a:r>
                      <a:r>
                        <a:rPr lang="it-IT" baseline="0" dirty="0"/>
                        <a:t> - </a:t>
                      </a:r>
                      <a:r>
                        <a:rPr lang="it-IT" dirty="0"/>
                        <a:t>19 </a:t>
                      </a:r>
                      <a:r>
                        <a:rPr lang="it-IT" dirty="0" err="1"/>
                        <a:t>Aug</a:t>
                      </a:r>
                      <a:r>
                        <a:rPr lang="it-IT" baseline="0" dirty="0"/>
                        <a:t> 2011</a:t>
                      </a:r>
                      <a:r>
                        <a:rPr lang="it-IT" dirty="0"/>
                        <a:t> </a:t>
                      </a:r>
                    </a:p>
                  </a:txBody>
                  <a:tcPr/>
                </a:tc>
                <a:extLst>
                  <a:ext uri="{0D108BD9-81ED-4DB2-BD59-A6C34878D82A}">
                    <a16:rowId xmlns:a16="http://schemas.microsoft.com/office/drawing/2014/main" val="10003"/>
                  </a:ext>
                </a:extLst>
              </a:tr>
              <a:tr h="365760">
                <a:tc rowSpan="2">
                  <a:txBody>
                    <a:bodyPr/>
                    <a:lstStyle/>
                    <a:p>
                      <a:pPr algn="ctr"/>
                      <a:endParaRPr lang="it-IT" dirty="0"/>
                    </a:p>
                    <a:p>
                      <a:pPr algn="ctr"/>
                      <a:r>
                        <a:rPr lang="it-IT" dirty="0"/>
                        <a:t>DOT</a:t>
                      </a:r>
                    </a:p>
                    <a:p>
                      <a:pPr algn="ctr"/>
                      <a:endParaRPr lang="it-IT" dirty="0"/>
                    </a:p>
                  </a:txBody>
                  <a:tcPr/>
                </a:tc>
                <a:tc>
                  <a:txBody>
                    <a:bodyPr/>
                    <a:lstStyle/>
                    <a:p>
                      <a:r>
                        <a:rPr lang="it-IT" dirty="0">
                          <a:solidFill>
                            <a:schemeClr val="tx1"/>
                          </a:solidFill>
                        </a:rPr>
                        <a:t>G band</a:t>
                      </a:r>
                    </a:p>
                  </a:txBody>
                  <a:tcPr/>
                </a:tc>
                <a:tc>
                  <a:txBody>
                    <a:bodyPr/>
                    <a:lstStyle/>
                    <a:p>
                      <a:pPr algn="ctr"/>
                      <a:r>
                        <a:rPr lang="it-IT" dirty="0"/>
                        <a:t>-</a:t>
                      </a:r>
                    </a:p>
                  </a:txBody>
                  <a:tcPr/>
                </a:tc>
                <a:tc>
                  <a:txBody>
                    <a:bodyPr/>
                    <a:lstStyle/>
                    <a:p>
                      <a:pPr algn="ctr"/>
                      <a:r>
                        <a:rPr lang="it-IT" dirty="0"/>
                        <a:t>0.071</a:t>
                      </a:r>
                    </a:p>
                  </a:txBody>
                  <a:tcPr/>
                </a:tc>
                <a:tc>
                  <a:txBody>
                    <a:bodyPr/>
                    <a:lstStyle/>
                    <a:p>
                      <a:pPr algn="ctr"/>
                      <a:r>
                        <a:rPr lang="it-IT" dirty="0"/>
                        <a:t>30</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t>7 - </a:t>
                      </a:r>
                      <a:r>
                        <a:rPr lang="it-IT" dirty="0"/>
                        <a:t>19 </a:t>
                      </a:r>
                      <a:r>
                        <a:rPr lang="it-IT" dirty="0" err="1"/>
                        <a:t>Aug</a:t>
                      </a:r>
                      <a:r>
                        <a:rPr lang="it-IT" baseline="0" dirty="0"/>
                        <a:t> 2011</a:t>
                      </a:r>
                      <a:r>
                        <a:rPr lang="it-IT" dirty="0"/>
                        <a:t> </a:t>
                      </a:r>
                    </a:p>
                  </a:txBody>
                  <a:tcPr/>
                </a:tc>
                <a:extLst>
                  <a:ext uri="{0D108BD9-81ED-4DB2-BD59-A6C34878D82A}">
                    <a16:rowId xmlns:a16="http://schemas.microsoft.com/office/drawing/2014/main" val="10004"/>
                  </a:ext>
                </a:extLst>
              </a:tr>
              <a:tr h="548640">
                <a:tc vMerge="1">
                  <a:txBody>
                    <a:bodyPr/>
                    <a:lstStyle/>
                    <a:p>
                      <a:endParaRPr lang="it-IT"/>
                    </a:p>
                  </a:txBody>
                  <a:tcPr/>
                </a:tc>
                <a:tc>
                  <a:txBody>
                    <a:bodyPr/>
                    <a:lstStyle/>
                    <a:p>
                      <a:r>
                        <a:rPr lang="it-IT" dirty="0"/>
                        <a:t>H</a:t>
                      </a:r>
                      <a:r>
                        <a:rPr lang="el-GR" dirty="0"/>
                        <a:t>α</a:t>
                      </a:r>
                      <a:endParaRPr lang="it-IT" dirty="0"/>
                    </a:p>
                  </a:txBody>
                  <a:tcPr/>
                </a:tc>
                <a:tc>
                  <a:txBody>
                    <a:bodyPr/>
                    <a:lstStyle/>
                    <a:p>
                      <a:pPr algn="ctr"/>
                      <a:r>
                        <a:rPr lang="it-IT" dirty="0"/>
                        <a:t>7</a:t>
                      </a:r>
                    </a:p>
                  </a:txBody>
                  <a:tcPr/>
                </a:tc>
                <a:tc>
                  <a:txBody>
                    <a:bodyPr/>
                    <a:lstStyle/>
                    <a:p>
                      <a:pPr algn="ctr"/>
                      <a:r>
                        <a:rPr lang="it-IT" dirty="0"/>
                        <a:t>0.109</a:t>
                      </a:r>
                    </a:p>
                  </a:txBody>
                  <a:tcPr/>
                </a:tc>
                <a:tc>
                  <a:txBody>
                    <a:bodyPr/>
                    <a:lstStyle/>
                    <a:p>
                      <a:pPr algn="ctr"/>
                      <a:r>
                        <a:rPr lang="it-IT" dirty="0"/>
                        <a:t>30</a:t>
                      </a:r>
                    </a:p>
                  </a:txBody>
                  <a:tcPr/>
                </a:tc>
                <a:tc vMerge="1">
                  <a:txBody>
                    <a:bodyPr/>
                    <a:lstStyle/>
                    <a:p>
                      <a:endParaRPr lang="it-IT"/>
                    </a:p>
                  </a:txBody>
                  <a:tcPr/>
                </a:tc>
                <a:extLst>
                  <a:ext uri="{0D108BD9-81ED-4DB2-BD59-A6C34878D82A}">
                    <a16:rowId xmlns:a16="http://schemas.microsoft.com/office/drawing/2014/main" val="10005"/>
                  </a:ext>
                </a:extLst>
              </a:tr>
              <a:tr h="377423">
                <a:tc rowSpan="4">
                  <a:txBody>
                    <a:bodyPr/>
                    <a:lstStyle/>
                    <a:p>
                      <a:endParaRPr lang="it-IT" dirty="0"/>
                    </a:p>
                    <a:p>
                      <a:endParaRPr lang="it-IT" dirty="0"/>
                    </a:p>
                    <a:p>
                      <a:pPr algn="ctr"/>
                      <a:r>
                        <a:rPr lang="it-IT" dirty="0" err="1"/>
                        <a:t>Hinode</a:t>
                      </a:r>
                      <a:endParaRPr lang="it-IT" dirty="0"/>
                    </a:p>
                  </a:txBody>
                  <a:tcPr/>
                </a:tc>
                <a:tc>
                  <a:txBody>
                    <a:bodyPr/>
                    <a:lstStyle/>
                    <a:p>
                      <a:r>
                        <a:rPr lang="it-IT" dirty="0">
                          <a:solidFill>
                            <a:srgbClr val="0070C0"/>
                          </a:solidFill>
                        </a:rPr>
                        <a:t>G band</a:t>
                      </a:r>
                    </a:p>
                  </a:txBody>
                  <a:tcPr/>
                </a:tc>
                <a:tc>
                  <a:txBody>
                    <a:bodyPr/>
                    <a:lstStyle/>
                    <a:p>
                      <a:pPr algn="ctr"/>
                      <a:r>
                        <a:rPr lang="it-IT" dirty="0"/>
                        <a:t>1</a:t>
                      </a:r>
                    </a:p>
                  </a:txBody>
                  <a:tcPr/>
                </a:tc>
                <a:tc>
                  <a:txBody>
                    <a:bodyPr/>
                    <a:lstStyle/>
                    <a:p>
                      <a:pPr algn="ctr"/>
                      <a:r>
                        <a:rPr lang="it-IT" dirty="0"/>
                        <a:t>0.108</a:t>
                      </a:r>
                    </a:p>
                  </a:txBody>
                  <a:tcPr/>
                </a:tc>
                <a:tc>
                  <a:txBody>
                    <a:bodyPr/>
                    <a:lstStyle/>
                    <a:p>
                      <a:endParaRPr lang="it-IT" dirty="0"/>
                    </a:p>
                  </a:txBody>
                  <a:tcPr/>
                </a:tc>
                <a:tc rowSpan="4">
                  <a:txBody>
                    <a:bodyPr/>
                    <a:lstStyle/>
                    <a:p>
                      <a:endParaRPr lang="it-IT" dirty="0"/>
                    </a:p>
                    <a:p>
                      <a:endParaRPr lang="it-IT" dirty="0"/>
                    </a:p>
                    <a:p>
                      <a:r>
                        <a:rPr lang="it-IT" dirty="0"/>
                        <a:t>6 </a:t>
                      </a:r>
                      <a:r>
                        <a:rPr lang="it-IT" dirty="0" err="1"/>
                        <a:t>Aug</a:t>
                      </a:r>
                      <a:r>
                        <a:rPr lang="it-IT" dirty="0"/>
                        <a:t> 2011</a:t>
                      </a:r>
                    </a:p>
                  </a:txBody>
                  <a:tcPr/>
                </a:tc>
                <a:extLst>
                  <a:ext uri="{0D108BD9-81ED-4DB2-BD59-A6C34878D82A}">
                    <a16:rowId xmlns:a16="http://schemas.microsoft.com/office/drawing/2014/main" val="10006"/>
                  </a:ext>
                </a:extLst>
              </a:tr>
              <a:tr h="365760">
                <a:tc vMerge="1">
                  <a:txBody>
                    <a:bodyPr/>
                    <a:lstStyle/>
                    <a:p>
                      <a:endParaRPr lang="it-IT"/>
                    </a:p>
                  </a:txBody>
                  <a:tcPr/>
                </a:tc>
                <a:tc>
                  <a:txBody>
                    <a:bodyPr/>
                    <a:lstStyle/>
                    <a:p>
                      <a:r>
                        <a:rPr lang="it-IT" dirty="0">
                          <a:solidFill>
                            <a:srgbClr val="0070C0"/>
                          </a:solidFill>
                        </a:rPr>
                        <a:t>Ca II H</a:t>
                      </a:r>
                    </a:p>
                  </a:txBody>
                  <a:tcPr/>
                </a:tc>
                <a:tc>
                  <a:txBody>
                    <a:bodyPr/>
                    <a:lstStyle/>
                    <a:p>
                      <a:pPr algn="ctr"/>
                      <a:r>
                        <a:rPr lang="it-IT" dirty="0"/>
                        <a:t>1</a:t>
                      </a:r>
                    </a:p>
                  </a:txBody>
                  <a:tcPr/>
                </a:tc>
                <a:tc>
                  <a:txBody>
                    <a:bodyPr/>
                    <a:lstStyle/>
                    <a:p>
                      <a:pPr algn="ctr"/>
                      <a:r>
                        <a:rPr lang="it-IT" dirty="0"/>
                        <a:t>0.108</a:t>
                      </a:r>
                    </a:p>
                  </a:txBody>
                  <a:tcPr/>
                </a:tc>
                <a:tc>
                  <a:txBody>
                    <a:bodyPr/>
                    <a:lstStyle/>
                    <a:p>
                      <a:endParaRPr lang="it-IT"/>
                    </a:p>
                  </a:txBody>
                  <a:tcPr/>
                </a:tc>
                <a:tc vMerge="1">
                  <a:txBody>
                    <a:bodyPr/>
                    <a:lstStyle/>
                    <a:p>
                      <a:endParaRPr lang="it-IT"/>
                    </a:p>
                  </a:txBody>
                  <a:tcPr/>
                </a:tc>
                <a:extLst>
                  <a:ext uri="{0D108BD9-81ED-4DB2-BD59-A6C34878D82A}">
                    <a16:rowId xmlns:a16="http://schemas.microsoft.com/office/drawing/2014/main" val="10007"/>
                  </a:ext>
                </a:extLst>
              </a:tr>
              <a:tr h="365760">
                <a:tc vMerge="1">
                  <a:txBody>
                    <a:bodyPr/>
                    <a:lstStyle/>
                    <a:p>
                      <a:endParaRPr lang="it-IT"/>
                    </a:p>
                  </a:txBody>
                  <a:tcPr/>
                </a:tc>
                <a:tc>
                  <a:txBody>
                    <a:bodyPr/>
                    <a:lstStyle/>
                    <a:p>
                      <a:endParaRPr lang="it-IT" dirty="0"/>
                    </a:p>
                  </a:txBody>
                  <a:tcPr/>
                </a:tc>
                <a:tc>
                  <a:txBody>
                    <a:bodyPr/>
                    <a:lstStyle/>
                    <a:p>
                      <a:pPr algn="ctr"/>
                      <a:endParaRPr lang="it-IT" dirty="0"/>
                    </a:p>
                  </a:txBody>
                  <a:tcPr/>
                </a:tc>
                <a:tc>
                  <a:txBody>
                    <a:bodyPr/>
                    <a:lstStyle/>
                    <a:p>
                      <a:endParaRPr lang="it-IT" dirty="0"/>
                    </a:p>
                  </a:txBody>
                  <a:tcPr/>
                </a:tc>
                <a:tc>
                  <a:txBody>
                    <a:bodyPr/>
                    <a:lstStyle/>
                    <a:p>
                      <a:endParaRPr lang="it-IT" dirty="0"/>
                    </a:p>
                  </a:txBody>
                  <a:tcPr/>
                </a:tc>
                <a:tc vMerge="1">
                  <a:txBody>
                    <a:bodyPr/>
                    <a:lstStyle/>
                    <a:p>
                      <a:endParaRPr lang="it-IT"/>
                    </a:p>
                  </a:txBody>
                  <a:tcPr/>
                </a:tc>
                <a:extLst>
                  <a:ext uri="{0D108BD9-81ED-4DB2-BD59-A6C34878D82A}">
                    <a16:rowId xmlns:a16="http://schemas.microsoft.com/office/drawing/2014/main" val="10008"/>
                  </a:ext>
                </a:extLst>
              </a:tr>
              <a:tr h="481714">
                <a:tc vMerge="1">
                  <a:txBody>
                    <a:bodyPr/>
                    <a:lstStyle/>
                    <a:p>
                      <a:endParaRPr lang="it-IT"/>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solidFill>
                            <a:srgbClr val="0070C0"/>
                          </a:solidFill>
                        </a:rPr>
                        <a:t>Fe I </a:t>
                      </a:r>
                      <a:r>
                        <a:rPr lang="it-IT" dirty="0" err="1">
                          <a:solidFill>
                            <a:srgbClr val="0070C0"/>
                          </a:solidFill>
                        </a:rPr>
                        <a:t>pair</a:t>
                      </a:r>
                      <a:r>
                        <a:rPr lang="it-IT" dirty="0">
                          <a:solidFill>
                            <a:srgbClr val="0070C0"/>
                          </a:solidFill>
                        </a:rPr>
                        <a:t> 6302 Å (SP)</a:t>
                      </a:r>
                    </a:p>
                  </a:txBody>
                  <a:tcPr/>
                </a:tc>
                <a:tc>
                  <a:txBody>
                    <a:bodyPr/>
                    <a:lstStyle/>
                    <a:p>
                      <a:pPr algn="ctr"/>
                      <a:r>
                        <a:rPr lang="it-IT" dirty="0"/>
                        <a:t>140</a:t>
                      </a:r>
                    </a:p>
                  </a:txBody>
                  <a:tcPr/>
                </a:tc>
                <a:tc>
                  <a:txBody>
                    <a:bodyPr/>
                    <a:lstStyle/>
                    <a:p>
                      <a:pPr algn="ctr"/>
                      <a:r>
                        <a:rPr lang="it-IT" dirty="0"/>
                        <a:t>0.32</a:t>
                      </a:r>
                    </a:p>
                  </a:txBody>
                  <a:tcPr/>
                </a:tc>
                <a:tc>
                  <a:txBody>
                    <a:bodyPr/>
                    <a:lstStyle/>
                    <a:p>
                      <a:pPr algn="l"/>
                      <a:r>
                        <a:rPr lang="it-IT" dirty="0"/>
                        <a:t>5 </a:t>
                      </a:r>
                      <a:r>
                        <a:rPr lang="it-IT" dirty="0" err="1"/>
                        <a:t>maps</a:t>
                      </a:r>
                      <a:r>
                        <a:rPr lang="it-IT" dirty="0"/>
                        <a:t> in 3 h</a:t>
                      </a:r>
                    </a:p>
                  </a:txBody>
                  <a:tcPr/>
                </a:tc>
                <a:tc vMerge="1">
                  <a:txBody>
                    <a:bodyPr/>
                    <a:lstStyle/>
                    <a:p>
                      <a:endParaRPr lang="it-IT"/>
                    </a:p>
                  </a:txBody>
                  <a:tcPr/>
                </a:tc>
                <a:extLst>
                  <a:ext uri="{0D108BD9-81ED-4DB2-BD59-A6C34878D82A}">
                    <a16:rowId xmlns:a16="http://schemas.microsoft.com/office/drawing/2014/main" val="10009"/>
                  </a:ext>
                </a:extLst>
              </a:tr>
              <a:tr h="386993">
                <a:tc>
                  <a:txBody>
                    <a:bodyPr/>
                    <a:lstStyle/>
                    <a:p>
                      <a:pPr algn="ctr"/>
                      <a:r>
                        <a:rPr lang="it-IT" dirty="0"/>
                        <a:t>SDO</a:t>
                      </a:r>
                    </a:p>
                  </a:txBody>
                  <a:tcPr/>
                </a:tc>
                <a:tc>
                  <a:txBody>
                    <a:bodyPr/>
                    <a:lstStyle/>
                    <a:p>
                      <a:r>
                        <a:rPr lang="it-IT" dirty="0">
                          <a:solidFill>
                            <a:srgbClr val="0070C0"/>
                          </a:solidFill>
                        </a:rPr>
                        <a:t>HMI</a:t>
                      </a:r>
                      <a:r>
                        <a:rPr lang="it-IT" baseline="0" dirty="0">
                          <a:solidFill>
                            <a:srgbClr val="0070C0"/>
                          </a:solidFill>
                        </a:rPr>
                        <a:t> continuum</a:t>
                      </a:r>
                    </a:p>
                  </a:txBody>
                  <a:tcPr/>
                </a:tc>
                <a:tc>
                  <a:txBody>
                    <a:bodyPr/>
                    <a:lstStyle/>
                    <a:p>
                      <a:pPr algn="ctr"/>
                      <a:r>
                        <a:rPr lang="it-IT" dirty="0"/>
                        <a:t>-</a:t>
                      </a:r>
                    </a:p>
                  </a:txBody>
                  <a:tcPr/>
                </a:tc>
                <a:tc>
                  <a:txBody>
                    <a:bodyPr/>
                    <a:lstStyle/>
                    <a:p>
                      <a:pPr algn="ctr"/>
                      <a:r>
                        <a:rPr lang="it-IT" dirty="0"/>
                        <a:t>0.5</a:t>
                      </a:r>
                    </a:p>
                  </a:txBody>
                  <a:tcPr/>
                </a:tc>
                <a:tc>
                  <a:txBody>
                    <a:bodyPr/>
                    <a:lstStyle/>
                    <a:p>
                      <a:pPr algn="ctr"/>
                      <a:r>
                        <a:rPr lang="it-IT" dirty="0"/>
                        <a:t>720</a:t>
                      </a:r>
                    </a:p>
                  </a:txBody>
                  <a:tcPr/>
                </a:tc>
                <a:tc>
                  <a:txBody>
                    <a:bodyPr/>
                    <a:lstStyle/>
                    <a:p>
                      <a:r>
                        <a:rPr lang="it-IT" dirty="0"/>
                        <a:t>2 - 7 </a:t>
                      </a:r>
                      <a:r>
                        <a:rPr lang="it-IT" dirty="0" err="1"/>
                        <a:t>Aug</a:t>
                      </a:r>
                      <a:r>
                        <a:rPr lang="it-IT" dirty="0"/>
                        <a:t> 2011</a:t>
                      </a:r>
                    </a:p>
                  </a:txBody>
                  <a:tcPr/>
                </a:tc>
                <a:extLst>
                  <a:ext uri="{0D108BD9-81ED-4DB2-BD59-A6C34878D82A}">
                    <a16:rowId xmlns:a16="http://schemas.microsoft.com/office/drawing/2014/main" val="10010"/>
                  </a:ext>
                </a:extLst>
              </a:tr>
            </a:tbl>
          </a:graphicData>
        </a:graphic>
      </p:graphicFrame>
      <p:sp>
        <p:nvSpPr>
          <p:cNvPr id="10"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410559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p:nvPr/>
        </p:nvSpPr>
        <p:spPr>
          <a:xfrm>
            <a:off x="323280" y="6597352"/>
            <a:ext cx="8497080" cy="0"/>
          </a:xfrm>
          <a:prstGeom prst="line">
            <a:avLst/>
          </a:prstGeom>
          <a:ln w="25560">
            <a:solidFill>
              <a:srgbClr val="FFC000"/>
            </a:solidFill>
            <a:round/>
          </a:ln>
        </p:spPr>
      </p:sp>
      <p:sp>
        <p:nvSpPr>
          <p:cNvPr id="6" name="CasellaDiTesto 5"/>
          <p:cNvSpPr txBox="1"/>
          <p:nvPr/>
        </p:nvSpPr>
        <p:spPr>
          <a:xfrm>
            <a:off x="179512" y="-14560"/>
            <a:ext cx="8964128" cy="707886"/>
          </a:xfrm>
          <a:prstGeom prst="rect">
            <a:avLst/>
          </a:prstGeom>
          <a:noFill/>
        </p:spPr>
        <p:txBody>
          <a:bodyPr wrap="square" rtlCol="0">
            <a:spAutoFit/>
          </a:bodyPr>
          <a:lstStyle/>
          <a:p>
            <a:pPr algn="ctr"/>
            <a:r>
              <a:rPr lang="en-US" sz="4000" dirty="0">
                <a:solidFill>
                  <a:schemeClr val="tx2"/>
                </a:solidFill>
              </a:rPr>
              <a:t>HMI/SDO on August 6, 2011</a:t>
            </a:r>
            <a:endParaRPr lang="it-IT" sz="4000" dirty="0">
              <a:solidFill>
                <a:schemeClr val="tx2"/>
              </a:solidFill>
            </a:endParaRPr>
          </a:p>
        </p:txBody>
      </p:sp>
      <p:cxnSp>
        <p:nvCxnSpPr>
          <p:cNvPr id="7" name="Connettore 1 7"/>
          <p:cNvCxnSpPr/>
          <p:nvPr/>
        </p:nvCxnSpPr>
        <p:spPr>
          <a:xfrm>
            <a:off x="323528" y="692696"/>
            <a:ext cx="84969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70" y="1489883"/>
            <a:ext cx="8643310" cy="4027349"/>
          </a:xfrm>
          <a:prstGeom prst="rect">
            <a:avLst/>
          </a:prstGeom>
        </p:spPr>
      </p:pic>
      <p:sp>
        <p:nvSpPr>
          <p:cNvPr id="10" name="CasellaDiTesto 9"/>
          <p:cNvSpPr txBox="1"/>
          <p:nvPr/>
        </p:nvSpPr>
        <p:spPr>
          <a:xfrm>
            <a:off x="323280" y="5550331"/>
            <a:ext cx="8497080" cy="830997"/>
          </a:xfrm>
          <a:prstGeom prst="rect">
            <a:avLst/>
          </a:prstGeom>
          <a:noFill/>
        </p:spPr>
        <p:txBody>
          <a:bodyPr wrap="square" rtlCol="0">
            <a:spAutoFit/>
          </a:bodyPr>
          <a:lstStyle/>
          <a:p>
            <a:r>
              <a:rPr lang="it-IT" sz="2400" dirty="0">
                <a:solidFill>
                  <a:srgbClr val="1F497D"/>
                </a:solidFill>
              </a:rPr>
              <a:t>HMI/SDO: Continuum </a:t>
            </a:r>
            <a:r>
              <a:rPr lang="it-IT" sz="2400" dirty="0" err="1">
                <a:solidFill>
                  <a:srgbClr val="1F497D"/>
                </a:solidFill>
              </a:rPr>
              <a:t>intensity</a:t>
            </a:r>
            <a:r>
              <a:rPr lang="it-IT" sz="2400" dirty="0">
                <a:solidFill>
                  <a:srgbClr val="1F497D"/>
                </a:solidFill>
              </a:rPr>
              <a:t> </a:t>
            </a:r>
            <a:r>
              <a:rPr lang="it-IT" sz="2400" dirty="0" err="1">
                <a:solidFill>
                  <a:srgbClr val="1F497D"/>
                </a:solidFill>
              </a:rPr>
              <a:t>map</a:t>
            </a:r>
            <a:r>
              <a:rPr lang="it-IT" sz="2400" dirty="0">
                <a:solidFill>
                  <a:srgbClr val="1F497D"/>
                </a:solidFill>
              </a:rPr>
              <a:t> and LOS </a:t>
            </a:r>
            <a:r>
              <a:rPr lang="it-IT" sz="2400" dirty="0" err="1">
                <a:solidFill>
                  <a:srgbClr val="1F497D"/>
                </a:solidFill>
              </a:rPr>
              <a:t>magnetogram</a:t>
            </a:r>
            <a:r>
              <a:rPr lang="it-IT" sz="2400" dirty="0">
                <a:solidFill>
                  <a:srgbClr val="1F497D"/>
                </a:solidFill>
              </a:rPr>
              <a:t> </a:t>
            </a:r>
          </a:p>
          <a:p>
            <a:r>
              <a:rPr lang="it-IT" sz="2400" dirty="0">
                <a:solidFill>
                  <a:srgbClr val="1F497D"/>
                </a:solidFill>
              </a:rPr>
              <a:t>                   </a:t>
            </a:r>
            <a:r>
              <a:rPr lang="it-IT" sz="2400" dirty="0" err="1">
                <a:solidFill>
                  <a:srgbClr val="1F497D"/>
                </a:solidFill>
              </a:rPr>
              <a:t>obtained</a:t>
            </a:r>
            <a:r>
              <a:rPr lang="it-IT" sz="2400" dirty="0">
                <a:solidFill>
                  <a:srgbClr val="1F497D"/>
                </a:solidFill>
              </a:rPr>
              <a:t> in the Fe I 617.3 nm line</a:t>
            </a:r>
          </a:p>
        </p:txBody>
      </p:sp>
      <p:sp>
        <p:nvSpPr>
          <p:cNvPr id="8"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
        <p:nvSpPr>
          <p:cNvPr id="2" name="CasellaDiTesto 1"/>
          <p:cNvSpPr txBox="1"/>
          <p:nvPr/>
        </p:nvSpPr>
        <p:spPr>
          <a:xfrm>
            <a:off x="323280" y="908720"/>
            <a:ext cx="8497080" cy="800219"/>
          </a:xfrm>
          <a:prstGeom prst="rect">
            <a:avLst/>
          </a:prstGeom>
          <a:noFill/>
        </p:spPr>
        <p:txBody>
          <a:bodyPr wrap="square" rtlCol="0">
            <a:spAutoFit/>
          </a:bodyPr>
          <a:lstStyle/>
          <a:p>
            <a:pPr algn="ctr"/>
            <a:r>
              <a:rPr lang="en-US" sz="2400" u="sng" dirty="0">
                <a:solidFill>
                  <a:schemeClr val="tx2"/>
                </a:solidFill>
              </a:rPr>
              <a:t>NOAA 11263</a:t>
            </a:r>
            <a:r>
              <a:rPr lang="it-IT" sz="2000" dirty="0">
                <a:solidFill>
                  <a:schemeClr val="tx2"/>
                </a:solidFill>
              </a:rPr>
              <a:t>  (</a:t>
            </a:r>
            <a:r>
              <a:rPr lang="it-IT" sz="2000" dirty="0" err="1">
                <a:solidFill>
                  <a:schemeClr val="tx2"/>
                </a:solidFill>
              </a:rPr>
              <a:t>Coord</a:t>
            </a:r>
            <a:r>
              <a:rPr lang="it-IT" sz="2000" dirty="0">
                <a:solidFill>
                  <a:schemeClr val="tx2"/>
                </a:solidFill>
              </a:rPr>
              <a:t>: N16 W43)</a:t>
            </a:r>
          </a:p>
          <a:p>
            <a:pPr algn="ctr"/>
            <a:endParaRPr lang="it-IT" sz="2200" dirty="0">
              <a:solidFill>
                <a:schemeClr val="tx2"/>
              </a:solidFill>
            </a:endParaRPr>
          </a:p>
        </p:txBody>
      </p:sp>
    </p:spTree>
    <p:extLst>
      <p:ext uri="{BB962C8B-B14F-4D97-AF65-F5344CB8AC3E}">
        <p14:creationId xmlns:p14="http://schemas.microsoft.com/office/powerpoint/2010/main" val="5007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sp>
        <p:nvSpPr>
          <p:cNvPr id="7" name="CasellaDiTesto 6"/>
          <p:cNvSpPr txBox="1"/>
          <p:nvPr/>
        </p:nvSpPr>
        <p:spPr>
          <a:xfrm>
            <a:off x="179512" y="-14560"/>
            <a:ext cx="8964128" cy="707886"/>
          </a:xfrm>
          <a:prstGeom prst="rect">
            <a:avLst/>
          </a:prstGeom>
          <a:noFill/>
        </p:spPr>
        <p:txBody>
          <a:bodyPr wrap="square" rtlCol="0">
            <a:spAutoFit/>
          </a:bodyPr>
          <a:lstStyle/>
          <a:p>
            <a:pPr algn="ctr"/>
            <a:r>
              <a:rPr lang="en-US" sz="4000" dirty="0">
                <a:solidFill>
                  <a:schemeClr val="tx2"/>
                </a:solidFill>
                <a:latin typeface="+mj-lt"/>
              </a:rPr>
              <a:t>NOAA 11263 evolution:  HMI continuum</a:t>
            </a:r>
            <a:endParaRPr lang="it-IT" sz="4000" dirty="0">
              <a:solidFill>
                <a:schemeClr val="tx2"/>
              </a:solidFill>
              <a:latin typeface="+mj-lt"/>
            </a:endParaRPr>
          </a:p>
        </p:txBody>
      </p:sp>
      <p:cxnSp>
        <p:nvCxnSpPr>
          <p:cNvPr id="8" name="Connettore 1 7"/>
          <p:cNvCxnSpPr/>
          <p:nvPr/>
        </p:nvCxnSpPr>
        <p:spPr>
          <a:xfrm>
            <a:off x="323528" y="692696"/>
            <a:ext cx="84969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743561"/>
            <a:ext cx="5904657" cy="5803227"/>
          </a:xfrm>
          <a:prstGeom prst="rect">
            <a:avLst/>
          </a:prstGeom>
        </p:spPr>
      </p:pic>
      <p:sp>
        <p:nvSpPr>
          <p:cNvPr id="9"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120062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p:nvPr/>
        </p:nvSpPr>
        <p:spPr>
          <a:xfrm>
            <a:off x="323280" y="6597352"/>
            <a:ext cx="8497080" cy="0"/>
          </a:xfrm>
          <a:prstGeom prst="line">
            <a:avLst/>
          </a:prstGeom>
          <a:ln w="25560">
            <a:solidFill>
              <a:srgbClr val="FFC000"/>
            </a:solidFill>
            <a:round/>
          </a:ln>
        </p:spPr>
      </p:sp>
      <p:pic>
        <p:nvPicPr>
          <p:cNvPr id="7" name="Filmato_new.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07704" y="764704"/>
            <a:ext cx="5760640" cy="5748836"/>
          </a:xfrm>
          <a:prstGeom prst="rect">
            <a:avLst/>
          </a:prstGeom>
        </p:spPr>
      </p:pic>
      <p:sp>
        <p:nvSpPr>
          <p:cNvPr id="8" name="CasellaDiTesto 7"/>
          <p:cNvSpPr txBox="1"/>
          <p:nvPr/>
        </p:nvSpPr>
        <p:spPr>
          <a:xfrm>
            <a:off x="0" y="-14560"/>
            <a:ext cx="9144000" cy="707886"/>
          </a:xfrm>
          <a:prstGeom prst="rect">
            <a:avLst/>
          </a:prstGeom>
          <a:noFill/>
        </p:spPr>
        <p:txBody>
          <a:bodyPr wrap="square" rtlCol="0">
            <a:spAutoFit/>
          </a:bodyPr>
          <a:lstStyle/>
          <a:p>
            <a:pPr algn="ctr"/>
            <a:r>
              <a:rPr lang="en-US" sz="4000" dirty="0">
                <a:solidFill>
                  <a:schemeClr val="tx2"/>
                </a:solidFill>
              </a:rPr>
              <a:t>CRISP Continuum - Fe I 5576 Line</a:t>
            </a:r>
            <a:endParaRPr lang="it-IT" sz="4000" dirty="0">
              <a:solidFill>
                <a:schemeClr val="tx2"/>
              </a:solidFill>
            </a:endParaRPr>
          </a:p>
        </p:txBody>
      </p:sp>
      <p:cxnSp>
        <p:nvCxnSpPr>
          <p:cNvPr id="9" name="Connettore 1 7"/>
          <p:cNvCxnSpPr/>
          <p:nvPr/>
        </p:nvCxnSpPr>
        <p:spPr>
          <a:xfrm>
            <a:off x="323528" y="692696"/>
            <a:ext cx="84969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CustomShape 2"/>
          <p:cNvSpPr/>
          <p:nvPr/>
        </p:nvSpPr>
        <p:spPr>
          <a:xfrm>
            <a:off x="21998" y="6597024"/>
            <a:ext cx="9158514" cy="260976"/>
          </a:xfrm>
          <a:prstGeom prst="rect">
            <a:avLst/>
          </a:prstGeom>
        </p:spPr>
        <p:txBody>
          <a:bodyPr lIns="90000" tIns="45000" rIns="90000" bIns="45000" anchor="t"/>
          <a:lstStyle/>
          <a:p>
            <a:pPr algn="ctr"/>
            <a:r>
              <a:rPr lang="en-US" sz="1300" dirty="0">
                <a:solidFill>
                  <a:schemeClr val="tx2"/>
                </a:solidFill>
                <a:latin typeface="Calibri" panose="020F0502020204030204" pitchFamily="34" charset="0"/>
              </a:rPr>
              <a:t>SOLARNET IV </a:t>
            </a:r>
            <a:r>
              <a:rPr lang="it-IT" sz="1300" dirty="0">
                <a:solidFill>
                  <a:schemeClr val="tx2"/>
                </a:solidFill>
                <a:latin typeface="Calibri" panose="020F0502020204030204" pitchFamily="34" charset="0"/>
              </a:rPr>
              <a:t>Meeting </a:t>
            </a:r>
            <a:r>
              <a:rPr lang="en-US" sz="1300" dirty="0">
                <a:solidFill>
                  <a:schemeClr val="tx2"/>
                </a:solidFill>
                <a:latin typeface="Calibri" panose="020F0502020204030204" pitchFamily="34" charset="0"/>
              </a:rPr>
              <a:t> – Lanzarote (Spain), 17 January 2017</a:t>
            </a:r>
            <a:endParaRPr lang="EN-US" b="1" dirty="0">
              <a:solidFill>
                <a:schemeClr val="tx2"/>
              </a:solidFill>
              <a:latin typeface="Calibri" panose="020F0502020204030204" pitchFamily="34" charset="0"/>
            </a:endParaRPr>
          </a:p>
          <a:p>
            <a:pPr algn="ctr"/>
            <a:endParaRPr dirty="0">
              <a:latin typeface="Calibri" panose="020F0502020204030204" pitchFamily="34" charset="0"/>
            </a:endParaRPr>
          </a:p>
        </p:txBody>
      </p:sp>
    </p:spTree>
    <p:extLst>
      <p:ext uri="{BB962C8B-B14F-4D97-AF65-F5344CB8AC3E}">
        <p14:creationId xmlns:p14="http://schemas.microsoft.com/office/powerpoint/2010/main" val="113793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12458</TotalTime>
  <Words>1507</Words>
  <Application>Microsoft Office PowerPoint</Application>
  <PresentationFormat>Presentazione su schermo (4:3)</PresentationFormat>
  <Paragraphs>191</Paragraphs>
  <Slides>20</Slides>
  <Notes>4</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Mariachiara</dc:creator>
  <cp:lastModifiedBy>Mariachiara Falco</cp:lastModifiedBy>
  <cp:revision>559</cp:revision>
  <dcterms:created xsi:type="dcterms:W3CDTF">2013-07-26T14:10:33Z</dcterms:created>
  <dcterms:modified xsi:type="dcterms:W3CDTF">2017-01-19T15:11:28Z</dcterms:modified>
</cp:coreProperties>
</file>