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82" r:id="rId2"/>
    <p:sldId id="294" r:id="rId3"/>
    <p:sldId id="296" r:id="rId4"/>
    <p:sldId id="299" r:id="rId5"/>
    <p:sldId id="300" r:id="rId6"/>
    <p:sldId id="302" r:id="rId7"/>
    <p:sldId id="304" r:id="rId8"/>
    <p:sldId id="295" r:id="rId9"/>
    <p:sldId id="347" r:id="rId10"/>
    <p:sldId id="298" r:id="rId11"/>
    <p:sldId id="349" r:id="rId12"/>
    <p:sldId id="308" r:id="rId13"/>
    <p:sldId id="301" r:id="rId14"/>
    <p:sldId id="306" r:id="rId15"/>
    <p:sldId id="307" r:id="rId16"/>
    <p:sldId id="314" r:id="rId17"/>
    <p:sldId id="315" r:id="rId18"/>
    <p:sldId id="316" r:id="rId19"/>
    <p:sldId id="317" r:id="rId20"/>
    <p:sldId id="311" r:id="rId21"/>
    <p:sldId id="318" r:id="rId22"/>
    <p:sldId id="319" r:id="rId23"/>
    <p:sldId id="312" r:id="rId24"/>
    <p:sldId id="320" r:id="rId25"/>
    <p:sldId id="321" r:id="rId26"/>
    <p:sldId id="322" r:id="rId27"/>
    <p:sldId id="309" r:id="rId28"/>
    <p:sldId id="346" r:id="rId29"/>
    <p:sldId id="334" r:id="rId30"/>
    <p:sldId id="333" r:id="rId31"/>
    <p:sldId id="330" r:id="rId32"/>
    <p:sldId id="331" r:id="rId33"/>
    <p:sldId id="332" r:id="rId34"/>
    <p:sldId id="340" r:id="rId35"/>
    <p:sldId id="328" r:id="rId36"/>
    <p:sldId id="341" r:id="rId37"/>
    <p:sldId id="342" r:id="rId38"/>
    <p:sldId id="343" r:id="rId39"/>
    <p:sldId id="344" r:id="rId40"/>
    <p:sldId id="339" r:id="rId41"/>
    <p:sldId id="335" r:id="rId42"/>
    <p:sldId id="336" r:id="rId43"/>
    <p:sldId id="337" r:id="rId44"/>
    <p:sldId id="338" r:id="rId45"/>
    <p:sldId id="326" r:id="rId46"/>
    <p:sldId id="345" r:id="rId4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78"/>
    <a:srgbClr val="FAAF00"/>
    <a:srgbClr val="505559"/>
    <a:srgbClr val="50555A"/>
    <a:srgbClr val="6E4628"/>
    <a:srgbClr val="A00028"/>
    <a:srgbClr val="009BDC"/>
    <a:srgbClr val="D2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7153" autoAdjust="0"/>
  </p:normalViewPr>
  <p:slideViewPr>
    <p:cSldViewPr showGuides="1">
      <p:cViewPr>
        <p:scale>
          <a:sx n="70" d="100"/>
          <a:sy n="70" d="100"/>
        </p:scale>
        <p:origin x="-1374" y="-132"/>
      </p:cViewPr>
      <p:guideLst>
        <p:guide orient="horz" pos="2160"/>
        <p:guide orient="horz" pos="935"/>
        <p:guide orient="horz" pos="3839"/>
        <p:guide orient="horz" pos="1095"/>
        <p:guide orient="horz" pos="347"/>
        <p:guide orient="horz" pos="777"/>
        <p:guide pos="2880"/>
        <p:guide pos="385"/>
        <p:guide pos="4468"/>
        <p:guide pos="53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A4638FC-D0EB-4AA9-BA3C-5B8E5BD83FC5}" type="datetimeFigureOut">
              <a:rPr lang="de-DE"/>
              <a:pPr>
                <a:defRPr/>
              </a:pPr>
              <a:t>18.01.2017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942085E-F4BF-47FA-B049-25421CCDDC3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9014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5D9415F-090E-441D-A6CB-82FFA59E715C}" type="datetimeFigureOut">
              <a:rPr lang="de-DE"/>
              <a:pPr>
                <a:defRPr/>
              </a:pPr>
              <a:t>18.01.2017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68D8AEB-8545-4A45-9FC4-C794F7108B7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511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367154-E849-4D74-AB4E-E16E35DA1146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Power</a:t>
            </a:r>
            <a:r>
              <a:rPr lang="en-US" baseline="0" dirty="0" smtClean="0"/>
              <a:t> of combining different telescopes and instruments…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D8AEB-8545-4A45-9FC4-C794F7108B71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711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Harvard Smithsonian reference atmosphere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D8AEB-8545-4A45-9FC4-C794F7108B71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71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79712" y="3068960"/>
            <a:ext cx="5760640" cy="259228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lnSpc>
                <a:spcPts val="2600"/>
              </a:lnSpc>
              <a:buNone/>
              <a:defRPr sz="22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Titel 9"/>
          <p:cNvSpPr>
            <a:spLocks noGrp="1"/>
          </p:cNvSpPr>
          <p:nvPr>
            <p:ph type="title"/>
          </p:nvPr>
        </p:nvSpPr>
        <p:spPr>
          <a:xfrm>
            <a:off x="1962460" y="2420888"/>
            <a:ext cx="5760000" cy="648000"/>
          </a:xfrm>
          <a:prstGeom prst="rect">
            <a:avLst/>
          </a:prstGeom>
        </p:spPr>
        <p:txBody>
          <a:bodyPr lIns="0" rIns="0"/>
          <a:lstStyle>
            <a:lvl1pPr algn="l">
              <a:lnSpc>
                <a:spcPts val="4200"/>
              </a:lnSpc>
              <a:defRPr sz="36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0880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is an Folien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>
          <a:xfrm>
            <a:off x="611188" y="908722"/>
            <a:ext cx="3960812" cy="1538883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8"/>
          </p:nvPr>
        </p:nvSpPr>
        <p:spPr>
          <a:xfrm>
            <a:off x="611188" y="549275"/>
            <a:ext cx="396081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215900" indent="-215900">
              <a:buNone/>
              <a:defRPr lang="de-DE" sz="1600" b="1" smtClean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 smtClean="0"/>
              <a:t>Click to edit Master text styles</a:t>
            </a:r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33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k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000" y="549275"/>
            <a:ext cx="6481762" cy="684213"/>
          </a:xfrm>
          <a:prstGeom prst="rect">
            <a:avLst/>
          </a:prstGeom>
        </p:spPr>
        <p:txBody>
          <a:bodyPr lIns="0" rIns="0"/>
          <a:lstStyle>
            <a:lvl1pPr algn="l">
              <a:lnSpc>
                <a:spcPts val="4200"/>
              </a:lnSpc>
              <a:defRPr sz="32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611188" y="1484313"/>
            <a:ext cx="6481762" cy="460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943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925640" y="5970590"/>
            <a:ext cx="11622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Unit Offc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nit Offc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nit Offc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nit Offc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nit Offc Ligh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t Offc Ligh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t Offc Ligh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t Offc Ligh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t Offc Light" pitchFamily="34" charset="0"/>
              </a:defRPr>
            </a:lvl9pPr>
          </a:lstStyle>
          <a:p>
            <a:pPr>
              <a:defRPr/>
            </a:pPr>
            <a:r>
              <a:rPr lang="de-DE" sz="1400" b="1" dirty="0" smtClean="0">
                <a:solidFill>
                  <a:schemeClr val="bg1"/>
                </a:solidFill>
                <a:latin typeface="+mn-lt"/>
              </a:rPr>
              <a:t>www.aip.de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1979712" y="2337528"/>
            <a:ext cx="4104456" cy="2099584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06984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nur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5961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000" y="549276"/>
            <a:ext cx="6481762" cy="684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484313"/>
            <a:ext cx="6481762" cy="460851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 smtClean="0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431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000" y="549276"/>
            <a:ext cx="6481762" cy="684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736814"/>
            <a:ext cx="6481762" cy="435601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 smtClean="0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2193" y="1233514"/>
            <a:ext cx="6481762" cy="503237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200" b="1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umsplatzhalt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849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94002" y="549276"/>
            <a:ext cx="7921389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de-DE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1188" y="1233489"/>
            <a:ext cx="3780000" cy="50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15900" indent="-215900">
              <a:buNone/>
              <a:defRPr lang="de-DE" b="1" dirty="0" smtClean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744187" y="1233489"/>
            <a:ext cx="3780000" cy="50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15900" indent="-215900">
              <a:buNone/>
              <a:defRPr lang="de-DE" b="1" dirty="0" smtClean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611188" y="1736727"/>
            <a:ext cx="3780000" cy="43561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 smtClean="0"/>
          </a:p>
        </p:txBody>
      </p:sp>
      <p:sp>
        <p:nvSpPr>
          <p:cNvPr id="14" name="Inhaltsplatzhalter 2"/>
          <p:cNvSpPr>
            <a:spLocks noGrp="1"/>
          </p:cNvSpPr>
          <p:nvPr>
            <p:ph idx="25"/>
          </p:nvPr>
        </p:nvSpPr>
        <p:spPr>
          <a:xfrm>
            <a:off x="4744187" y="1736726"/>
            <a:ext cx="3780000" cy="43561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 smtClean="0"/>
          </a:p>
        </p:txBody>
      </p:sp>
      <p:sp>
        <p:nvSpPr>
          <p:cNvPr id="25" name="Datumsplatzhalter 24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992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nur klei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96566" y="549275"/>
            <a:ext cx="3780000" cy="50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de-DE" b="1" dirty="0" smtClean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744187" y="549275"/>
            <a:ext cx="3780000" cy="50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de-DE" b="1" dirty="0" smtClean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95425" y="1052737"/>
            <a:ext cx="3780000" cy="504008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 smtClean="0"/>
          </a:p>
        </p:txBody>
      </p:sp>
      <p:sp>
        <p:nvSpPr>
          <p:cNvPr id="14" name="Inhaltsplatzhalter 2"/>
          <p:cNvSpPr>
            <a:spLocks noGrp="1"/>
          </p:cNvSpPr>
          <p:nvPr>
            <p:ph idx="25"/>
          </p:nvPr>
        </p:nvSpPr>
        <p:spPr>
          <a:xfrm>
            <a:off x="4744187" y="1052737"/>
            <a:ext cx="3780000" cy="504008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 smtClean="0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185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daru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/>
          <p:cNvSpPr>
            <a:spLocks noGrp="1"/>
          </p:cNvSpPr>
          <p:nvPr>
            <p:ph type="pic" sz="quarter" idx="12"/>
          </p:nvPr>
        </p:nvSpPr>
        <p:spPr>
          <a:xfrm>
            <a:off x="611188" y="549276"/>
            <a:ext cx="6481762" cy="331177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200">
                <a:solidFill>
                  <a:srgbClr val="505559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 smtClean="0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1188" y="3933056"/>
            <a:ext cx="648176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285750" indent="-285750">
              <a:buFont typeface="Arial" pitchFamily="34" charset="0"/>
              <a:buNone/>
              <a:defRPr lang="de-DE" sz="1600" b="1" dirty="0" smtClean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611188" y="4293097"/>
            <a:ext cx="6481762" cy="179972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193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och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/>
          <p:cNvSpPr>
            <a:spLocks noGrp="1"/>
          </p:cNvSpPr>
          <p:nvPr>
            <p:ph type="pic" sz="quarter" idx="12"/>
          </p:nvPr>
        </p:nvSpPr>
        <p:spPr>
          <a:xfrm>
            <a:off x="611188" y="549275"/>
            <a:ext cx="3780792" cy="55435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200">
                <a:solidFill>
                  <a:srgbClr val="505559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 smtClean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4744187" y="549276"/>
            <a:ext cx="3780000" cy="39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215900" indent="-215900">
              <a:buNone/>
              <a:defRPr lang="de-DE" sz="1600" b="1" smtClean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4744187" y="944724"/>
            <a:ext cx="3780000" cy="514810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600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  <a:p>
            <a:pPr marL="0" lvl="1" indent="0">
              <a:buNone/>
            </a:pPr>
            <a:r>
              <a:rPr lang="en-US" smtClean="0"/>
              <a:t>Second level</a:t>
            </a:r>
          </a:p>
          <a:p>
            <a:pPr marL="0" lvl="2" indent="0">
              <a:buNone/>
            </a:pPr>
            <a:r>
              <a:rPr lang="en-US" smtClean="0"/>
              <a:t>Third level</a:t>
            </a:r>
          </a:p>
          <a:p>
            <a:pPr marL="0" lvl="3" indent="0">
              <a:buNone/>
            </a:pPr>
            <a:r>
              <a:rPr lang="en-US" smtClean="0"/>
              <a:t>Fourth level</a:t>
            </a:r>
          </a:p>
          <a:p>
            <a:pPr marL="0" lvl="4" indent="0">
              <a:buNone/>
            </a:pPr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070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Text dru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/>
          <p:cNvSpPr>
            <a:spLocks noGrp="1"/>
          </p:cNvSpPr>
          <p:nvPr>
            <p:ph type="pic" sz="quarter" idx="12"/>
          </p:nvPr>
        </p:nvSpPr>
        <p:spPr>
          <a:xfrm>
            <a:off x="611562" y="549277"/>
            <a:ext cx="3780419" cy="262769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200">
                <a:solidFill>
                  <a:srgbClr val="505559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 smtClean="0"/>
          </a:p>
        </p:txBody>
      </p:sp>
      <p:sp>
        <p:nvSpPr>
          <p:cNvPr id="9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4743767" y="554950"/>
            <a:ext cx="3780420" cy="262829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200">
                <a:solidFill>
                  <a:srgbClr val="505559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 smtClean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1188" y="3248980"/>
            <a:ext cx="378000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215900" indent="-215900">
              <a:buNone/>
              <a:defRPr lang="de-DE" sz="1600" b="1" smtClean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 smtClean="0"/>
              <a:t>Click to edit Master text styles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738806" y="3254655"/>
            <a:ext cx="378000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215900" indent="-215900">
              <a:buNone/>
              <a:defRPr lang="de-DE" sz="1600" b="1" smtClean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611188" y="3627302"/>
            <a:ext cx="3780000" cy="2447801"/>
          </a:xfrm>
        </p:spPr>
        <p:txBody>
          <a:bodyPr/>
          <a:lstStyle>
            <a:lvl1pPr marL="0" indent="0">
              <a:buFont typeface="Arial" pitchFamily="34" charset="0"/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4732332" y="3638124"/>
            <a:ext cx="3780000" cy="2447801"/>
          </a:xfrm>
        </p:spPr>
        <p:txBody>
          <a:bodyPr/>
          <a:lstStyle>
            <a:lvl1pPr marL="0" indent="0">
              <a:buFont typeface="Arial" pitchFamily="34" charset="0"/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24" name="Fußzeilenplatzhalter 2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25" name="Foliennummernplatzhalter 2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7383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ilder mit Text dru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/>
          <p:cNvSpPr>
            <a:spLocks noGrp="1"/>
          </p:cNvSpPr>
          <p:nvPr>
            <p:ph type="pic" sz="quarter" idx="12"/>
          </p:nvPr>
        </p:nvSpPr>
        <p:spPr>
          <a:xfrm>
            <a:off x="611187" y="549275"/>
            <a:ext cx="2520000" cy="198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rgbClr val="505559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13" name="Bildplatzhalter 19"/>
          <p:cNvSpPr>
            <a:spLocks noGrp="1"/>
          </p:cNvSpPr>
          <p:nvPr>
            <p:ph type="pic" sz="quarter" idx="14"/>
          </p:nvPr>
        </p:nvSpPr>
        <p:spPr>
          <a:xfrm>
            <a:off x="3312000" y="549275"/>
            <a:ext cx="2520000" cy="198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505559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15" name="Bildplatzhalter 19"/>
          <p:cNvSpPr>
            <a:spLocks noGrp="1"/>
          </p:cNvSpPr>
          <p:nvPr>
            <p:ph type="pic" sz="quarter" idx="15"/>
          </p:nvPr>
        </p:nvSpPr>
        <p:spPr>
          <a:xfrm>
            <a:off x="6012813" y="549275"/>
            <a:ext cx="2520000" cy="198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505559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611188" y="2564904"/>
            <a:ext cx="252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215900" indent="-215900">
              <a:buNone/>
              <a:defRPr lang="de-DE" sz="1600" b="1" smtClean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 smtClean="0"/>
              <a:t>Click to edit Master text styles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3312001" y="2564904"/>
            <a:ext cx="252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215900" indent="-215900">
              <a:buNone/>
              <a:defRPr lang="de-DE" sz="1600" b="1" dirty="0" smtClean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 smtClean="0"/>
              <a:t>Click to edit Master text styles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8"/>
          </p:nvPr>
        </p:nvSpPr>
        <p:spPr>
          <a:xfrm>
            <a:off x="6012813" y="2564904"/>
            <a:ext cx="252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215900" indent="-215900">
              <a:buNone/>
              <a:defRPr lang="de-DE" sz="1600" b="1" smtClean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 smtClean="0"/>
              <a:t>Click to edit Master text styles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9"/>
          </p:nvPr>
        </p:nvSpPr>
        <p:spPr>
          <a:xfrm>
            <a:off x="611188" y="2924945"/>
            <a:ext cx="2520000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85750" indent="-285750">
              <a:buFont typeface="Arial" pitchFamily="34" charset="0"/>
              <a:buNone/>
              <a:defRPr lang="de-DE" sz="1600" dirty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24" name="Textplatzhalter 4"/>
          <p:cNvSpPr>
            <a:spLocks noGrp="1"/>
          </p:cNvSpPr>
          <p:nvPr>
            <p:ph type="body" sz="quarter" idx="20"/>
          </p:nvPr>
        </p:nvSpPr>
        <p:spPr>
          <a:xfrm>
            <a:off x="3312001" y="2924945"/>
            <a:ext cx="2520000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15900" indent="-215900">
              <a:buNone/>
              <a:defRPr lang="de-DE" sz="160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26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012813" y="2924825"/>
            <a:ext cx="2520000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15900" indent="-215900">
              <a:buNone/>
              <a:defRPr lang="de-DE" sz="1600" dirty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7529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artin Strecker\Documents\Arbeit\Projekte\Böing\aip presentation basis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836"/>
            <a:ext cx="9144000" cy="76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16416" y="6570000"/>
            <a:ext cx="827584" cy="288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28" name="Titelplatzhalter 1"/>
          <p:cNvSpPr>
            <a:spLocks noGrp="1"/>
          </p:cNvSpPr>
          <p:nvPr>
            <p:ph type="title"/>
          </p:nvPr>
        </p:nvSpPr>
        <p:spPr bwMode="auto">
          <a:xfrm>
            <a:off x="594002" y="552152"/>
            <a:ext cx="7921625" cy="6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11188" y="1484313"/>
            <a:ext cx="79200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31640" y="6570000"/>
            <a:ext cx="6984000" cy="288000"/>
          </a:xfrm>
          <a:prstGeom prst="rect">
            <a:avLst/>
          </a:prstGeom>
        </p:spPr>
        <p:txBody>
          <a:bodyPr vert="horz" wrap="non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 marL="90000" indent="-90000">
              <a:buFont typeface="Unit Offc Light" pitchFamily="34" charset="0"/>
              <a:buChar char="/"/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611188" y="6570000"/>
            <a:ext cx="720452" cy="288000"/>
          </a:xfrm>
          <a:prstGeom prst="rect">
            <a:avLst/>
          </a:prstGeom>
        </p:spPr>
        <p:txBody>
          <a:bodyPr vert="horz" wrap="none" lIns="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de-DE" sz="1100" smtClean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smtClean="0"/>
              <a:t>18.01.2017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3" r:id="rId2"/>
    <p:sldLayoutId id="2147484008" r:id="rId3"/>
    <p:sldLayoutId id="2147483999" r:id="rId4"/>
    <p:sldLayoutId id="2147484009" r:id="rId5"/>
    <p:sldLayoutId id="2147483997" r:id="rId6"/>
    <p:sldLayoutId id="2147483996" r:id="rId7"/>
    <p:sldLayoutId id="2147483995" r:id="rId8"/>
    <p:sldLayoutId id="2147483994" r:id="rId9"/>
    <p:sldLayoutId id="2147484010" r:id="rId10"/>
    <p:sldLayoutId id="2147484005" r:id="rId11"/>
    <p:sldLayoutId id="2147484006" r:id="rId12"/>
    <p:sldLayoutId id="2147483993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Unit Offc Light" pitchFamily="34" charset="0"/>
        </a:defRPr>
      </a:lvl2pPr>
      <a:lvl3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Unit Offc Light" pitchFamily="34" charset="0"/>
        </a:defRPr>
      </a:lvl3pPr>
      <a:lvl4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Unit Offc Light" pitchFamily="34" charset="0"/>
        </a:defRPr>
      </a:lvl4pPr>
      <a:lvl5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Unit Offc Light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15900" indent="-215900" algn="l" defTabSz="215900" rtl="0" eaLnBrk="1" fontAlgn="base" hangingPunct="1">
        <a:spcBef>
          <a:spcPts val="12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66725" indent="-216000" algn="l" rtl="0" eaLnBrk="1" fontAlgn="base" hangingPunct="1">
        <a:spcBef>
          <a:spcPts val="600"/>
        </a:spcBef>
        <a:spcAft>
          <a:spcPct val="0"/>
        </a:spcAft>
        <a:buFont typeface="Symbol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216000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2000" indent="-215900" algn="l" rtl="0" eaLnBrk="1" fontAlgn="base" hangingPunct="1">
        <a:spcBef>
          <a:spcPts val="600"/>
        </a:spcBef>
        <a:spcAft>
          <a:spcPct val="0"/>
        </a:spcAft>
        <a:buFont typeface="Symbol" pitchFamily="18" charset="2"/>
        <a:buChar char="-"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224000" indent="-215900" algn="l" defTabSz="896938" rtl="0" eaLnBrk="1" fontAlgn="base" hangingPunct="1">
        <a:spcBef>
          <a:spcPts val="600"/>
        </a:spcBef>
        <a:spcAft>
          <a:spcPct val="0"/>
        </a:spcAft>
        <a:buFont typeface="Arial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76000" indent="-216000" algn="l" defTabSz="914400" rtl="0" eaLnBrk="1" latinLnBrk="0" hangingPunct="1">
        <a:spcBef>
          <a:spcPts val="600"/>
        </a:spcBef>
        <a:buFont typeface="Symbol" pitchFamily="18" charset="2"/>
        <a:buChar char="-"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1728000" indent="-2160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0000" indent="-216000" algn="l" defTabSz="914400" rtl="0" eaLnBrk="1" latinLnBrk="0" hangingPunct="1">
        <a:spcBef>
          <a:spcPts val="6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32000" indent="-2160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gregor.aip.de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6.mp4"/><Relationship Id="rId7" Type="http://schemas.openxmlformats.org/officeDocument/2006/relationships/image" Target="../media/image38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8.mp4"/><Relationship Id="rId10" Type="http://schemas.openxmlformats.org/officeDocument/2006/relationships/image" Target="../media/image41.png"/><Relationship Id="rId4" Type="http://schemas.microsoft.com/office/2007/relationships/media" Target="../media/media7.mp4"/><Relationship Id="rId9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7" Type="http://schemas.openxmlformats.org/officeDocument/2006/relationships/image" Target="../media/image44.png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regor.aip.de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979712" y="3068960"/>
            <a:ext cx="6120680" cy="1512168"/>
          </a:xfrm>
        </p:spPr>
        <p:txBody>
          <a:bodyPr>
            <a:normAutofit/>
          </a:bodyPr>
          <a:lstStyle/>
          <a:p>
            <a:pPr algn="just"/>
            <a:r>
              <a:rPr lang="en-US" sz="2400" dirty="0" smtClean="0"/>
              <a:t>Physical properties of a group of pores as derived from Ca II 8542 </a:t>
            </a:r>
            <a:r>
              <a:rPr lang="en-US" sz="2400" dirty="0" smtClean="0">
                <a:latin typeface="Arial"/>
                <a:cs typeface="Arial"/>
              </a:rPr>
              <a:t>Å observations and inversions at GREGOR</a:t>
            </a:r>
            <a:endParaRPr lang="de-DE" sz="2400" dirty="0"/>
          </a:p>
        </p:txBody>
      </p:sp>
      <p:sp>
        <p:nvSpPr>
          <p:cNvPr id="6" name="Untertitel 4"/>
          <p:cNvSpPr txBox="1">
            <a:spLocks/>
          </p:cNvSpPr>
          <p:nvPr/>
        </p:nvSpPr>
        <p:spPr bwMode="auto">
          <a:xfrm>
            <a:off x="1979712" y="4437113"/>
            <a:ext cx="252028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215900" rtl="0" eaLnBrk="1" fontAlgn="base" hangingPunct="1">
              <a:lnSpc>
                <a:spcPts val="2600"/>
              </a:lnSpc>
              <a:spcBef>
                <a:spcPts val="1200"/>
              </a:spcBef>
              <a:spcAft>
                <a:spcPct val="0"/>
              </a:spcAft>
              <a:buFont typeface="Arial" charset="0"/>
              <a:buNone/>
              <a:defRPr sz="2200" b="1" kern="120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Font typeface="Symbol" pitchFamily="18" charset="2"/>
              <a:buNone/>
              <a:defRPr lang="de-DE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896938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Font typeface="Symbol" pitchFamily="18" charset="2"/>
              <a:buNone/>
              <a:defRPr lang="de-DE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Font typeface="Symbol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0" i="1" dirty="0" smtClean="0"/>
              <a:t>Christoph </a:t>
            </a:r>
            <a:r>
              <a:rPr lang="en-US" sz="2000" b="0" i="1" dirty="0" err="1" smtClean="0"/>
              <a:t>Kuckein</a:t>
            </a:r>
            <a:endParaRPr lang="en-US" sz="2000" b="0" i="1" dirty="0"/>
          </a:p>
        </p:txBody>
      </p:sp>
      <p:sp>
        <p:nvSpPr>
          <p:cNvPr id="7" name="Untertitel 4"/>
          <p:cNvSpPr txBox="1">
            <a:spLocks/>
          </p:cNvSpPr>
          <p:nvPr/>
        </p:nvSpPr>
        <p:spPr bwMode="auto">
          <a:xfrm>
            <a:off x="1979712" y="5229200"/>
            <a:ext cx="691276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215900" rtl="0" eaLnBrk="1" fontAlgn="base" hangingPunct="1">
              <a:lnSpc>
                <a:spcPts val="2600"/>
              </a:lnSpc>
              <a:spcBef>
                <a:spcPts val="1200"/>
              </a:spcBef>
              <a:spcAft>
                <a:spcPct val="0"/>
              </a:spcAft>
              <a:buFont typeface="Arial" charset="0"/>
              <a:buNone/>
              <a:defRPr sz="2200" b="1" kern="120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Font typeface="Symbol" pitchFamily="18" charset="2"/>
              <a:buNone/>
              <a:defRPr lang="de-DE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896938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Font typeface="Symbol" pitchFamily="18" charset="2"/>
              <a:buNone/>
              <a:defRPr lang="de-DE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Font typeface="Symbol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0" i="1" dirty="0" smtClean="0"/>
              <a:t>A. </a:t>
            </a:r>
            <a:r>
              <a:rPr lang="en-US" sz="2000" b="0" i="1" dirty="0" err="1" smtClean="0"/>
              <a:t>Diercke</a:t>
            </a:r>
            <a:r>
              <a:rPr lang="en-US" sz="2000" b="0" i="1" dirty="0" smtClean="0"/>
              <a:t>, </a:t>
            </a:r>
            <a:r>
              <a:rPr lang="es-ES" sz="2000" b="0" i="1" dirty="0" smtClean="0"/>
              <a:t>S.J. González Manrique, </a:t>
            </a:r>
            <a:r>
              <a:rPr lang="en-US" sz="2000" b="0" i="1" dirty="0"/>
              <a:t>M. </a:t>
            </a:r>
            <a:r>
              <a:rPr lang="en-US" sz="2000" b="0" i="1" dirty="0" err="1"/>
              <a:t>Verma</a:t>
            </a:r>
            <a:r>
              <a:rPr lang="en-US" sz="2000" b="0" i="1" dirty="0"/>
              <a:t>,</a:t>
            </a:r>
            <a:r>
              <a:rPr lang="es-ES" sz="2000" b="0" i="1" dirty="0" smtClean="0"/>
              <a:t> </a:t>
            </a:r>
            <a:r>
              <a:rPr lang="en-US" sz="2000" b="0" i="1" dirty="0"/>
              <a:t>M. </a:t>
            </a:r>
            <a:r>
              <a:rPr lang="en-US" sz="2000" b="0" i="1" dirty="0" err="1"/>
              <a:t>Sobotka</a:t>
            </a:r>
            <a:r>
              <a:rPr lang="en-US" sz="2000" b="0" i="1" dirty="0"/>
              <a:t>, </a:t>
            </a:r>
            <a:r>
              <a:rPr lang="es-ES" sz="2000" b="0" i="1" dirty="0" smtClean="0"/>
              <a:t>J. </a:t>
            </a:r>
            <a:r>
              <a:rPr lang="es-ES" sz="2000" b="0" i="1" dirty="0" err="1" smtClean="0"/>
              <a:t>Löhner-Böttcher</a:t>
            </a:r>
            <a:r>
              <a:rPr lang="es-ES" sz="2000" b="0" i="1" dirty="0"/>
              <a:t>, H. </a:t>
            </a:r>
            <a:r>
              <a:rPr lang="es-ES" sz="2000" b="0" i="1" dirty="0" err="1"/>
              <a:t>Balthasar</a:t>
            </a:r>
            <a:r>
              <a:rPr lang="es-ES" sz="2000" b="0" i="1" dirty="0"/>
              <a:t>, </a:t>
            </a:r>
            <a:r>
              <a:rPr lang="es-ES" sz="2000" b="0" dirty="0" smtClean="0"/>
              <a:t>and</a:t>
            </a:r>
            <a:r>
              <a:rPr lang="es-ES" sz="2000" b="0" i="1" dirty="0" smtClean="0"/>
              <a:t> C</a:t>
            </a:r>
            <a:r>
              <a:rPr lang="es-ES" sz="2000" b="0" i="1" dirty="0"/>
              <a:t>. </a:t>
            </a:r>
            <a:r>
              <a:rPr lang="es-ES" sz="2000" b="0" i="1" dirty="0" err="1" smtClean="0"/>
              <a:t>Denker</a:t>
            </a:r>
            <a:endParaRPr lang="en-US" sz="2000" b="0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6660232" y="6525344"/>
            <a:ext cx="2736304" cy="229131"/>
            <a:chOff x="3491880" y="5216094"/>
            <a:chExt cx="2736304" cy="229130"/>
          </a:xfrm>
        </p:grpSpPr>
        <p:pic>
          <p:nvPicPr>
            <p:cNvPr id="9" name="Picture 3" descr="C:\Users\ckuckein\Desktop\talks\Bruno_Sternwarte_2015\twitt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5216094"/>
              <a:ext cx="281838" cy="229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853014" y="5216094"/>
              <a:ext cx="2375170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i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latin typeface="+mn-lt"/>
                </a:rPr>
                <a:t>@ch1is        #solarnet4m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324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54464" cy="684213"/>
          </a:xfrm>
        </p:spPr>
        <p:txBody>
          <a:bodyPr/>
          <a:lstStyle/>
          <a:p>
            <a:r>
              <a:rPr lang="de-DE" dirty="0" smtClean="0"/>
              <a:t>Observations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1052736"/>
            <a:ext cx="351538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>
                <a:solidFill>
                  <a:srgbClr val="004178"/>
                </a:solidFill>
                <a:latin typeface="+mn-lt"/>
              </a:rPr>
              <a:t>Blue Imaging Channel (BIC)</a:t>
            </a:r>
          </a:p>
        </p:txBody>
      </p:sp>
      <p:pic>
        <p:nvPicPr>
          <p:cNvPr id="1026" name="Picture 2" descr="C:\Users\ckuckein\Desktop\talks\Lanzarote_2017\lanzarote_talk\lanzarote_talk\bic\fig_bluec_lanzarote_08235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"/>
          <a:stretch/>
        </p:blipFill>
        <p:spPr bwMode="auto">
          <a:xfrm>
            <a:off x="4145293" y="404664"/>
            <a:ext cx="4985793" cy="61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48064" y="1844825"/>
            <a:ext cx="3384376" cy="25149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01458" y="1510184"/>
            <a:ext cx="658835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GFPI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351508"/>
            <a:ext cx="4572000" cy="26314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2 cameras: 4505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Å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(blue cont.) +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4307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Å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(G-band)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Frames per burst: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80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Cadence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: ~ 30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s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Data reduction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  <a:sym typeface="Wingdings" panose="05000000000000000000" pitchFamily="2" charset="2"/>
              </a:rPr>
              <a:t> sTools 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2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54464" cy="684213"/>
          </a:xfrm>
        </p:spPr>
        <p:txBody>
          <a:bodyPr/>
          <a:lstStyle/>
          <a:p>
            <a:r>
              <a:rPr lang="de-DE" dirty="0" smtClean="0"/>
              <a:t>Observations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1052736"/>
            <a:ext cx="351538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>
                <a:solidFill>
                  <a:srgbClr val="004178"/>
                </a:solidFill>
                <a:latin typeface="+mn-lt"/>
              </a:rPr>
              <a:t>Blue Imaging Channel (BIC)</a:t>
            </a:r>
          </a:p>
        </p:txBody>
      </p:sp>
      <p:pic>
        <p:nvPicPr>
          <p:cNvPr id="1026" name="Picture 2" descr="C:\Users\ckuckein\Desktop\talks\Lanzarote_2017\lanzarote_talk\lanzarote_talk\bic\fig_bluec_lanzarote_08235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"/>
          <a:stretch/>
        </p:blipFill>
        <p:spPr bwMode="auto">
          <a:xfrm>
            <a:off x="4145293" y="404664"/>
            <a:ext cx="4985793" cy="61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48064" y="1844825"/>
            <a:ext cx="3384376" cy="25149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01458" y="1510184"/>
            <a:ext cx="658835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GFPI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351508"/>
            <a:ext cx="4572000" cy="26314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2 cameras: 4505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Å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(blue cont.) +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4307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Å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(G-band)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Frames per burst: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80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Cadence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: ~ 30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s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Data reduction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  <a:sym typeface="Wingdings" panose="05000000000000000000" pitchFamily="2" charset="2"/>
              </a:rPr>
              <a:t> sTools 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4687" y="4221088"/>
            <a:ext cx="401928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  <a:latin typeface="+mn-lt"/>
              </a:rPr>
              <a:t>Reduced / restored data will be archived at </a:t>
            </a:r>
            <a:r>
              <a:rPr lang="en-US" dirty="0" smtClean="0">
                <a:solidFill>
                  <a:srgbClr val="FF0000"/>
                </a:solidFill>
                <a:latin typeface="+mn-lt"/>
                <a:hlinkClick r:id="rId3"/>
              </a:rPr>
              <a:t>http://gregor.aip.de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. If you are interested in data from GFPI or BIC from 2014 and 2015 contact us.  </a:t>
            </a:r>
          </a:p>
        </p:txBody>
      </p:sp>
    </p:spTree>
    <p:extLst>
      <p:ext uri="{BB962C8B-B14F-4D97-AF65-F5344CB8AC3E}">
        <p14:creationId xmlns:p14="http://schemas.microsoft.com/office/powerpoint/2010/main" val="79570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760" y="2276872"/>
            <a:ext cx="8298480" cy="215964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4178"/>
                </a:solidFill>
              </a:rPr>
              <a:t>What is happening around the pores</a:t>
            </a:r>
            <a:br>
              <a:rPr lang="en-US" dirty="0" smtClean="0">
                <a:solidFill>
                  <a:srgbClr val="004178"/>
                </a:solidFill>
              </a:rPr>
            </a:br>
            <a:r>
              <a:rPr lang="en-US" dirty="0" smtClean="0">
                <a:solidFill>
                  <a:srgbClr val="004178"/>
                </a:solidFill>
              </a:rPr>
              <a:t>between </a:t>
            </a:r>
            <a:r>
              <a:rPr lang="en-US" dirty="0" smtClean="0">
                <a:solidFill>
                  <a:srgbClr val="004178"/>
                </a:solidFill>
                <a:cs typeface="Arial"/>
              </a:rPr>
              <a:t>8:23 and 8:39 UT</a:t>
            </a:r>
            <a:r>
              <a:rPr lang="en-US" dirty="0" smtClean="0">
                <a:solidFill>
                  <a:srgbClr val="004178"/>
                </a:solidFill>
              </a:rPr>
              <a:t>…?</a:t>
            </a:r>
            <a:endParaRPr lang="en-US" dirty="0">
              <a:solidFill>
                <a:srgbClr val="00417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151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3923928" y="607678"/>
            <a:ext cx="374441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SDO + GFPI overlap</a:t>
            </a:r>
          </a:p>
        </p:txBody>
      </p:sp>
      <p:pic>
        <p:nvPicPr>
          <p:cNvPr id="2" name="movie_hmi_gpfiBB_083008UT_cosi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45030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39552" y="549276"/>
            <a:ext cx="8154464" cy="684213"/>
          </a:xfrm>
        </p:spPr>
        <p:txBody>
          <a:bodyPr/>
          <a:lstStyle/>
          <a:p>
            <a:r>
              <a:rPr lang="de-DE" dirty="0" smtClean="0"/>
              <a:t>GFPI Ca II 8542 </a:t>
            </a:r>
            <a:r>
              <a:rPr lang="de-DE" dirty="0" smtClean="0">
                <a:latin typeface="Arial"/>
                <a:cs typeface="Arial"/>
              </a:rPr>
              <a:t>Å</a:t>
            </a:r>
            <a:r>
              <a:rPr lang="de-DE" dirty="0" smtClean="0"/>
              <a:t> maps</a:t>
            </a:r>
            <a:endParaRPr lang="de-DE" dirty="0"/>
          </a:p>
        </p:txBody>
      </p:sp>
      <p:pic>
        <p:nvPicPr>
          <p:cNvPr id="9" name="movie_gfpi_cont_magnetogram_contou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2175" y="1052737"/>
            <a:ext cx="6786331" cy="50897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2" y="1383742"/>
            <a:ext cx="2497479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GFPI MOMFBD </a:t>
            </a:r>
          </a:p>
          <a:p>
            <a:pPr algn="ctr"/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r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estored time-series</a:t>
            </a:r>
          </a:p>
          <a:p>
            <a:pPr algn="ctr"/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8:23 – 8:39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UT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226" y="3968478"/>
            <a:ext cx="2434961" cy="1692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HMI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magnetogram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contours (8:30 UT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):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n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egative (</a:t>
            </a:r>
            <a:r>
              <a:rPr lang="en-US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blue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)</a:t>
            </a:r>
          </a:p>
          <a:p>
            <a:pPr algn="ctr"/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nd positive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red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)</a:t>
            </a:r>
          </a:p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polarities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326384" y="2060849"/>
            <a:ext cx="101600" cy="980243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19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gfpi_linecore_magnetogram_contou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2000" y="1051200"/>
            <a:ext cx="6787200" cy="50904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39552" y="549276"/>
            <a:ext cx="8154464" cy="684213"/>
          </a:xfrm>
        </p:spPr>
        <p:txBody>
          <a:bodyPr/>
          <a:lstStyle/>
          <a:p>
            <a:r>
              <a:rPr lang="de-DE" dirty="0" smtClean="0"/>
              <a:t>GFPI Ca II 8542 </a:t>
            </a:r>
            <a:r>
              <a:rPr lang="de-DE" dirty="0" smtClean="0">
                <a:latin typeface="Arial"/>
                <a:cs typeface="Arial"/>
              </a:rPr>
              <a:t>Å</a:t>
            </a:r>
            <a:r>
              <a:rPr lang="de-DE" dirty="0" smtClean="0"/>
              <a:t> maps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440674" y="1383740"/>
            <a:ext cx="211917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GFPI time-series</a:t>
            </a:r>
          </a:p>
          <a:p>
            <a:pPr algn="ctr"/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8:23 – 8:39 UT</a:t>
            </a:r>
            <a:endParaRPr lang="en-US" sz="22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226" y="3968478"/>
            <a:ext cx="2434961" cy="1692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HMI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magnetogram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contours (8:30 UT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):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n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egative (</a:t>
            </a:r>
            <a:r>
              <a:rPr lang="en-US" sz="2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blue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)</a:t>
            </a:r>
          </a:p>
          <a:p>
            <a:pPr algn="ctr"/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nd positive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red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)</a:t>
            </a:r>
          </a:p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polarities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6042774"/>
            <a:ext cx="4968552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Arch Filament System (AFS)</a:t>
            </a:r>
            <a:endParaRPr lang="en-US" sz="22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664595" y="3968479"/>
            <a:ext cx="3859733" cy="1908793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664595" y="2276873"/>
            <a:ext cx="1267445" cy="360039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45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gfpi_linecore_magnetogram_contou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2000" y="1051200"/>
            <a:ext cx="6787200" cy="50904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39552" y="549276"/>
            <a:ext cx="8154464" cy="684213"/>
          </a:xfrm>
        </p:spPr>
        <p:txBody>
          <a:bodyPr/>
          <a:lstStyle/>
          <a:p>
            <a:r>
              <a:rPr lang="de-DE" dirty="0" smtClean="0"/>
              <a:t>GFPI Ca II 8542 </a:t>
            </a:r>
            <a:r>
              <a:rPr lang="de-DE" dirty="0" smtClean="0">
                <a:latin typeface="Arial"/>
                <a:cs typeface="Arial"/>
              </a:rPr>
              <a:t>Å</a:t>
            </a:r>
            <a:r>
              <a:rPr lang="de-DE" dirty="0" smtClean="0"/>
              <a:t> maps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8" y="4573578"/>
            <a:ext cx="1756891" cy="101566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Arch </a:t>
            </a:r>
          </a:p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Filament </a:t>
            </a:r>
          </a:p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System (AFS)</a:t>
            </a:r>
            <a:endParaRPr lang="en-US" sz="22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152429" y="3861049"/>
            <a:ext cx="5659933" cy="97907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152429" y="2060849"/>
            <a:ext cx="3355677" cy="277927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2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39552" y="549276"/>
            <a:ext cx="8154464" cy="684213"/>
          </a:xfrm>
        </p:spPr>
        <p:txBody>
          <a:bodyPr/>
          <a:lstStyle/>
          <a:p>
            <a:r>
              <a:rPr lang="de-DE" dirty="0" smtClean="0"/>
              <a:t>GFPI Ca II 8542 </a:t>
            </a:r>
            <a:r>
              <a:rPr lang="de-DE" dirty="0" smtClean="0">
                <a:latin typeface="Arial"/>
                <a:cs typeface="Arial"/>
              </a:rPr>
              <a:t>Å</a:t>
            </a:r>
            <a:r>
              <a:rPr lang="de-DE" dirty="0" smtClean="0"/>
              <a:t> maps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4568233" y="5639950"/>
            <a:ext cx="2652970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GFPI line core image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259" y="4523057"/>
            <a:ext cx="2638543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Red contours:</a:t>
            </a:r>
          </a:p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Ca II 8542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line-core brightening </a:t>
            </a:r>
          </a:p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(8:37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UT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sz="22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6" name="Picture 2" descr="C:\Users\ckuckein\Desktop\talks\Lanzarote_2017\lanzarote_talk\lanzarote_talk\out\gfpi_2Dlinecore_brighteningCa8542_contou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b="8769"/>
          <a:stretch/>
        </p:blipFill>
        <p:spPr bwMode="auto">
          <a:xfrm>
            <a:off x="2915816" y="1412777"/>
            <a:ext cx="6047338" cy="422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572000" y="4063138"/>
            <a:ext cx="432048" cy="51799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779912" y="4783218"/>
            <a:ext cx="0" cy="51799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27784" y="1794301"/>
            <a:ext cx="964096" cy="105863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1520" y="1455748"/>
            <a:ext cx="2276264" cy="33855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Brightening event: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20" y="2041973"/>
            <a:ext cx="2576026" cy="20313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occurs at 8:37 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Simultaneously at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3 different areas</a:t>
            </a:r>
          </a:p>
        </p:txBody>
      </p:sp>
    </p:spTree>
    <p:extLst>
      <p:ext uri="{BB962C8B-B14F-4D97-AF65-F5344CB8AC3E}">
        <p14:creationId xmlns:p14="http://schemas.microsoft.com/office/powerpoint/2010/main" val="237062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 smtClean="0"/>
              <a:t>Ca II 8542 </a:t>
            </a:r>
            <a:r>
              <a:rPr lang="de-DE" dirty="0" smtClean="0">
                <a:latin typeface="Arial"/>
                <a:cs typeface="Arial"/>
              </a:rPr>
              <a:t>Å</a:t>
            </a:r>
            <a:r>
              <a:rPr lang="de-DE" dirty="0"/>
              <a:t> </a:t>
            </a:r>
            <a:r>
              <a:rPr lang="de-DE" dirty="0" smtClean="0"/>
              <a:t>velocities</a:t>
            </a:r>
            <a:endParaRPr lang="de-DE" dirty="0"/>
          </a:p>
        </p:txBody>
      </p:sp>
      <p:pic>
        <p:nvPicPr>
          <p:cNvPr id="2" name="vel_cai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7904" y="1160041"/>
            <a:ext cx="5401388" cy="48612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2212989"/>
            <a:ext cx="3759812" cy="304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First approximation to infer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  Doppler velocities</a:t>
            </a:r>
          </a:p>
          <a:p>
            <a:endParaRPr lang="en-US" sz="22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Lorentzian fit using MPFIT</a:t>
            </a: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   with 4 coefficients</a:t>
            </a:r>
          </a:p>
          <a:p>
            <a:endParaRPr lang="en-US" sz="2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Black areas: bad 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Time-series 8:23 – 8:39 UT</a:t>
            </a:r>
          </a:p>
        </p:txBody>
      </p:sp>
      <p:sp>
        <p:nvSpPr>
          <p:cNvPr id="3" name="Rectangle 2"/>
          <p:cNvSpPr/>
          <p:nvPr/>
        </p:nvSpPr>
        <p:spPr>
          <a:xfrm>
            <a:off x="4355976" y="2996952"/>
            <a:ext cx="1512168" cy="187220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1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 smtClean="0"/>
              <a:t>Ca II 8542 </a:t>
            </a:r>
            <a:r>
              <a:rPr lang="de-DE" dirty="0" smtClean="0">
                <a:latin typeface="Arial"/>
                <a:cs typeface="Arial"/>
              </a:rPr>
              <a:t>Å</a:t>
            </a:r>
            <a:r>
              <a:rPr lang="de-DE" dirty="0"/>
              <a:t> </a:t>
            </a:r>
            <a:r>
              <a:rPr lang="de-DE" dirty="0" smtClean="0"/>
              <a:t>velocities</a:t>
            </a:r>
            <a:endParaRPr lang="de-DE" dirty="0"/>
          </a:p>
        </p:txBody>
      </p:sp>
      <p:pic>
        <p:nvPicPr>
          <p:cNvPr id="2" name="vel_cai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8802" y="764705"/>
            <a:ext cx="6201477" cy="55813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52322" y="5063976"/>
            <a:ext cx="1647887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Arch filament</a:t>
            </a:r>
          </a:p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system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444208" y="4725145"/>
            <a:ext cx="1008112" cy="40301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228184" y="3140969"/>
            <a:ext cx="1368152" cy="1771164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8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kuckein\Desktop\talks\Lanzarote_2017\lanzarote_talk\lanzarote_talk\sdo\fig_HMI2014-08-26T08_20_52.90_continuu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"/>
          <a:stretch/>
        </p:blipFill>
        <p:spPr bwMode="auto">
          <a:xfrm>
            <a:off x="3613316" y="1052736"/>
            <a:ext cx="5522036" cy="548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1412778"/>
            <a:ext cx="3744416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roup of pores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AR 12149):</a:t>
            </a:r>
          </a:p>
          <a:p>
            <a:pPr>
              <a:lnSpc>
                <a:spcPct val="150000"/>
              </a:lnSpc>
            </a:pPr>
            <a:endParaRPr lang="en-US" sz="22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2014 August 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8:23 – 8:39 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Coordinates: </a:t>
            </a: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   9º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, 15ºE 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  (x=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−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245”, y=40”)</a:t>
            </a: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    </a:t>
            </a:r>
            <a:r>
              <a:rPr lang="el-GR" sz="22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μ</a:t>
            </a:r>
            <a:r>
              <a:rPr lang="es-ES" sz="22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s-E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= 0.97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39552" y="549276"/>
            <a:ext cx="8154464" cy="684213"/>
          </a:xfrm>
        </p:spPr>
        <p:txBody>
          <a:bodyPr/>
          <a:lstStyle/>
          <a:p>
            <a:r>
              <a:rPr lang="de-DE" dirty="0" smtClean="0"/>
              <a:t>Observations with GREGOR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5589240"/>
            <a:ext cx="517770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+mn-lt"/>
              </a:rPr>
              <a:t>HMI</a:t>
            </a:r>
          </a:p>
        </p:txBody>
      </p:sp>
    </p:spTree>
    <p:extLst>
      <p:ext uri="{BB962C8B-B14F-4D97-AF65-F5344CB8AC3E}">
        <p14:creationId xmlns:p14="http://schemas.microsoft.com/office/powerpoint/2010/main" val="27713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39552" y="549276"/>
            <a:ext cx="8154464" cy="684213"/>
          </a:xfrm>
        </p:spPr>
        <p:txBody>
          <a:bodyPr/>
          <a:lstStyle/>
          <a:p>
            <a:r>
              <a:rPr lang="de-DE" dirty="0" smtClean="0"/>
              <a:t>GFPI Ca II 8542 </a:t>
            </a:r>
            <a:r>
              <a:rPr lang="de-DE" dirty="0" smtClean="0">
                <a:latin typeface="Arial"/>
                <a:cs typeface="Arial"/>
              </a:rPr>
              <a:t>Å</a:t>
            </a:r>
            <a:r>
              <a:rPr lang="de-DE" dirty="0" smtClean="0"/>
              <a:t> maps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4568233" y="5639950"/>
            <a:ext cx="2652970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GFPI line core image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259" y="4955105"/>
            <a:ext cx="2638543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Red contours:</a:t>
            </a:r>
          </a:p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Ca II 8542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line-core brightening </a:t>
            </a:r>
          </a:p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(8:37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UT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sz="22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6" name="Picture 2" descr="C:\Users\ckuckein\Desktop\talks\Lanzarote_2017\lanzarote_talk\lanzarote_talk\out\gfpi_2Dlinecore_brighteningCa8542_contou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b="8769"/>
          <a:stretch/>
        </p:blipFill>
        <p:spPr bwMode="auto">
          <a:xfrm>
            <a:off x="2915816" y="1412777"/>
            <a:ext cx="6047338" cy="422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546" y="3284984"/>
            <a:ext cx="1726435" cy="33855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Upflow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region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339752" y="3454356"/>
            <a:ext cx="1224136" cy="33468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563888" y="3284984"/>
            <a:ext cx="864096" cy="1224136"/>
          </a:xfrm>
          <a:prstGeom prst="ellipse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2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00" y="1159200"/>
            <a:ext cx="5400000" cy="4860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 smtClean="0"/>
              <a:t>Ca II 8542 </a:t>
            </a:r>
            <a:r>
              <a:rPr lang="de-DE" dirty="0" smtClean="0">
                <a:latin typeface="Arial"/>
                <a:cs typeface="Arial"/>
              </a:rPr>
              <a:t>Å</a:t>
            </a:r>
            <a:r>
              <a:rPr lang="de-DE" dirty="0"/>
              <a:t> </a:t>
            </a:r>
            <a:r>
              <a:rPr lang="de-DE" dirty="0" smtClean="0"/>
              <a:t>velocities</a:t>
            </a:r>
            <a:endParaRPr lang="de-DE" dirty="0"/>
          </a:p>
        </p:txBody>
      </p:sp>
      <p:sp>
        <p:nvSpPr>
          <p:cNvPr id="8" name="Oval 7"/>
          <p:cNvSpPr/>
          <p:nvPr/>
        </p:nvSpPr>
        <p:spPr>
          <a:xfrm rot="20248193">
            <a:off x="4658481" y="3429000"/>
            <a:ext cx="864096" cy="122413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7504" y="2212989"/>
            <a:ext cx="3694922" cy="304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Extended “</a:t>
            </a:r>
            <a:r>
              <a:rPr lang="en-US" sz="22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upflow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channel”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  seen at 8:37</a:t>
            </a:r>
          </a:p>
          <a:p>
            <a:endParaRPr lang="en-US" sz="2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Upflow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channel located </a:t>
            </a: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    between the three 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   brightening areas</a:t>
            </a:r>
          </a:p>
          <a:p>
            <a:endParaRPr lang="en-US" sz="2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How do the Ca II profiles</a:t>
            </a: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   look like?</a:t>
            </a:r>
          </a:p>
        </p:txBody>
      </p:sp>
    </p:spTree>
    <p:extLst>
      <p:ext uri="{BB962C8B-B14F-4D97-AF65-F5344CB8AC3E}">
        <p14:creationId xmlns:p14="http://schemas.microsoft.com/office/powerpoint/2010/main" val="684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pic>
        <p:nvPicPr>
          <p:cNvPr id="2050" name="Picture 2" descr="C:\Users\ckuckein\Desktop\talks\Lanzarote_2017\lanzarote_talk\lanzarote_talk\out\gfpi_spectra8542_timeevol_blueshiftchann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79" y="1916832"/>
            <a:ext cx="483760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 smtClean="0"/>
              <a:t>Ca II 8542 </a:t>
            </a:r>
            <a:r>
              <a:rPr lang="de-DE" dirty="0" smtClean="0">
                <a:latin typeface="Arial"/>
                <a:cs typeface="Arial"/>
              </a:rPr>
              <a:t>Å</a:t>
            </a:r>
            <a:r>
              <a:rPr lang="de-DE" dirty="0"/>
              <a:t> </a:t>
            </a:r>
            <a:r>
              <a:rPr lang="de-DE" dirty="0" smtClean="0"/>
              <a:t>velocities: </a:t>
            </a:r>
            <a:r>
              <a:rPr lang="de-DE" dirty="0"/>
              <a:t>b</a:t>
            </a:r>
            <a:r>
              <a:rPr lang="de-DE" dirty="0" smtClean="0"/>
              <a:t>lueshift</a:t>
            </a:r>
            <a:endParaRPr lang="de-DE" dirty="0"/>
          </a:p>
        </p:txBody>
      </p:sp>
      <p:grpSp>
        <p:nvGrpSpPr>
          <p:cNvPr id="2" name="Group 1"/>
          <p:cNvGrpSpPr/>
          <p:nvPr/>
        </p:nvGrpSpPr>
        <p:grpSpPr>
          <a:xfrm>
            <a:off x="5148064" y="4458598"/>
            <a:ext cx="1127241" cy="338554"/>
            <a:chOff x="3012711" y="4962654"/>
            <a:chExt cx="1127241" cy="338554"/>
          </a:xfrm>
        </p:grpSpPr>
        <p:sp>
          <p:nvSpPr>
            <p:cNvPr id="16" name="TextBox 15"/>
            <p:cNvSpPr txBox="1"/>
            <p:nvPr/>
          </p:nvSpPr>
          <p:spPr>
            <a:xfrm>
              <a:off x="3012711" y="4962654"/>
              <a:ext cx="40716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QS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3491880" y="5131931"/>
              <a:ext cx="648072" cy="0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07504" y="1916832"/>
            <a:ext cx="4104456" cy="3724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Time evolution of Ca II profiles (color scaled) of one selected pixel inside the “</a:t>
            </a:r>
            <a:r>
              <a:rPr lang="en-US" sz="22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upflow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channel”</a:t>
            </a:r>
          </a:p>
          <a:p>
            <a:endParaRPr lang="en-US" sz="2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Black bullets show the quiet-Sun (QS) profile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Crosses (+) mark the time (8:37) of the brightening event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21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line inversions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1306791"/>
            <a:ext cx="8352928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NICOLE code (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Socas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-Navarro et al. 2015)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NLTE </a:t>
            </a:r>
            <a:r>
              <a:rPr lang="es-ES" sz="2000" i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inversion</a:t>
            </a:r>
            <a:r>
              <a:rPr lang="es-ES" sz="2000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of </a:t>
            </a:r>
            <a:r>
              <a:rPr lang="es-ES" sz="2000" i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spectral</a:t>
            </a:r>
            <a:r>
              <a:rPr lang="es-ES" sz="2000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000" i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lines</a:t>
            </a:r>
            <a:r>
              <a:rPr lang="es-ES" sz="2000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and </a:t>
            </a:r>
            <a:r>
              <a:rPr lang="es-ES" sz="2000" i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Zeeman-induced</a:t>
            </a:r>
            <a:r>
              <a:rPr lang="es-ES" sz="2000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Stokes </a:t>
            </a:r>
            <a:r>
              <a:rPr lang="es-ES" sz="2000" i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profiles</a:t>
            </a:r>
            <a:endParaRPr lang="es-ES" sz="2000" i="1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Only intensity profiles of Ca II 8542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Å line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Initial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model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atmosphere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: HSRA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model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(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Gingerich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et al. 1971)   −8.0 ≤ log </a:t>
            </a:r>
            <a:r>
              <a:rPr lang="el-GR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τ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≤ 1.4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Test w/ and w/o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isotopic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splitting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(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Leenaarts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et al. 2014)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1 </a:t>
            </a:r>
            <a:r>
              <a:rPr lang="es-ES" sz="2000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c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ycle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parallel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inversions</a:t>
            </a:r>
            <a:endParaRPr lang="es-ES" sz="2000" dirty="0" smtClean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Nodes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: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Temperature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≤ 12,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Velocity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≤ 8, </a:t>
            </a:r>
          </a:p>
          <a:p>
            <a:pPr lvl="1">
              <a:lnSpc>
                <a:spcPct val="150000"/>
              </a:lnSpc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               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microturbulence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≤ 2,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macroturbulence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= 1</a:t>
            </a:r>
            <a:endParaRPr lang="en-US" sz="2000" dirty="0" smtClean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2320" y="5452284"/>
            <a:ext cx="84461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Tested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2-component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inversions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: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failed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Helpful tips from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Héctor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and Jaime are acknowledged</a:t>
            </a:r>
            <a:endParaRPr lang="es-ES" sz="2000" dirty="0" smtClean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33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 smtClean="0"/>
              <a:t>Ca II 8542 </a:t>
            </a:r>
            <a:r>
              <a:rPr lang="de-DE" dirty="0" smtClean="0">
                <a:latin typeface="Arial"/>
                <a:cs typeface="Arial"/>
              </a:rPr>
              <a:t>Å</a:t>
            </a:r>
            <a:r>
              <a:rPr lang="de-DE" dirty="0"/>
              <a:t> </a:t>
            </a:r>
            <a:r>
              <a:rPr lang="de-DE" dirty="0" smtClean="0"/>
              <a:t>velocities: </a:t>
            </a:r>
            <a:r>
              <a:rPr lang="de-DE" dirty="0"/>
              <a:t>b</a:t>
            </a:r>
            <a:r>
              <a:rPr lang="de-DE" dirty="0" smtClean="0"/>
              <a:t>lueshift</a:t>
            </a:r>
            <a:endParaRPr lang="de-DE" dirty="0"/>
          </a:p>
        </p:txBody>
      </p:sp>
      <p:sp>
        <p:nvSpPr>
          <p:cNvPr id="16" name="TextBox 15"/>
          <p:cNvSpPr txBox="1"/>
          <p:nvPr/>
        </p:nvSpPr>
        <p:spPr>
          <a:xfrm>
            <a:off x="664701" y="1064350"/>
            <a:ext cx="3529812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Inversions example</a:t>
            </a:r>
          </a:p>
        </p:txBody>
      </p:sp>
      <p:pic>
        <p:nvPicPr>
          <p:cNvPr id="1026" name="Picture 2" descr="C:\Users\ckuckein\Desktop\talks\Lanzarote_2017\lanzarote_talk\lanzarote_talk\new\nicole\figs\nicole_inversion_blueshift_img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698" y="2348880"/>
            <a:ext cx="4389790" cy="307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kuckein\Desktop\talks\Lanzarote_2017\lanzarote_talk\lanzarote_talk\new\nicole\figs\nicole_inversion_blueshift_img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4" y="2348880"/>
            <a:ext cx="4389790" cy="307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11560" y="5517233"/>
            <a:ext cx="2252220" cy="648073"/>
            <a:chOff x="654400" y="5157192"/>
            <a:chExt cx="2252220" cy="648073"/>
          </a:xfrm>
        </p:grpSpPr>
        <p:sp>
          <p:nvSpPr>
            <p:cNvPr id="11" name="TextBox 10"/>
            <p:cNvSpPr txBox="1"/>
            <p:nvPr/>
          </p:nvSpPr>
          <p:spPr>
            <a:xfrm>
              <a:off x="654400" y="5157192"/>
              <a:ext cx="22522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●●● Observations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62224" y="5466711"/>
              <a:ext cx="142667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n-US" sz="2200" dirty="0" smtClean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NICOLE fit</a:t>
              </a:r>
            </a:p>
          </p:txBody>
        </p:sp>
        <p:cxnSp>
          <p:nvCxnSpPr>
            <p:cNvPr id="3" name="Straight Connector 2"/>
            <p:cNvCxnSpPr>
              <a:endCxn id="12" idx="1"/>
            </p:cNvCxnSpPr>
            <p:nvPr/>
          </p:nvCxnSpPr>
          <p:spPr>
            <a:xfrm>
              <a:off x="687315" y="5635987"/>
              <a:ext cx="474909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043610" y="1979548"/>
            <a:ext cx="2824491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Before strong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upflow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4" y="1988840"/>
            <a:ext cx="2826095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During strong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upflow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34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 smtClean="0"/>
              <a:t>Ca II 8542 </a:t>
            </a:r>
            <a:r>
              <a:rPr lang="de-DE" dirty="0" smtClean="0">
                <a:latin typeface="Arial"/>
                <a:cs typeface="Arial"/>
              </a:rPr>
              <a:t>Å</a:t>
            </a:r>
            <a:r>
              <a:rPr lang="de-DE" dirty="0"/>
              <a:t> </a:t>
            </a:r>
            <a:r>
              <a:rPr lang="de-DE" dirty="0" smtClean="0"/>
              <a:t>velocities: </a:t>
            </a:r>
            <a:r>
              <a:rPr lang="de-DE" dirty="0"/>
              <a:t>b</a:t>
            </a:r>
            <a:r>
              <a:rPr lang="de-DE" dirty="0" smtClean="0"/>
              <a:t>lueshift</a:t>
            </a:r>
            <a:endParaRPr lang="de-DE" dirty="0"/>
          </a:p>
        </p:txBody>
      </p:sp>
      <p:sp>
        <p:nvSpPr>
          <p:cNvPr id="16" name="TextBox 15"/>
          <p:cNvSpPr txBox="1"/>
          <p:nvPr/>
        </p:nvSpPr>
        <p:spPr>
          <a:xfrm>
            <a:off x="664703" y="1064350"/>
            <a:ext cx="4444935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Velocity vs Height (log </a:t>
            </a:r>
            <a:r>
              <a:rPr lang="el-GR" sz="3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τ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)</a:t>
            </a:r>
            <a:endParaRPr lang="en-US" sz="32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3610" y="1979548"/>
            <a:ext cx="2824491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Before strong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upflow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4" y="1988840"/>
            <a:ext cx="2826095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During strong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upflow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50" name="Picture 2" descr="C:\Users\ckuckein\Desktop\talks\Lanzarote_2017\lanzarote_talk\lanzarote_talk\new\nicole\figs\nicole_inversion_blueshift_img14_v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8" y="2420888"/>
            <a:ext cx="4388400" cy="307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kuckein\Desktop\talks\Lanzarote_2017\lanzarote_talk\lanzarote_talk\new\nicole\figs\nicole_inversion_blueshift_img17_v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96" y="2420888"/>
            <a:ext cx="4388400" cy="307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5103799" y="3810248"/>
            <a:ext cx="3835291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4701" y="4377804"/>
            <a:ext cx="3835291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176629" y="5805264"/>
            <a:ext cx="1368152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44626" y="5601156"/>
            <a:ext cx="891270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Height</a:t>
            </a:r>
          </a:p>
        </p:txBody>
      </p:sp>
    </p:spTree>
    <p:extLst>
      <p:ext uri="{BB962C8B-B14F-4D97-AF65-F5344CB8AC3E}">
        <p14:creationId xmlns:p14="http://schemas.microsoft.com/office/powerpoint/2010/main" val="166369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 smtClean="0"/>
              <a:t>Ca II 8542 </a:t>
            </a:r>
            <a:r>
              <a:rPr lang="de-DE" dirty="0" smtClean="0">
                <a:latin typeface="Arial"/>
                <a:cs typeface="Arial"/>
              </a:rPr>
              <a:t>Å</a:t>
            </a:r>
            <a:r>
              <a:rPr lang="de-DE" dirty="0"/>
              <a:t> </a:t>
            </a:r>
            <a:r>
              <a:rPr lang="de-DE" dirty="0" smtClean="0"/>
              <a:t>velocities: </a:t>
            </a:r>
            <a:r>
              <a:rPr lang="de-DE" dirty="0"/>
              <a:t>b</a:t>
            </a:r>
            <a:r>
              <a:rPr lang="de-DE" dirty="0" smtClean="0"/>
              <a:t>lueshift</a:t>
            </a:r>
            <a:endParaRPr lang="de-DE" dirty="0"/>
          </a:p>
        </p:txBody>
      </p:sp>
      <p:sp>
        <p:nvSpPr>
          <p:cNvPr id="17" name="TextBox 16"/>
          <p:cNvSpPr txBox="1"/>
          <p:nvPr/>
        </p:nvSpPr>
        <p:spPr>
          <a:xfrm>
            <a:off x="1043610" y="1979548"/>
            <a:ext cx="2824491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Before strong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upflow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4" y="1988840"/>
            <a:ext cx="2826095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During strong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upflow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50" name="Picture 2" descr="C:\Users\ckuckein\Desktop\talks\Lanzarote_2017\lanzarote_talk\lanzarote_talk\new\nicole\figs\nicole_inversion_blueshift_img14_v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8" y="2420888"/>
            <a:ext cx="4388400" cy="307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kuckein\Desktop\talks\Lanzarote_2017\lanzarote_talk\lanzarote_talk\new\nicole\figs\nicole_inversion_blueshift_img17_v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96" y="2420888"/>
            <a:ext cx="4388400" cy="307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430993" y="5919085"/>
            <a:ext cx="3741409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Quintero Noda et al. (MNRAS 459, 2016)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9552" y="5589242"/>
            <a:ext cx="6881756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lvl="1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Velocity high sensitivity 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−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6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≤ log 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τ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&lt; −4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with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a gap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aroung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log </a:t>
            </a:r>
            <a:r>
              <a:rPr lang="el-GR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τ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~ −4</a:t>
            </a:r>
            <a:endParaRPr lang="es-ES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1378248" y="2492896"/>
            <a:ext cx="3181052" cy="25922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64701" y="4377804"/>
            <a:ext cx="3835291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flipH="1">
            <a:off x="5770736" y="2492896"/>
            <a:ext cx="3181052" cy="25922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5103799" y="3810248"/>
            <a:ext cx="3835291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4703" y="1064350"/>
            <a:ext cx="4444935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Velocity vs Height (log </a:t>
            </a:r>
            <a:r>
              <a:rPr lang="el-GR" sz="3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τ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)</a:t>
            </a:r>
            <a:endParaRPr lang="en-US" sz="32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577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/>
              <a:t>GFPI Ca II 8542 </a:t>
            </a:r>
            <a:r>
              <a:rPr lang="de-DE" dirty="0">
                <a:cs typeface="Arial"/>
              </a:rPr>
              <a:t>Å</a:t>
            </a:r>
            <a:r>
              <a:rPr lang="de-DE" dirty="0"/>
              <a:t> </a:t>
            </a:r>
            <a:r>
              <a:rPr lang="de-DE" dirty="0" smtClean="0"/>
              <a:t>scan of the brightening</a:t>
            </a:r>
            <a:endParaRPr lang="de-DE" dirty="0"/>
          </a:p>
        </p:txBody>
      </p:sp>
      <p:pic>
        <p:nvPicPr>
          <p:cNvPr id="1026" name="Picture 2" descr="C:\Users\ckuckein\Desktop\talks\Lanzarote_2017\lanzarote_talk\lanzarote_talk\new\fig_gfpi_3x2_20140826_0835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145445"/>
            <a:ext cx="9000000" cy="473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25199" y="980728"/>
            <a:ext cx="155491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08:35:31 UT</a:t>
            </a:r>
          </a:p>
        </p:txBody>
      </p:sp>
    </p:spTree>
    <p:extLst>
      <p:ext uri="{BB962C8B-B14F-4D97-AF65-F5344CB8AC3E}">
        <p14:creationId xmlns:p14="http://schemas.microsoft.com/office/powerpoint/2010/main" val="209403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/>
              <a:t>GFPI Ca II 8542 </a:t>
            </a:r>
            <a:r>
              <a:rPr lang="de-DE" dirty="0">
                <a:cs typeface="Arial"/>
              </a:rPr>
              <a:t>Å</a:t>
            </a:r>
            <a:r>
              <a:rPr lang="de-DE" dirty="0"/>
              <a:t> </a:t>
            </a:r>
            <a:r>
              <a:rPr lang="de-DE" dirty="0" smtClean="0"/>
              <a:t>scan of the brightening</a:t>
            </a:r>
            <a:endParaRPr lang="de-DE" dirty="0"/>
          </a:p>
        </p:txBody>
      </p:sp>
      <p:pic>
        <p:nvPicPr>
          <p:cNvPr id="1026" name="Picture 2" descr="C:\Users\ckuckein\Desktop\talks\Lanzarote_2017\lanzarote_talk\lanzarote_talk\new\fig_gfpi_3x2_20140826_0835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145445"/>
            <a:ext cx="9000000" cy="473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25199" y="980728"/>
            <a:ext cx="155491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08:35:31 UT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907704" y="4437112"/>
            <a:ext cx="3312368" cy="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60104" y="2276872"/>
            <a:ext cx="3312368" cy="0"/>
          </a:xfrm>
          <a:prstGeom prst="straightConnector1">
            <a:avLst/>
          </a:prstGeom>
          <a:ln w="762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452320" y="2276872"/>
            <a:ext cx="0" cy="216024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57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/>
              <a:t>GFPI Ca II 8542 </a:t>
            </a:r>
            <a:r>
              <a:rPr lang="de-DE" dirty="0">
                <a:cs typeface="Arial"/>
              </a:rPr>
              <a:t>Å</a:t>
            </a:r>
            <a:r>
              <a:rPr lang="de-DE" dirty="0"/>
              <a:t> </a:t>
            </a:r>
            <a:r>
              <a:rPr lang="de-DE" dirty="0" smtClean="0"/>
              <a:t>scan of the brightening</a:t>
            </a:r>
            <a:endParaRPr lang="de-DE" dirty="0"/>
          </a:p>
        </p:txBody>
      </p:sp>
      <p:pic>
        <p:nvPicPr>
          <p:cNvPr id="1026" name="Picture 2" descr="C:\Users\ckuckein\Desktop\talks\Lanzarote_2017\lanzarote_talk\lanzarote_talk\new\fig_gfpi_3x2_20140826_0835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145445"/>
            <a:ext cx="9000000" cy="473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25199" y="980728"/>
            <a:ext cx="155491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08:35:31 UT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384900" y="4005064"/>
            <a:ext cx="766688" cy="1126728"/>
            <a:chOff x="6384900" y="4005064"/>
            <a:chExt cx="766688" cy="1126728"/>
          </a:xfrm>
        </p:grpSpPr>
        <p:sp>
          <p:nvSpPr>
            <p:cNvPr id="11" name="Oval 10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55308" y="1878732"/>
            <a:ext cx="766688" cy="1126728"/>
            <a:chOff x="6384900" y="4005064"/>
            <a:chExt cx="766688" cy="1126728"/>
          </a:xfrm>
        </p:grpSpPr>
        <p:sp>
          <p:nvSpPr>
            <p:cNvPr id="15" name="Oval 14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63888" y="1870224"/>
            <a:ext cx="766688" cy="1126728"/>
            <a:chOff x="6384900" y="4005064"/>
            <a:chExt cx="766688" cy="1126728"/>
          </a:xfrm>
        </p:grpSpPr>
        <p:sp>
          <p:nvSpPr>
            <p:cNvPr id="19" name="Oval 18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51188" y="4005064"/>
            <a:ext cx="766688" cy="1126728"/>
            <a:chOff x="6384900" y="4005064"/>
            <a:chExt cx="766688" cy="1126728"/>
          </a:xfrm>
        </p:grpSpPr>
        <p:sp>
          <p:nvSpPr>
            <p:cNvPr id="23" name="Oval 22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64084" y="4005064"/>
            <a:ext cx="766688" cy="1126728"/>
            <a:chOff x="6384900" y="4005064"/>
            <a:chExt cx="766688" cy="1126728"/>
          </a:xfrm>
        </p:grpSpPr>
        <p:sp>
          <p:nvSpPr>
            <p:cNvPr id="27" name="Oval 26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576" y="1870224"/>
            <a:ext cx="766688" cy="1126728"/>
            <a:chOff x="6384900" y="4005064"/>
            <a:chExt cx="766688" cy="1126728"/>
          </a:xfrm>
        </p:grpSpPr>
        <p:sp>
          <p:nvSpPr>
            <p:cNvPr id="31" name="Oval 30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595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3923928" y="607679"/>
            <a:ext cx="374441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roup of pores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AR 12149)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39552" y="549276"/>
            <a:ext cx="8154464" cy="684213"/>
          </a:xfrm>
        </p:spPr>
        <p:txBody>
          <a:bodyPr/>
          <a:lstStyle/>
          <a:p>
            <a:r>
              <a:rPr lang="de-DE" dirty="0" smtClean="0"/>
              <a:t>Observations</a:t>
            </a:r>
            <a:endParaRPr lang="de-DE" dirty="0"/>
          </a:p>
        </p:txBody>
      </p:sp>
      <p:pic>
        <p:nvPicPr>
          <p:cNvPr id="2050" name="Picture 2" descr="C:\Users\ckuckein\Desktop\talks\Lanzarote_2017\lanzarote_talk\lanzarote_talk\sdo\fig_HMI2014-08-26T08_20_52.90_continuum_zo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565" y="1268761"/>
            <a:ext cx="4954870" cy="47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72200" y="5322694"/>
            <a:ext cx="517770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HMI</a:t>
            </a:r>
          </a:p>
        </p:txBody>
      </p:sp>
    </p:spTree>
    <p:extLst>
      <p:ext uri="{BB962C8B-B14F-4D97-AF65-F5344CB8AC3E}">
        <p14:creationId xmlns:p14="http://schemas.microsoft.com/office/powerpoint/2010/main" val="284528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kuckein\Desktop\talks\Lanzarote_2017\lanzarote_talk\lanzarote_talk\new\fig_gfpi_3x2_20140826_0836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145445"/>
            <a:ext cx="9000000" cy="473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4025198" y="980728"/>
            <a:ext cx="155491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08:36:16 UT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384900" y="4005064"/>
            <a:ext cx="766688" cy="1126728"/>
            <a:chOff x="6384900" y="4005064"/>
            <a:chExt cx="766688" cy="1126728"/>
          </a:xfrm>
        </p:grpSpPr>
        <p:sp>
          <p:nvSpPr>
            <p:cNvPr id="11" name="Oval 10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55308" y="1878732"/>
            <a:ext cx="766688" cy="1126728"/>
            <a:chOff x="6384900" y="4005064"/>
            <a:chExt cx="766688" cy="1126728"/>
          </a:xfrm>
        </p:grpSpPr>
        <p:sp>
          <p:nvSpPr>
            <p:cNvPr id="15" name="Oval 14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63888" y="1870224"/>
            <a:ext cx="766688" cy="1126728"/>
            <a:chOff x="6384900" y="4005064"/>
            <a:chExt cx="766688" cy="1126728"/>
          </a:xfrm>
        </p:grpSpPr>
        <p:sp>
          <p:nvSpPr>
            <p:cNvPr id="19" name="Oval 18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51188" y="4005064"/>
            <a:ext cx="766688" cy="1126728"/>
            <a:chOff x="6384900" y="4005064"/>
            <a:chExt cx="766688" cy="1126728"/>
          </a:xfrm>
        </p:grpSpPr>
        <p:sp>
          <p:nvSpPr>
            <p:cNvPr id="23" name="Oval 22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64084" y="4005064"/>
            <a:ext cx="766688" cy="1126728"/>
            <a:chOff x="6384900" y="4005064"/>
            <a:chExt cx="766688" cy="1126728"/>
          </a:xfrm>
        </p:grpSpPr>
        <p:sp>
          <p:nvSpPr>
            <p:cNvPr id="27" name="Oval 26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576" y="1870224"/>
            <a:ext cx="766688" cy="1126728"/>
            <a:chOff x="6384900" y="4005064"/>
            <a:chExt cx="766688" cy="1126728"/>
          </a:xfrm>
        </p:grpSpPr>
        <p:sp>
          <p:nvSpPr>
            <p:cNvPr id="31" name="Oval 30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itel 1"/>
          <p:cNvSpPr txBox="1">
            <a:spLocks/>
          </p:cNvSpPr>
          <p:nvPr/>
        </p:nvSpPr>
        <p:spPr bwMode="auto">
          <a:xfrm>
            <a:off x="323528" y="188640"/>
            <a:ext cx="8154464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Unit Offc Light" pitchFamily="34" charset="0"/>
              </a:defRPr>
            </a:lvl2pPr>
            <a:lvl3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Unit Offc Light" pitchFamily="34" charset="0"/>
              </a:defRPr>
            </a:lvl3pPr>
            <a:lvl4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Unit Offc Light" pitchFamily="34" charset="0"/>
              </a:defRPr>
            </a:lvl4pPr>
            <a:lvl5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Unit Offc Light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mtClean="0"/>
              <a:t>GFPI Ca II 8542 </a:t>
            </a:r>
            <a:r>
              <a:rPr lang="de-DE" smtClean="0">
                <a:cs typeface="Arial"/>
              </a:rPr>
              <a:t>Å</a:t>
            </a:r>
            <a:r>
              <a:rPr lang="de-DE" smtClean="0"/>
              <a:t> scan of the brightening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180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pic>
        <p:nvPicPr>
          <p:cNvPr id="3074" name="Picture 2" descr="C:\Users\ckuckein\Desktop\talks\Lanzarote_2017\lanzarote_talk\lanzarote_talk\new\fig_gfpi_3x2_20140826_0837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145445"/>
            <a:ext cx="9000000" cy="473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25198" y="980728"/>
            <a:ext cx="155491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08:37:03 UT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384900" y="4005064"/>
            <a:ext cx="766688" cy="1126728"/>
            <a:chOff x="6384900" y="4005064"/>
            <a:chExt cx="766688" cy="1126728"/>
          </a:xfrm>
        </p:grpSpPr>
        <p:sp>
          <p:nvSpPr>
            <p:cNvPr id="15" name="Oval 14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55308" y="1878732"/>
            <a:ext cx="766688" cy="1126728"/>
            <a:chOff x="6384900" y="4005064"/>
            <a:chExt cx="766688" cy="1126728"/>
          </a:xfrm>
        </p:grpSpPr>
        <p:sp>
          <p:nvSpPr>
            <p:cNvPr id="19" name="Oval 18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63888" y="1870224"/>
            <a:ext cx="766688" cy="1126728"/>
            <a:chOff x="6384900" y="4005064"/>
            <a:chExt cx="766688" cy="1126728"/>
          </a:xfrm>
        </p:grpSpPr>
        <p:sp>
          <p:nvSpPr>
            <p:cNvPr id="23" name="Oval 22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51188" y="4005064"/>
            <a:ext cx="766688" cy="1126728"/>
            <a:chOff x="6384900" y="4005064"/>
            <a:chExt cx="766688" cy="1126728"/>
          </a:xfrm>
        </p:grpSpPr>
        <p:sp>
          <p:nvSpPr>
            <p:cNvPr id="27" name="Oval 26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64084" y="4005064"/>
            <a:ext cx="766688" cy="1126728"/>
            <a:chOff x="6384900" y="4005064"/>
            <a:chExt cx="766688" cy="1126728"/>
          </a:xfrm>
        </p:grpSpPr>
        <p:sp>
          <p:nvSpPr>
            <p:cNvPr id="31" name="Oval 30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55576" y="1870224"/>
            <a:ext cx="766688" cy="1126728"/>
            <a:chOff x="6384900" y="4005064"/>
            <a:chExt cx="766688" cy="1126728"/>
          </a:xfrm>
        </p:grpSpPr>
        <p:sp>
          <p:nvSpPr>
            <p:cNvPr id="35" name="Oval 34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/>
              <a:t>GFPI Ca II 8542 </a:t>
            </a:r>
            <a:r>
              <a:rPr lang="de-DE" dirty="0">
                <a:cs typeface="Arial"/>
              </a:rPr>
              <a:t>Å</a:t>
            </a:r>
            <a:r>
              <a:rPr lang="de-DE" dirty="0"/>
              <a:t> </a:t>
            </a:r>
            <a:r>
              <a:rPr lang="de-DE" dirty="0" smtClean="0"/>
              <a:t>scan of the brightening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10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  <p:pic>
        <p:nvPicPr>
          <p:cNvPr id="4098" name="Picture 2" descr="C:\Users\ckuckein\Desktop\talks\Lanzarote_2017\lanzarote_talk\lanzarote_talk\new\fig_gfpi_3x2_20140826_0837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145445"/>
            <a:ext cx="9000000" cy="473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25197" y="980728"/>
            <a:ext cx="155491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08:37:50 UT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384900" y="4005064"/>
            <a:ext cx="766688" cy="1126728"/>
            <a:chOff x="6384900" y="4005064"/>
            <a:chExt cx="766688" cy="1126728"/>
          </a:xfrm>
        </p:grpSpPr>
        <p:sp>
          <p:nvSpPr>
            <p:cNvPr id="15" name="Oval 14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55308" y="1878732"/>
            <a:ext cx="766688" cy="1126728"/>
            <a:chOff x="6384900" y="4005064"/>
            <a:chExt cx="766688" cy="1126728"/>
          </a:xfrm>
        </p:grpSpPr>
        <p:sp>
          <p:nvSpPr>
            <p:cNvPr id="19" name="Oval 18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63888" y="1870224"/>
            <a:ext cx="766688" cy="1126728"/>
            <a:chOff x="6384900" y="4005064"/>
            <a:chExt cx="766688" cy="1126728"/>
          </a:xfrm>
        </p:grpSpPr>
        <p:sp>
          <p:nvSpPr>
            <p:cNvPr id="23" name="Oval 22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51188" y="4005064"/>
            <a:ext cx="766688" cy="1126728"/>
            <a:chOff x="6384900" y="4005064"/>
            <a:chExt cx="766688" cy="1126728"/>
          </a:xfrm>
        </p:grpSpPr>
        <p:sp>
          <p:nvSpPr>
            <p:cNvPr id="27" name="Oval 26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64084" y="4005064"/>
            <a:ext cx="766688" cy="1126728"/>
            <a:chOff x="6384900" y="4005064"/>
            <a:chExt cx="766688" cy="1126728"/>
          </a:xfrm>
        </p:grpSpPr>
        <p:sp>
          <p:nvSpPr>
            <p:cNvPr id="31" name="Oval 30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55576" y="1870224"/>
            <a:ext cx="766688" cy="1126728"/>
            <a:chOff x="6384900" y="4005064"/>
            <a:chExt cx="766688" cy="1126728"/>
          </a:xfrm>
        </p:grpSpPr>
        <p:sp>
          <p:nvSpPr>
            <p:cNvPr id="35" name="Oval 34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/>
              <a:t>GFPI Ca II 8542 </a:t>
            </a:r>
            <a:r>
              <a:rPr lang="de-DE" dirty="0">
                <a:cs typeface="Arial"/>
              </a:rPr>
              <a:t>Å</a:t>
            </a:r>
            <a:r>
              <a:rPr lang="de-DE" dirty="0"/>
              <a:t> </a:t>
            </a:r>
            <a:r>
              <a:rPr lang="de-DE" dirty="0" smtClean="0"/>
              <a:t>scan of the brightening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201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SOLARNET IV Meeting  /  Christoph </a:t>
            </a:r>
            <a:r>
              <a:rPr lang="en-US" dirty="0" err="1" smtClean="0"/>
              <a:t>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pic>
        <p:nvPicPr>
          <p:cNvPr id="5122" name="Picture 2" descr="C:\Users\ckuckein\Desktop\talks\Lanzarote_2017\lanzarote_talk\lanzarote_talk\new\fig_gfpi_3x2_20140826_0838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145445"/>
            <a:ext cx="9000000" cy="473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25197" y="980728"/>
            <a:ext cx="155491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08:38:38 UT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84900" y="4005064"/>
            <a:ext cx="766688" cy="1126728"/>
            <a:chOff x="6384900" y="4005064"/>
            <a:chExt cx="766688" cy="1126728"/>
          </a:xfrm>
        </p:grpSpPr>
        <p:sp>
          <p:nvSpPr>
            <p:cNvPr id="2" name="Oval 1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55308" y="1878732"/>
            <a:ext cx="766688" cy="1126728"/>
            <a:chOff x="6384900" y="4005064"/>
            <a:chExt cx="766688" cy="1126728"/>
          </a:xfrm>
        </p:grpSpPr>
        <p:sp>
          <p:nvSpPr>
            <p:cNvPr id="15" name="Oval 14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63888" y="1870224"/>
            <a:ext cx="766688" cy="1126728"/>
            <a:chOff x="6384900" y="4005064"/>
            <a:chExt cx="766688" cy="1126728"/>
          </a:xfrm>
        </p:grpSpPr>
        <p:sp>
          <p:nvSpPr>
            <p:cNvPr id="19" name="Oval 18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51188" y="4005064"/>
            <a:ext cx="766688" cy="1126728"/>
            <a:chOff x="6384900" y="4005064"/>
            <a:chExt cx="766688" cy="1126728"/>
          </a:xfrm>
        </p:grpSpPr>
        <p:sp>
          <p:nvSpPr>
            <p:cNvPr id="23" name="Oval 22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64084" y="4005064"/>
            <a:ext cx="766688" cy="1126728"/>
            <a:chOff x="6384900" y="4005064"/>
            <a:chExt cx="766688" cy="1126728"/>
          </a:xfrm>
        </p:grpSpPr>
        <p:sp>
          <p:nvSpPr>
            <p:cNvPr id="27" name="Oval 26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576" y="1870224"/>
            <a:ext cx="766688" cy="1126728"/>
            <a:chOff x="6384900" y="4005064"/>
            <a:chExt cx="766688" cy="1126728"/>
          </a:xfrm>
        </p:grpSpPr>
        <p:sp>
          <p:nvSpPr>
            <p:cNvPr id="31" name="Oval 30"/>
            <p:cNvSpPr/>
            <p:nvPr/>
          </p:nvSpPr>
          <p:spPr>
            <a:xfrm>
              <a:off x="6490816" y="477175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791548" y="4462512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384900" y="4005064"/>
              <a:ext cx="360040" cy="3600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/>
              <a:t>GFPI Ca II 8542 </a:t>
            </a:r>
            <a:r>
              <a:rPr lang="de-DE" dirty="0">
                <a:cs typeface="Arial"/>
              </a:rPr>
              <a:t>Å</a:t>
            </a:r>
            <a:r>
              <a:rPr lang="de-DE" dirty="0"/>
              <a:t> </a:t>
            </a:r>
            <a:r>
              <a:rPr lang="de-DE" dirty="0" smtClean="0"/>
              <a:t>scan of the brightening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846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SOLARNET IV Meeting  /  Christoph </a:t>
            </a:r>
            <a:r>
              <a:rPr lang="en-US" dirty="0" err="1" smtClean="0"/>
              <a:t>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  <p:sp>
        <p:nvSpPr>
          <p:cNvPr id="35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/>
              <a:t>GFPI Ca II 8542 </a:t>
            </a:r>
            <a:r>
              <a:rPr lang="de-DE" dirty="0">
                <a:cs typeface="Arial"/>
              </a:rPr>
              <a:t>Å</a:t>
            </a:r>
            <a:r>
              <a:rPr lang="de-DE" dirty="0"/>
              <a:t> </a:t>
            </a:r>
            <a:r>
              <a:rPr lang="de-DE" dirty="0" smtClean="0"/>
              <a:t>scan of the brightening</a:t>
            </a:r>
            <a:endParaRPr lang="de-DE" dirty="0"/>
          </a:p>
        </p:txBody>
      </p:sp>
      <p:grpSp>
        <p:nvGrpSpPr>
          <p:cNvPr id="7" name="Group 6"/>
          <p:cNvGrpSpPr/>
          <p:nvPr/>
        </p:nvGrpSpPr>
        <p:grpSpPr>
          <a:xfrm>
            <a:off x="6187044" y="3372592"/>
            <a:ext cx="2884956" cy="2504680"/>
            <a:chOff x="6187044" y="3372592"/>
            <a:chExt cx="2884956" cy="2504680"/>
          </a:xfrm>
        </p:grpSpPr>
        <p:pic>
          <p:nvPicPr>
            <p:cNvPr id="5122" name="Picture 2" descr="C:\Users\ckuckein\Desktop\talks\Lanzarote_2017\lanzarote_talk\lanzarote_talk\new\fig_gfpi_3x2_20140826_083838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45" t="47068"/>
            <a:stretch/>
          </p:blipFill>
          <p:spPr bwMode="auto">
            <a:xfrm>
              <a:off x="6187044" y="3372592"/>
              <a:ext cx="2884956" cy="2504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6384900" y="4005064"/>
              <a:ext cx="766688" cy="1126728"/>
              <a:chOff x="6384900" y="4005064"/>
              <a:chExt cx="766688" cy="1126728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6490816" y="4771752"/>
                <a:ext cx="360040" cy="36004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791548" y="4462512"/>
                <a:ext cx="360040" cy="36004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384900" y="4005064"/>
                <a:ext cx="360040" cy="36004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292090" y="4750055"/>
              <a:ext cx="2003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latin typeface="+mn-lt"/>
                </a:rPr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28194" y="4426399"/>
              <a:ext cx="2003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+mn-lt"/>
                </a:rPr>
                <a:t>2</a:t>
              </a:r>
              <a:endParaRPr lang="en-US" sz="2800" dirty="0" smtClean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67958" y="3584891"/>
              <a:ext cx="2003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latin typeface="+mn-lt"/>
                </a:rPr>
                <a:t>3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27584" y="3356992"/>
            <a:ext cx="504056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Three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brightening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areas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: A1, A2, and A3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A1 and A2 show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enhanced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Ca II line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cores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before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A3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How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do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the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profiles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look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like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651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 smtClean="0"/>
              <a:t>Time evolution of the Ca II profiles</a:t>
            </a:r>
            <a:endParaRPr lang="de-DE" dirty="0"/>
          </a:p>
        </p:txBody>
      </p:sp>
      <p:pic>
        <p:nvPicPr>
          <p:cNvPr id="7170" name="Picture 2" descr="C:\Users\ckuckein\Desktop\talks\Lanzarote_2017\lanzarote_talk\lanzarote_talk\new\gfpi_spectra8542_timeevol_leftbottombrighten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0" y="764706"/>
            <a:ext cx="7740000" cy="541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28184" y="3645026"/>
            <a:ext cx="1207062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Area 1</a:t>
            </a:r>
          </a:p>
        </p:txBody>
      </p:sp>
    </p:spTree>
    <p:extLst>
      <p:ext uri="{BB962C8B-B14F-4D97-AF65-F5344CB8AC3E}">
        <p14:creationId xmlns:p14="http://schemas.microsoft.com/office/powerpoint/2010/main" val="277549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 smtClean="0"/>
              <a:t>Time evolution of the Ca II profiles</a:t>
            </a:r>
            <a:endParaRPr lang="de-DE" dirty="0"/>
          </a:p>
        </p:txBody>
      </p:sp>
      <p:pic>
        <p:nvPicPr>
          <p:cNvPr id="8194" name="Picture 2" descr="C:\Users\ckuckein\Desktop\talks\Lanzarote_2017\lanzarote_talk\lanzarote_talk\new\gfpi_spectra8542_timeevol_rightbrighten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0" y="764705"/>
            <a:ext cx="7740000" cy="541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28184" y="3645026"/>
            <a:ext cx="1207062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Area 2</a:t>
            </a:r>
          </a:p>
        </p:txBody>
      </p:sp>
    </p:spTree>
    <p:extLst>
      <p:ext uri="{BB962C8B-B14F-4D97-AF65-F5344CB8AC3E}">
        <p14:creationId xmlns:p14="http://schemas.microsoft.com/office/powerpoint/2010/main" val="365905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 smtClean="0"/>
              <a:t>Time evolution of the Ca II profiles</a:t>
            </a:r>
            <a:endParaRPr lang="de-DE" dirty="0"/>
          </a:p>
        </p:txBody>
      </p:sp>
      <p:pic>
        <p:nvPicPr>
          <p:cNvPr id="9218" name="Picture 2" descr="C:\Users\ckuckein\Desktop\talks\Lanzarote_2017\lanzarote_talk\lanzarote_talk\new\gfpi_spectra8542_timeevol_leftupbrighten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0" y="764705"/>
            <a:ext cx="7740000" cy="541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28184" y="3645026"/>
            <a:ext cx="1207062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Area 3</a:t>
            </a:r>
          </a:p>
        </p:txBody>
      </p:sp>
    </p:spTree>
    <p:extLst>
      <p:ext uri="{BB962C8B-B14F-4D97-AF65-F5344CB8AC3E}">
        <p14:creationId xmlns:p14="http://schemas.microsoft.com/office/powerpoint/2010/main" val="144658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 smtClean="0"/>
              <a:t>Ca II 8542 </a:t>
            </a:r>
            <a:r>
              <a:rPr lang="de-DE" dirty="0" smtClean="0">
                <a:latin typeface="Arial"/>
                <a:cs typeface="Arial"/>
              </a:rPr>
              <a:t>Å</a:t>
            </a:r>
            <a:r>
              <a:rPr lang="de-DE" dirty="0"/>
              <a:t> </a:t>
            </a:r>
            <a:r>
              <a:rPr lang="de-DE" dirty="0" smtClean="0"/>
              <a:t>inversions</a:t>
            </a:r>
            <a:endParaRPr lang="de-DE" dirty="0"/>
          </a:p>
        </p:txBody>
      </p:sp>
      <p:sp>
        <p:nvSpPr>
          <p:cNvPr id="16" name="TextBox 15"/>
          <p:cNvSpPr txBox="1"/>
          <p:nvPr/>
        </p:nvSpPr>
        <p:spPr>
          <a:xfrm>
            <a:off x="664703" y="1064350"/>
            <a:ext cx="4166205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One example of area 3</a:t>
            </a:r>
          </a:p>
        </p:txBody>
      </p:sp>
      <p:pic>
        <p:nvPicPr>
          <p:cNvPr id="10242" name="Picture 2" descr="C:\Users\ckuckein\Desktop\talks\Lanzarote_2017\lanzarote_talk\lanzarote_talk\new\nicole\figs\nicole_inversion_leftupbright_img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31" y="1772816"/>
            <a:ext cx="607274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76056" y="4653137"/>
            <a:ext cx="2252220" cy="648073"/>
            <a:chOff x="654400" y="5157192"/>
            <a:chExt cx="2252220" cy="648073"/>
          </a:xfrm>
        </p:grpSpPr>
        <p:sp>
          <p:nvSpPr>
            <p:cNvPr id="11" name="TextBox 10"/>
            <p:cNvSpPr txBox="1"/>
            <p:nvPr/>
          </p:nvSpPr>
          <p:spPr>
            <a:xfrm>
              <a:off x="654400" y="5157192"/>
              <a:ext cx="22522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●●● Observations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62224" y="5466711"/>
              <a:ext cx="142667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n-US" sz="2200" dirty="0" smtClean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NICOLE fit</a:t>
              </a:r>
            </a:p>
          </p:txBody>
        </p:sp>
        <p:cxnSp>
          <p:nvCxnSpPr>
            <p:cNvPr id="3" name="Straight Connector 2"/>
            <p:cNvCxnSpPr>
              <a:endCxn id="12" idx="1"/>
            </p:cNvCxnSpPr>
            <p:nvPr/>
          </p:nvCxnSpPr>
          <p:spPr>
            <a:xfrm>
              <a:off x="687315" y="5635987"/>
              <a:ext cx="474909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86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176629" y="5649332"/>
            <a:ext cx="1368152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44626" y="5445224"/>
            <a:ext cx="891270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Height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 smtClean="0"/>
              <a:t>Ca II 8542 </a:t>
            </a:r>
            <a:r>
              <a:rPr lang="de-DE" dirty="0" smtClean="0">
                <a:latin typeface="Arial"/>
                <a:cs typeface="Arial"/>
              </a:rPr>
              <a:t>Å</a:t>
            </a:r>
            <a:r>
              <a:rPr lang="de-DE" dirty="0"/>
              <a:t> </a:t>
            </a:r>
            <a:r>
              <a:rPr lang="de-DE" dirty="0" smtClean="0"/>
              <a:t>inversions</a:t>
            </a:r>
            <a:endParaRPr lang="de-DE" dirty="0"/>
          </a:p>
        </p:txBody>
      </p:sp>
      <p:sp>
        <p:nvSpPr>
          <p:cNvPr id="21" name="TextBox 20"/>
          <p:cNvSpPr txBox="1"/>
          <p:nvPr/>
        </p:nvSpPr>
        <p:spPr>
          <a:xfrm>
            <a:off x="664703" y="1064350"/>
            <a:ext cx="4166205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One example of area 3</a:t>
            </a:r>
          </a:p>
        </p:txBody>
      </p:sp>
      <p:pic>
        <p:nvPicPr>
          <p:cNvPr id="11267" name="Picture 3" descr="C:\Users\ckuckein\Desktop\talks\Lanzarote_2017\lanzarote_talk\lanzarote_talk\new\nicole\figs\nicole_inversion_leftupbright_img18_v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96" y="2335325"/>
            <a:ext cx="4392000" cy="307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ckuckein\Desktop\talks\Lanzarote_2017\lanzarote_talk\lanzarote_talk\new\nicole\figs\nicole_inversion_leftupbright_img18_tem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27108"/>
            <a:ext cx="4392000" cy="307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62691" y="1916832"/>
            <a:ext cx="1729191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Temperature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62501" y="1922356"/>
            <a:ext cx="1061829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Velocity</a:t>
            </a:r>
          </a:p>
        </p:txBody>
      </p:sp>
      <p:sp>
        <p:nvSpPr>
          <p:cNvPr id="24" name="Rectangle 23"/>
          <p:cNvSpPr/>
          <p:nvPr/>
        </p:nvSpPr>
        <p:spPr>
          <a:xfrm flipH="1">
            <a:off x="2123730" y="2420888"/>
            <a:ext cx="2389971" cy="25922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6502511" y="2420888"/>
            <a:ext cx="2389971" cy="25922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5057191" y="3991416"/>
            <a:ext cx="3835291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68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3923928" y="607679"/>
            <a:ext cx="374441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roup of pores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AR 12149)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39552" y="549276"/>
            <a:ext cx="8154464" cy="684213"/>
          </a:xfrm>
        </p:spPr>
        <p:txBody>
          <a:bodyPr/>
          <a:lstStyle/>
          <a:p>
            <a:r>
              <a:rPr lang="de-DE" dirty="0" smtClean="0"/>
              <a:t>Observations</a:t>
            </a:r>
            <a:endParaRPr lang="de-DE" dirty="0"/>
          </a:p>
        </p:txBody>
      </p:sp>
      <p:pic>
        <p:nvPicPr>
          <p:cNvPr id="2050" name="Picture 2" descr="C:\Users\ckuckein\Desktop\talks\Lanzarote_2017\lanzarote_talk\lanzarote_talk\sdo\fig_HMI2014-08-26T08_20_52.90_continuum_zo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565" y="1268761"/>
            <a:ext cx="4954870" cy="47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2498196">
            <a:off x="3192736" y="2840880"/>
            <a:ext cx="1829866" cy="15189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2466317">
            <a:off x="3951274" y="2339533"/>
            <a:ext cx="658835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GFPI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2200" y="5322694"/>
            <a:ext cx="517770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HMI</a:t>
            </a:r>
          </a:p>
        </p:txBody>
      </p:sp>
    </p:spTree>
    <p:extLst>
      <p:ext uri="{BB962C8B-B14F-4D97-AF65-F5344CB8AC3E}">
        <p14:creationId xmlns:p14="http://schemas.microsoft.com/office/powerpoint/2010/main" val="13514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154464" cy="684213"/>
          </a:xfrm>
        </p:spPr>
        <p:txBody>
          <a:bodyPr/>
          <a:lstStyle/>
          <a:p>
            <a:r>
              <a:rPr lang="de-DE" dirty="0" smtClean="0"/>
              <a:t>SDO movies of the brightening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611560" y="1421482"/>
            <a:ext cx="8352928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AIA 171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Å, 304 Å, 1600 Å movie sequences (8:30 – 8:42 UT)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Brightening starts at 8:37 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HMI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magnetogram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sequence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(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8:30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–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8:42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UT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Maps have same FOV as GFPI</a:t>
            </a: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GFPI brightening contours (left image)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HMI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magnetogram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contours (right image)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45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  <p:pic>
        <p:nvPicPr>
          <p:cNvPr id="8" name="movie_aia171_zoom_gfpibright_contour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12.1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2000" y="188640"/>
            <a:ext cx="4320000" cy="3240000"/>
          </a:xfrm>
          <a:prstGeom prst="rect">
            <a:avLst/>
          </a:prstGeom>
        </p:spPr>
      </p:pic>
      <p:pic>
        <p:nvPicPr>
          <p:cNvPr id="9" name="movie_aia171_zoom_hmicontour_-300+600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6992.84" end="1058.47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4488" y="215936"/>
            <a:ext cx="4320000" cy="3240000"/>
          </a:xfrm>
          <a:prstGeom prst="rect">
            <a:avLst/>
          </a:prstGeom>
        </p:spPr>
      </p:pic>
      <p:pic>
        <p:nvPicPr>
          <p:cNvPr id="10" name="movie_aia304_zoom_gfpibright_contour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4962.5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20" y="3573376"/>
            <a:ext cx="4320000" cy="3240000"/>
          </a:xfrm>
          <a:prstGeom prst="rect">
            <a:avLst/>
          </a:prstGeom>
        </p:spPr>
      </p:pic>
      <p:pic>
        <p:nvPicPr>
          <p:cNvPr id="3" name="movie_aia304_zoom_hmicontour_-300+600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st="5006.20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4488" y="3573016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6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  <p:pic>
        <p:nvPicPr>
          <p:cNvPr id="2" name="movie_aia1600_zoom_gfpibright_contour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1.2887" end="1628.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93056"/>
            <a:ext cx="4320000" cy="3240000"/>
          </a:xfrm>
          <a:prstGeom prst="rect">
            <a:avLst/>
          </a:prstGeom>
        </p:spPr>
      </p:pic>
      <p:pic>
        <p:nvPicPr>
          <p:cNvPr id="3" name="movie_aia1600_zoom_hmicontour_-300+600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541.2887" end="1584.96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693056"/>
            <a:ext cx="4320000" cy="3240000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 smtClean="0"/>
              <a:t>AIA 1600 </a:t>
            </a:r>
            <a:r>
              <a:rPr lang="de-DE" dirty="0" smtClean="0">
                <a:latin typeface="Arial"/>
                <a:cs typeface="Arial"/>
              </a:rPr>
              <a:t>Å </a:t>
            </a:r>
            <a:r>
              <a:rPr lang="de-DE" dirty="0" smtClean="0"/>
              <a:t>(8:30 – 8:42 UT)</a:t>
            </a: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683568" y="4221088"/>
            <a:ext cx="352839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Simultaneous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brightening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in 3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areas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at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around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8:37 UT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38" y="3789040"/>
            <a:ext cx="3899926" cy="292494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355890" y="3933056"/>
            <a:ext cx="0" cy="2319108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83568" y="1052736"/>
            <a:ext cx="1224136" cy="230425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07704" y="3356992"/>
            <a:ext cx="4032448" cy="132576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45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  <p:pic>
        <p:nvPicPr>
          <p:cNvPr id="13" name="movie_hmi_zoom_gfpibright_AIA171brightn_contour_300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.0048" end="1168.97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2400" y="1575154"/>
            <a:ext cx="5256104" cy="3942078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323528" y="440531"/>
            <a:ext cx="8154464" cy="684213"/>
          </a:xfrm>
        </p:spPr>
        <p:txBody>
          <a:bodyPr/>
          <a:lstStyle/>
          <a:p>
            <a:r>
              <a:rPr lang="de-DE" dirty="0" smtClean="0"/>
              <a:t>HMI magnetograms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3988221"/>
            <a:ext cx="3384375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Magnetograms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do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not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show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significant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changes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during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brightening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590" y="1857598"/>
            <a:ext cx="338230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Time-series 8:30-8:42 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Contours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: Ca II (red) + AIA 171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Å (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yellow</a:t>
            </a:r>
            <a:r>
              <a:rPr lang="es-E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) </a:t>
            </a:r>
            <a:r>
              <a:rPr lang="es-ES" sz="20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brightenings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993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4464" cy="684213"/>
          </a:xfrm>
        </p:spPr>
        <p:txBody>
          <a:bodyPr/>
          <a:lstStyle/>
          <a:p>
            <a:r>
              <a:rPr lang="de-DE" dirty="0" smtClean="0"/>
              <a:t>Local Correlation Tracking (LCT)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5" y="1276698"/>
            <a:ext cx="3960438" cy="47089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LCT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maps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computed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for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the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BIC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restored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4505 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Å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images</a:t>
            </a:r>
            <a:endParaRPr lang="es-ES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6">
                  <a:lumMod val="50000"/>
                </a:schemeClr>
              </a:solidFill>
              <a:latin typeface="+mn-lt"/>
              <a:cs typeface="Arial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LCT shows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the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 horizontal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velocities</a:t>
            </a:r>
            <a:endParaRPr lang="es-ES" dirty="0" smtClean="0">
              <a:solidFill>
                <a:schemeClr val="accent6">
                  <a:lumMod val="50000"/>
                </a:schemeClr>
              </a:solidFill>
              <a:latin typeface="+mn-lt"/>
              <a:cs typeface="Arial"/>
            </a:endParaRPr>
          </a:p>
          <a:p>
            <a:pPr>
              <a:spcBef>
                <a:spcPts val="0"/>
              </a:spcBef>
            </a:pPr>
            <a:endParaRPr lang="es-ES" dirty="0">
              <a:solidFill>
                <a:schemeClr val="accent6">
                  <a:lumMod val="50000"/>
                </a:schemeClr>
              </a:solidFill>
              <a:latin typeface="+mn-lt"/>
              <a:cs typeface="Arial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Time cadence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approx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30 seconds, average map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approx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15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minutes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• FWHM = 1200 km, background 15 minute averaged image</a:t>
            </a:r>
            <a:endParaRPr lang="es-ES" dirty="0" smtClean="0">
              <a:solidFill>
                <a:schemeClr val="accent6">
                  <a:lumMod val="50000"/>
                </a:schemeClr>
              </a:solidFill>
              <a:latin typeface="+mn-lt"/>
              <a:cs typeface="Arial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6">
                  <a:lumMod val="50000"/>
                </a:schemeClr>
              </a:solidFill>
              <a:latin typeface="+mn-lt"/>
              <a:cs typeface="Arial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LCT velocities as rainbow colored arrows : Blue to red - low to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high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ES" dirty="0" smtClean="0">
              <a:solidFill>
                <a:schemeClr val="accent6">
                  <a:lumMod val="50000"/>
                </a:schemeClr>
              </a:solidFill>
              <a:latin typeface="+mn-lt"/>
              <a:cs typeface="Arial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No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significant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changes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 in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the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photosphere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below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brightening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 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event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 (</a:t>
            </a:r>
            <a:r>
              <a:rPr lang="es-E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yellow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"/>
              </a:rPr>
              <a:t> box)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146" name="Picture 2" descr="C:\Users\ckuckein\Desktop\talks\Lanzarote_2017\lanzarote_talk\lanzarote_talk\meetu\lct_20140826_b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80" y="860720"/>
            <a:ext cx="4320000" cy="54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436096" y="2636913"/>
            <a:ext cx="2616316" cy="19442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97343" y="2298358"/>
            <a:ext cx="658835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GFPI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77677" y="2924944"/>
            <a:ext cx="853579" cy="140661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7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00" y="188640"/>
            <a:ext cx="6481762" cy="684213"/>
          </a:xfrm>
        </p:spPr>
        <p:txBody>
          <a:bodyPr/>
          <a:lstStyle/>
          <a:p>
            <a:r>
              <a:rPr lang="en-US" dirty="0" smtClean="0"/>
              <a:t>Conclusions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908720"/>
            <a:ext cx="8573588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GFPI Ca II 8542 </a:t>
            </a:r>
            <a:r>
              <a:rPr lang="en-US" sz="2000" dirty="0" smtClean="0">
                <a:latin typeface="Arial"/>
                <a:cs typeface="Arial"/>
              </a:rPr>
              <a:t>Å </a:t>
            </a:r>
            <a:r>
              <a:rPr lang="en-US" sz="2000" dirty="0" smtClean="0"/>
              <a:t>line-core images show a brightening event at three different areas (A1,A2 and A3) close </a:t>
            </a:r>
            <a:r>
              <a:rPr lang="en-US" sz="2000" dirty="0"/>
              <a:t>in </a:t>
            </a:r>
            <a:r>
              <a:rPr lang="en-US" sz="2000" dirty="0" smtClean="0"/>
              <a:t>space at ~ 8:37 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A1 and A2 show a brightening ~ 1 min earlier than A3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In between there is a sudden </a:t>
            </a:r>
            <a:r>
              <a:rPr lang="en-US" sz="2000" dirty="0" err="1" smtClean="0"/>
              <a:t>upflow</a:t>
            </a:r>
            <a:r>
              <a:rPr lang="en-US" sz="2000" dirty="0" smtClean="0"/>
              <a:t> also at ~ 8:37 UT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Some selected pixels were inverted (A3) with NICOLE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sz="2000" dirty="0" smtClean="0"/>
              <a:t>The brightening is related to an increase of temperature 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sz="2000" dirty="0" err="1" smtClean="0"/>
              <a:t>Upflows</a:t>
            </a:r>
            <a:r>
              <a:rPr lang="en-US" sz="2000" dirty="0" smtClean="0"/>
              <a:t> (</a:t>
            </a:r>
            <a:r>
              <a:rPr lang="en-US" sz="2000" dirty="0" err="1" smtClean="0"/>
              <a:t>blueshifts</a:t>
            </a:r>
            <a:r>
              <a:rPr lang="en-US" sz="2000" dirty="0" smtClean="0"/>
              <a:t>) are inferred also inside the brightening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5940152" y="3645024"/>
            <a:ext cx="2884956" cy="2504680"/>
            <a:chOff x="6187044" y="3372592"/>
            <a:chExt cx="2884956" cy="2504680"/>
          </a:xfrm>
        </p:grpSpPr>
        <p:pic>
          <p:nvPicPr>
            <p:cNvPr id="18" name="Picture 2" descr="C:\Users\ckuckein\Desktop\talks\Lanzarote_2017\lanzarote_talk\lanzarote_talk\new\fig_gfpi_3x2_20140826_083838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45" t="47068"/>
            <a:stretch/>
          </p:blipFill>
          <p:spPr bwMode="auto">
            <a:xfrm>
              <a:off x="6187044" y="3372592"/>
              <a:ext cx="2884956" cy="2504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384900" y="4005064"/>
              <a:ext cx="766688" cy="1126728"/>
              <a:chOff x="6384900" y="4005064"/>
              <a:chExt cx="766688" cy="1126728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6490816" y="4771752"/>
                <a:ext cx="360040" cy="36004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791548" y="4462512"/>
                <a:ext cx="360040" cy="36004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384900" y="4005064"/>
                <a:ext cx="360040" cy="36004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292090" y="4750055"/>
              <a:ext cx="2003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latin typeface="+mn-lt"/>
                </a:rPr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28194" y="4426399"/>
              <a:ext cx="2003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+mn-lt"/>
                </a:rPr>
                <a:t>2</a:t>
              </a:r>
              <a:endParaRPr lang="en-US" sz="2800" dirty="0" smtClean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67958" y="3584891"/>
              <a:ext cx="2003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latin typeface="+mn-lt"/>
                </a:rPr>
                <a:t>3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395536" y="4005064"/>
            <a:ext cx="53770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AIA 304 </a:t>
            </a:r>
            <a:r>
              <a:rPr lang="en-US" sz="2000" dirty="0">
                <a:latin typeface="Arial"/>
                <a:cs typeface="Arial"/>
              </a:rPr>
              <a:t>Å </a:t>
            </a:r>
            <a:r>
              <a:rPr lang="en-US" sz="2000" dirty="0"/>
              <a:t>and 171 </a:t>
            </a:r>
            <a:r>
              <a:rPr lang="en-US" sz="2000" dirty="0">
                <a:latin typeface="Arial"/>
                <a:cs typeface="Arial"/>
              </a:rPr>
              <a:t>Å also show </a:t>
            </a:r>
            <a:r>
              <a:rPr lang="en-US" sz="2000" dirty="0" smtClean="0">
                <a:latin typeface="Arial"/>
                <a:cs typeface="Arial"/>
              </a:rPr>
              <a:t>brightening </a:t>
            </a:r>
            <a:r>
              <a:rPr lang="en-US" sz="2000" dirty="0">
                <a:latin typeface="Arial"/>
                <a:cs typeface="Arial"/>
              </a:rPr>
              <a:t>in A1, A2 and A3 and </a:t>
            </a:r>
            <a:r>
              <a:rPr lang="en-US" sz="2000" dirty="0" smtClean="0">
                <a:latin typeface="Arial"/>
                <a:cs typeface="Arial"/>
              </a:rPr>
              <a:t>a “</a:t>
            </a:r>
            <a:r>
              <a:rPr lang="en-US" sz="2000" dirty="0" smtClean="0"/>
              <a:t>brightening </a:t>
            </a:r>
            <a:r>
              <a:rPr lang="en-US" sz="2000" dirty="0"/>
              <a:t>channel” which coincides with the </a:t>
            </a:r>
            <a:r>
              <a:rPr lang="en-US" sz="2000" dirty="0" err="1"/>
              <a:t>blueshifted</a:t>
            </a:r>
            <a:r>
              <a:rPr lang="en-US" sz="2000" dirty="0"/>
              <a:t> channel seen in the Ca II </a:t>
            </a:r>
            <a:r>
              <a:rPr lang="en-US" sz="2000" dirty="0" smtClean="0"/>
              <a:t>velocities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516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539552" y="1124744"/>
            <a:ext cx="806489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AIA 1600 </a:t>
            </a:r>
            <a:r>
              <a:rPr lang="en-US" sz="2000" dirty="0" smtClean="0">
                <a:latin typeface="Arial"/>
                <a:cs typeface="Arial"/>
              </a:rPr>
              <a:t>Å </a:t>
            </a:r>
            <a:r>
              <a:rPr lang="en-US" sz="2000" dirty="0" smtClean="0"/>
              <a:t>sees simultaneous brightening in A1, A2 and A3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HMI </a:t>
            </a:r>
            <a:r>
              <a:rPr lang="en-US" sz="2000" dirty="0" err="1" smtClean="0"/>
              <a:t>magnetogram</a:t>
            </a:r>
            <a:r>
              <a:rPr lang="en-US" sz="2000" dirty="0" smtClean="0"/>
              <a:t> </a:t>
            </a:r>
            <a:r>
              <a:rPr lang="en-US" sz="2000" dirty="0"/>
              <a:t>and LCT </a:t>
            </a:r>
            <a:r>
              <a:rPr lang="en-US" sz="2000" dirty="0" err="1"/>
              <a:t>photospheric</a:t>
            </a:r>
            <a:r>
              <a:rPr lang="en-US" sz="2000" dirty="0"/>
              <a:t> horizontal motions </a:t>
            </a:r>
            <a:r>
              <a:rPr lang="en-US" sz="2000" dirty="0" smtClean="0"/>
              <a:t>changes are negligible below the brightening event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Ca II brightening are usually related to flaring activity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dirty="0" smtClean="0"/>
              <a:t>Aug 26 (this data): no </a:t>
            </a:r>
            <a:r>
              <a:rPr lang="en-US" dirty="0"/>
              <a:t>flares in AR </a:t>
            </a:r>
            <a:endParaRPr lang="en-US" dirty="0" smtClean="0"/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dirty="0" smtClean="0"/>
              <a:t>Aug 25 (day before): three C1.1 </a:t>
            </a:r>
            <a:r>
              <a:rPr lang="en-US" dirty="0"/>
              <a:t>flares at 04:12 and 05:41 </a:t>
            </a:r>
            <a:r>
              <a:rPr lang="en-US" dirty="0" smtClean="0"/>
              <a:t>UT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dirty="0" smtClean="0"/>
              <a:t>Aug 27 (day after): one </a:t>
            </a:r>
            <a:r>
              <a:rPr lang="en-US" dirty="0"/>
              <a:t>C4.4 flare </a:t>
            </a:r>
            <a:r>
              <a:rPr lang="en-US" dirty="0" smtClean="0"/>
              <a:t>at </a:t>
            </a:r>
            <a:r>
              <a:rPr lang="en-US" dirty="0"/>
              <a:t>02:44 and C4.3 at </a:t>
            </a:r>
            <a:r>
              <a:rPr lang="en-US" dirty="0" smtClean="0"/>
              <a:t>03:37 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</a:t>
            </a:r>
            <a:r>
              <a:rPr lang="en-US" sz="2000" dirty="0" smtClean="0"/>
              <a:t>t </a:t>
            </a:r>
            <a:r>
              <a:rPr lang="en-US" sz="2000" dirty="0"/>
              <a:t>seems that the </a:t>
            </a:r>
            <a:r>
              <a:rPr lang="en-US" sz="2000" dirty="0" smtClean="0"/>
              <a:t>brightening </a:t>
            </a:r>
            <a:r>
              <a:rPr lang="en-US" sz="2000" dirty="0"/>
              <a:t>areas </a:t>
            </a:r>
            <a:r>
              <a:rPr lang="en-US" sz="2000" dirty="0" smtClean="0"/>
              <a:t>A1-A3 are </a:t>
            </a:r>
            <a:r>
              <a:rPr lang="en-US" sz="2000" dirty="0"/>
              <a:t>independent of the registered flares, but the chromosphere is </a:t>
            </a:r>
            <a:r>
              <a:rPr lang="en-US" sz="2000" dirty="0" smtClean="0"/>
              <a:t>excited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 sudden increase of temperature in the mid-chromosphere   (Ca II 8542 </a:t>
            </a:r>
            <a:r>
              <a:rPr lang="en-US" sz="2000" dirty="0" smtClean="0">
                <a:latin typeface="Arial"/>
                <a:cs typeface="Arial"/>
              </a:rPr>
              <a:t>Å</a:t>
            </a:r>
            <a:r>
              <a:rPr lang="en-US" sz="2000" dirty="0" smtClean="0"/>
              <a:t>), together with </a:t>
            </a:r>
            <a:r>
              <a:rPr lang="en-US" sz="2000" dirty="0" err="1" smtClean="0"/>
              <a:t>brightenings</a:t>
            </a:r>
            <a:r>
              <a:rPr lang="en-US" sz="2000" dirty="0" smtClean="0"/>
              <a:t> in the corona (AIA 171</a:t>
            </a:r>
            <a:r>
              <a:rPr lang="en-US" sz="2000" dirty="0" smtClean="0">
                <a:latin typeface="Arial"/>
                <a:cs typeface="Arial"/>
              </a:rPr>
              <a:t> Å</a:t>
            </a:r>
            <a:r>
              <a:rPr lang="en-US" sz="2000" dirty="0" smtClean="0"/>
              <a:t>) and upper photosphere (AIA 1600</a:t>
            </a:r>
            <a:r>
              <a:rPr lang="en-US" sz="2000" dirty="0">
                <a:latin typeface="Arial"/>
                <a:cs typeface="Arial"/>
              </a:rPr>
              <a:t> Å</a:t>
            </a:r>
            <a:r>
              <a:rPr lang="en-US" sz="2000" dirty="0" smtClean="0"/>
              <a:t>) might indicate magnetic reconnection</a:t>
            </a:r>
            <a:endParaRPr lang="en-US" sz="2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000" y="188640"/>
            <a:ext cx="6481762" cy="684213"/>
          </a:xfrm>
        </p:spPr>
        <p:txBody>
          <a:bodyPr/>
          <a:lstStyle/>
          <a:p>
            <a:r>
              <a:rPr lang="en-US" dirty="0" smtClean="0"/>
              <a:t>Conclusions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39552" y="549276"/>
            <a:ext cx="8154464" cy="684213"/>
          </a:xfrm>
        </p:spPr>
        <p:txBody>
          <a:bodyPr/>
          <a:lstStyle/>
          <a:p>
            <a:r>
              <a:rPr lang="de-DE" dirty="0" smtClean="0"/>
              <a:t>Observations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3923928" y="607678"/>
            <a:ext cx="374441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SDO overview</a:t>
            </a:r>
          </a:p>
        </p:txBody>
      </p:sp>
      <p:pic>
        <p:nvPicPr>
          <p:cNvPr id="2050" name="Picture 2" descr="C:\Users\ckuckein\Desktop\talks\Lanzarote_2017\lanzarote_talk\lanzarote_talk\out\fig_hmi_overview_201408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4" y="3594721"/>
            <a:ext cx="4026165" cy="32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kuckein\Desktop\talks\Lanzarote_2017\lanzarote_talk\lanzarote_talk\out\fig_aia171_overview_201408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4" y="332657"/>
            <a:ext cx="4026165" cy="32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kuckein\Desktop\talks\Lanzarote_2017\lanzarote_talk\lanzarote_talk\out\fig_aia304_overview_201408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" y="332657"/>
            <a:ext cx="4026165" cy="32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kuckein\Desktop\talks\Lanzarote_2017\lanzarote_talk\lanzarote_talk\out\fig_aia1600_overview_2014082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7" y="3594721"/>
            <a:ext cx="4026165" cy="32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87626" y="620688"/>
            <a:ext cx="737381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304 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Å</a:t>
            </a:r>
            <a:endParaRPr lang="en-US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8064" y="620688"/>
            <a:ext cx="737381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171 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Å</a:t>
            </a:r>
            <a:endParaRPr lang="en-US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624" y="3882534"/>
            <a:ext cx="89447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1600 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Å</a:t>
            </a:r>
            <a:endParaRPr lang="en-US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8064" y="3882534"/>
            <a:ext cx="234038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HMI </a:t>
            </a:r>
            <a:r>
              <a:rPr lang="en-US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magnetogram</a:t>
            </a:r>
            <a:endParaRPr lang="en-US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0759" y="548680"/>
            <a:ext cx="610745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SDO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11960" y="3450486"/>
            <a:ext cx="1005083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8:20 UT</a:t>
            </a:r>
          </a:p>
        </p:txBody>
      </p:sp>
    </p:spTree>
    <p:extLst>
      <p:ext uri="{BB962C8B-B14F-4D97-AF65-F5344CB8AC3E}">
        <p14:creationId xmlns:p14="http://schemas.microsoft.com/office/powerpoint/2010/main" val="312938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08721"/>
            <a:ext cx="3997576" cy="27966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8520" y="980729"/>
            <a:ext cx="5832648" cy="24416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s-ES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GREGOR </a:t>
            </a:r>
            <a:r>
              <a:rPr lang="es-ES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F</a:t>
            </a:r>
            <a:r>
              <a:rPr lang="es-ES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abry-Pérot  </a:t>
            </a:r>
            <a:r>
              <a:rPr lang="es-ES" i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Interferometer</a:t>
            </a:r>
            <a:r>
              <a:rPr lang="es-ES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(GFPI)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20 maps taken between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8:23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– 8:39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UT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Cadence ~ 47 seconds</a:t>
            </a:r>
            <a:endParaRPr lang="en-US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Pixel size: 0.081”/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px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(2X2 binned mode)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Exposure time: 80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ms</a:t>
            </a:r>
            <a:endParaRPr lang="en-US" dirty="0" smtClean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Accumulations per step: 4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54464" cy="684213"/>
          </a:xfrm>
        </p:spPr>
        <p:txBody>
          <a:bodyPr/>
          <a:lstStyle/>
          <a:p>
            <a:r>
              <a:rPr lang="de-DE" dirty="0" smtClean="0"/>
              <a:t>Observations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-113902" y="4365105"/>
            <a:ext cx="455553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36 steps along the Ca II 8542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Å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Non-equidistant grid:</a:t>
            </a:r>
          </a:p>
          <a:p>
            <a:pPr lvl="2"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Wings: broader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steps (∆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λ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=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0.20 Å)</a:t>
            </a:r>
          </a:p>
          <a:p>
            <a:pPr lvl="2"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Core: narrower steps (∆</a:t>
            </a:r>
            <a:r>
              <a:rPr lang="el-GR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λ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=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0.08 Å)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26" y="3705412"/>
            <a:ext cx="4030798" cy="281993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2" name="TextBox 11"/>
          <p:cNvSpPr txBox="1"/>
          <p:nvPr/>
        </p:nvSpPr>
        <p:spPr>
          <a:xfrm>
            <a:off x="7164288" y="5963508"/>
            <a:ext cx="17617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GFPI quiet Sun profile</a:t>
            </a:r>
          </a:p>
        </p:txBody>
      </p:sp>
    </p:spTree>
    <p:extLst>
      <p:ext uri="{BB962C8B-B14F-4D97-AF65-F5344CB8AC3E}">
        <p14:creationId xmlns:p14="http://schemas.microsoft.com/office/powerpoint/2010/main" val="367317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49276"/>
            <a:ext cx="8154464" cy="684213"/>
          </a:xfrm>
        </p:spPr>
        <p:txBody>
          <a:bodyPr/>
          <a:lstStyle/>
          <a:p>
            <a:pPr algn="ctr"/>
            <a:r>
              <a:rPr lang="de-DE" dirty="0" smtClean="0"/>
              <a:t>Data reduction and reconstruction of GFPI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323530" y="4293098"/>
            <a:ext cx="8679171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4178"/>
                </a:solidFill>
                <a:latin typeface="+mn-lt"/>
              </a:rPr>
              <a:t>IDL-based data reduction pipeline with widget support (optional): </a:t>
            </a:r>
            <a:r>
              <a:rPr lang="en-US" b="1" dirty="0" smtClean="0">
                <a:solidFill>
                  <a:srgbClr val="004178"/>
                </a:solidFill>
                <a:latin typeface="+mn-lt"/>
              </a:rPr>
              <a:t>sTools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4178"/>
                </a:solidFill>
                <a:latin typeface="+mn-lt"/>
              </a:rPr>
              <a:t>Automated data reduction and MOMFBD restoration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4178"/>
                </a:solidFill>
                <a:latin typeface="+mn-lt"/>
              </a:rPr>
              <a:t>sTools</a:t>
            </a:r>
            <a:r>
              <a:rPr lang="en-US" dirty="0" smtClean="0">
                <a:solidFill>
                  <a:srgbClr val="004178"/>
                </a:solidFill>
                <a:latin typeface="+mn-lt"/>
              </a:rPr>
              <a:t> pipeline </a:t>
            </a:r>
            <a:r>
              <a:rPr lang="en-US" dirty="0" smtClean="0">
                <a:solidFill>
                  <a:srgbClr val="004178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4178"/>
                </a:solidFill>
                <a:latin typeface="+mn-lt"/>
                <a:sym typeface="Wingdings" panose="05000000000000000000" pitchFamily="2" charset="2"/>
              </a:rPr>
              <a:t>s</a:t>
            </a:r>
            <a:r>
              <a:rPr lang="en-US" dirty="0" smtClean="0">
                <a:solidFill>
                  <a:srgbClr val="004178"/>
                </a:solidFill>
                <a:latin typeface="+mn-lt"/>
              </a:rPr>
              <a:t>ee also poster (</a:t>
            </a:r>
            <a:r>
              <a:rPr lang="en-US" dirty="0" err="1" smtClean="0">
                <a:solidFill>
                  <a:srgbClr val="004178"/>
                </a:solidFill>
                <a:latin typeface="+mn-lt"/>
              </a:rPr>
              <a:t>Kuckein</a:t>
            </a:r>
            <a:r>
              <a:rPr lang="en-US" dirty="0" smtClean="0">
                <a:solidFill>
                  <a:srgbClr val="004178"/>
                </a:solidFill>
                <a:latin typeface="+mn-lt"/>
              </a:rPr>
              <a:t> et al.) and </a:t>
            </a:r>
            <a:r>
              <a:rPr lang="en-US" dirty="0" err="1" smtClean="0">
                <a:solidFill>
                  <a:srgbClr val="004178"/>
                </a:solidFill>
                <a:latin typeface="+mn-lt"/>
              </a:rPr>
              <a:t>Kuckein</a:t>
            </a:r>
            <a:r>
              <a:rPr lang="en-US" dirty="0" smtClean="0">
                <a:solidFill>
                  <a:srgbClr val="004178"/>
                </a:solidFill>
                <a:latin typeface="+mn-lt"/>
              </a:rPr>
              <a:t> et al. 2017 (</a:t>
            </a:r>
            <a:r>
              <a:rPr lang="en-US" dirty="0" err="1" smtClean="0">
                <a:solidFill>
                  <a:srgbClr val="004178"/>
                </a:solidFill>
                <a:latin typeface="+mn-lt"/>
              </a:rPr>
              <a:t>arXiv</a:t>
            </a:r>
            <a:r>
              <a:rPr lang="en-US" dirty="0" smtClean="0">
                <a:solidFill>
                  <a:srgbClr val="004178"/>
                </a:solidFill>
                <a:latin typeface="+mn-lt"/>
              </a:rPr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1616050"/>
            <a:ext cx="4680520" cy="238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39552" y="333252"/>
            <a:ext cx="8154464" cy="684213"/>
          </a:xfrm>
        </p:spPr>
        <p:txBody>
          <a:bodyPr/>
          <a:lstStyle/>
          <a:p>
            <a:r>
              <a:rPr lang="de-DE" dirty="0" smtClean="0"/>
              <a:t>Observations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683570" y="908720"/>
            <a:ext cx="7404271" cy="35548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Ground-based instruments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i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Blue </a:t>
            </a:r>
            <a:r>
              <a:rPr lang="es-ES" sz="2200" i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Imaging</a:t>
            </a:r>
            <a:r>
              <a:rPr lang="es-ES" sz="2200" i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 </a:t>
            </a:r>
            <a:r>
              <a:rPr lang="es-ES" sz="2200" i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Channel</a:t>
            </a:r>
            <a:r>
              <a:rPr lang="es-ES" sz="2200" i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 </a:t>
            </a:r>
            <a:r>
              <a:rPr lang="es-E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(blue </a:t>
            </a:r>
            <a:r>
              <a:rPr lang="es-ES" sz="2200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channel</a:t>
            </a:r>
            <a:r>
              <a:rPr lang="es-E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 of </a:t>
            </a:r>
            <a:r>
              <a:rPr lang="es-ES" sz="2200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the</a:t>
            </a:r>
            <a:r>
              <a:rPr lang="es-E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 GFPI)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2 cameras: 4505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Å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(blue cont.) and 4307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Å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 (G-band)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Frames per burst: 80,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Cadence: ~ 30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s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Exposure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time: 4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2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ms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(blue cont.) and 5 </a:t>
            </a:r>
            <a:r>
              <a:rPr lang="en-US" sz="22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ms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(G-band)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Data reduction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  <a:sym typeface="Wingdings" panose="05000000000000000000" pitchFamily="2" charset="2"/>
              </a:rPr>
              <a:t>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  <a:sym typeface="Wingdings" panose="05000000000000000000" pitchFamily="2" charset="2"/>
              </a:rPr>
              <a:t>         (sTools) 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92" y="3573016"/>
            <a:ext cx="328652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18.01.2017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SOLARNET IV Meeting  /  Christoph Kuckein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C31C-8859-4814-B334-BBAD5E5C7AC5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39552" y="333252"/>
            <a:ext cx="8154464" cy="684213"/>
          </a:xfrm>
        </p:spPr>
        <p:txBody>
          <a:bodyPr/>
          <a:lstStyle/>
          <a:p>
            <a:r>
              <a:rPr lang="de-DE" dirty="0" smtClean="0"/>
              <a:t>Observations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683570" y="908720"/>
            <a:ext cx="7404271" cy="35548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Ground-based instruments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200" i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Blue </a:t>
            </a:r>
            <a:r>
              <a:rPr lang="es-ES" sz="2200" i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Imaging</a:t>
            </a:r>
            <a:r>
              <a:rPr lang="es-ES" sz="2200" i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 </a:t>
            </a:r>
            <a:r>
              <a:rPr lang="es-ES" sz="2200" i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Channel</a:t>
            </a:r>
            <a:r>
              <a:rPr lang="es-ES" sz="2200" i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 </a:t>
            </a:r>
            <a:r>
              <a:rPr lang="es-E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(blue </a:t>
            </a:r>
            <a:r>
              <a:rPr lang="es-ES" sz="2200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channel</a:t>
            </a:r>
            <a:r>
              <a:rPr lang="es-E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 of </a:t>
            </a:r>
            <a:r>
              <a:rPr lang="es-ES" sz="2200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the</a:t>
            </a:r>
            <a:r>
              <a:rPr lang="es-ES" sz="2200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/>
              </a:rPr>
              <a:t> GFPI)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2 cameras: 4505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Å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(blue cont.) and 4307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Å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 (G-band)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Frames per burst: 80,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Cadence: ~ 30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s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Exposure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time: 4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2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ms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(blue cont.) and 5 </a:t>
            </a:r>
            <a:r>
              <a:rPr lang="en-US" sz="2200" dirty="0" err="1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ms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(G-band)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Data reduction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  <a:sym typeface="Wingdings" panose="05000000000000000000" pitchFamily="2" charset="2"/>
              </a:rPr>
              <a:t>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  <a:sym typeface="Wingdings" panose="05000000000000000000" pitchFamily="2" charset="2"/>
              </a:rPr>
              <a:t>         (sTools) 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92" y="3573016"/>
            <a:ext cx="3286520" cy="180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713" y="5517233"/>
            <a:ext cx="861462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  <a:latin typeface="+mn-lt"/>
              </a:rPr>
              <a:t>Reduced / restored data will be archived at </a:t>
            </a:r>
            <a:r>
              <a:rPr lang="en-US" dirty="0" smtClean="0">
                <a:solidFill>
                  <a:srgbClr val="FF0000"/>
                </a:solidFill>
                <a:latin typeface="+mn-lt"/>
                <a:hlinkClick r:id="rId3"/>
              </a:rPr>
              <a:t>http://gregor.aip.de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. If you are interested in data from GFPI or BIC from 2014 and 2015 contact us.  </a:t>
            </a:r>
          </a:p>
        </p:txBody>
      </p:sp>
    </p:spTree>
    <p:extLst>
      <p:ext uri="{BB962C8B-B14F-4D97-AF65-F5344CB8AC3E}">
        <p14:creationId xmlns:p14="http://schemas.microsoft.com/office/powerpoint/2010/main" val="144611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sterpresentation_gonzalez_manrique">
  <a:themeElements>
    <a:clrScheme name="AIP">
      <a:dk1>
        <a:srgbClr val="4D555A"/>
      </a:dk1>
      <a:lt1>
        <a:sysClr val="window" lastClr="FFFFFF"/>
      </a:lt1>
      <a:dk2>
        <a:srgbClr val="004179"/>
      </a:dk2>
      <a:lt2>
        <a:srgbClr val="F8F8F8"/>
      </a:lt2>
      <a:accent1>
        <a:srgbClr val="D2C300"/>
      </a:accent1>
      <a:accent2>
        <a:srgbClr val="009BDC"/>
      </a:accent2>
      <a:accent3>
        <a:srgbClr val="FAAF00"/>
      </a:accent3>
      <a:accent4>
        <a:srgbClr val="A00028"/>
      </a:accent4>
      <a:accent5>
        <a:srgbClr val="6E4628"/>
      </a:accent5>
      <a:accent6>
        <a:srgbClr val="4D555A"/>
      </a:accent6>
      <a:hlink>
        <a:srgbClr val="5F5F5F"/>
      </a:hlink>
      <a:folHlink>
        <a:srgbClr val="919191"/>
      </a:folHlink>
    </a:clrScheme>
    <a:fontScheme name="Arial einfa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2200"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posterpresentation_gonzalez_manrique</Template>
  <TotalTime>0</TotalTime>
  <Words>1887</Words>
  <Application>Microsoft Office PowerPoint</Application>
  <PresentationFormat>On-screen Show (4:3)</PresentationFormat>
  <Paragraphs>406</Paragraphs>
  <Slides>46</Slides>
  <Notes>3</Notes>
  <HiddenSlides>6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posterpresentation_gonzalez_manrique</vt:lpstr>
      <vt:lpstr>PowerPoint Presentation</vt:lpstr>
      <vt:lpstr>Observations with GREGOR</vt:lpstr>
      <vt:lpstr>Observations</vt:lpstr>
      <vt:lpstr>Observations</vt:lpstr>
      <vt:lpstr>Observations</vt:lpstr>
      <vt:lpstr>Observations</vt:lpstr>
      <vt:lpstr>Data reduction and reconstruction of GFPI</vt:lpstr>
      <vt:lpstr>Observations</vt:lpstr>
      <vt:lpstr>Observations</vt:lpstr>
      <vt:lpstr>Observations</vt:lpstr>
      <vt:lpstr>Observations</vt:lpstr>
      <vt:lpstr>What is happening around the pores between 8:23 and 8:39 UT…?</vt:lpstr>
      <vt:lpstr>PowerPoint Presentation</vt:lpstr>
      <vt:lpstr>GFPI Ca II 8542 Å maps</vt:lpstr>
      <vt:lpstr>GFPI Ca II 8542 Å maps</vt:lpstr>
      <vt:lpstr>GFPI Ca II 8542 Å maps</vt:lpstr>
      <vt:lpstr>GFPI Ca II 8542 Å maps</vt:lpstr>
      <vt:lpstr>Ca II 8542 Å velocities</vt:lpstr>
      <vt:lpstr>Ca II 8542 Å velocities</vt:lpstr>
      <vt:lpstr>GFPI Ca II 8542 Å maps</vt:lpstr>
      <vt:lpstr>Ca II 8542 Å velocities</vt:lpstr>
      <vt:lpstr>Ca II 8542 Å velocities: blueshift</vt:lpstr>
      <vt:lpstr>Spectral line inversions</vt:lpstr>
      <vt:lpstr>Ca II 8542 Å velocities: blueshift</vt:lpstr>
      <vt:lpstr>Ca II 8542 Å velocities: blueshift</vt:lpstr>
      <vt:lpstr>Ca II 8542 Å velocities: blueshift</vt:lpstr>
      <vt:lpstr>GFPI Ca II 8542 Å scan of the brightening</vt:lpstr>
      <vt:lpstr>GFPI Ca II 8542 Å scan of the brightening</vt:lpstr>
      <vt:lpstr>GFPI Ca II 8542 Å scan of the brightening</vt:lpstr>
      <vt:lpstr>PowerPoint Presentation</vt:lpstr>
      <vt:lpstr>GFPI Ca II 8542 Å scan of the brightening</vt:lpstr>
      <vt:lpstr>GFPI Ca II 8542 Å scan of the brightening</vt:lpstr>
      <vt:lpstr>GFPI Ca II 8542 Å scan of the brightening</vt:lpstr>
      <vt:lpstr>GFPI Ca II 8542 Å scan of the brightening</vt:lpstr>
      <vt:lpstr>Time evolution of the Ca II profiles</vt:lpstr>
      <vt:lpstr>Time evolution of the Ca II profiles</vt:lpstr>
      <vt:lpstr>Time evolution of the Ca II profiles</vt:lpstr>
      <vt:lpstr>Ca II 8542 Å inversions</vt:lpstr>
      <vt:lpstr>Ca II 8542 Å inversions</vt:lpstr>
      <vt:lpstr>SDO movies of the brightening</vt:lpstr>
      <vt:lpstr>PowerPoint Presentation</vt:lpstr>
      <vt:lpstr>AIA 1600 Å (8:30 – 8:42 UT)</vt:lpstr>
      <vt:lpstr>HMI magnetograms</vt:lpstr>
      <vt:lpstr>Local Correlation Tracking (LCT)</vt:lpstr>
      <vt:lpstr>Conclusions </vt:lpstr>
      <vt:lpstr>Conclusions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Beispiel Titelfolie</dc:title>
  <dc:creator>Chris</dc:creator>
  <cp:lastModifiedBy>Chris</cp:lastModifiedBy>
  <cp:revision>251</cp:revision>
  <cp:lastPrinted>2016-10-07T10:12:14Z</cp:lastPrinted>
  <dcterms:created xsi:type="dcterms:W3CDTF">2016-10-04T15:24:49Z</dcterms:created>
  <dcterms:modified xsi:type="dcterms:W3CDTF">2017-01-18T10:27:51Z</dcterms:modified>
</cp:coreProperties>
</file>