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17587-DFAD-DF42-BE43-31D6451CE41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4B8BA-A97E-2D45-A74B-0A0E8286C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3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9CACF-40C0-0A44-AFB0-419A8C7959E4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D9F1-8AF5-E849-AC12-D87645D8B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39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UCHII regions in galaxy?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D9F1-8AF5-E849-AC12-D87645D8B3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up </a:t>
            </a:r>
            <a:r>
              <a:rPr lang="en-US" dirty="0" err="1" smtClean="0"/>
              <a:t>cepheus</a:t>
            </a:r>
            <a:r>
              <a:rPr lang="en-US" dirty="0" smtClean="0"/>
              <a:t> cloud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D9F1-8AF5-E849-AC12-D87645D8B3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3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Clive ratio?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D9F1-8AF5-E849-AC12-D87645D8B3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7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r>
              <a:rPr lang="en-US" baseline="0" dirty="0" smtClean="0"/>
              <a:t> of gas?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D9F1-8AF5-E849-AC12-D87645D8B3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8B12-0232-6B41-B30E-7EE8B3AB93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8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E7A26-FA88-7741-B0E4-76746AED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F7FB-7396-3C4D-A684-861E5CC96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2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98CB-8E50-1C41-81D6-769BD4C0C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AC5C-2F70-944E-9F92-E954C27B2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6AB1-00BB-AD4B-8D77-951840866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09/06/2018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606418-E9BF-3E4C-BC42-7EFAF71F2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58" r:id="rId3"/>
    <p:sldLayoutId id="2147483659" r:id="rId4"/>
    <p:sldLayoutId id="2147483660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GBT Mapping Observations of AME near the </a:t>
            </a:r>
            <a:r>
              <a:rPr lang="en-US" dirty="0" smtClean="0"/>
              <a:t>S140 </a:t>
            </a:r>
            <a:r>
              <a:rPr lang="en-US" dirty="0" smtClean="0"/>
              <a:t>Region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8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Max Abitbol </a:t>
            </a:r>
          </a:p>
          <a:p>
            <a:r>
              <a:rPr lang="en-US" dirty="0" smtClean="0"/>
              <a:t>University of Oxford</a:t>
            </a:r>
          </a:p>
          <a:p>
            <a:r>
              <a:rPr lang="en-US" dirty="0" smtClean="0"/>
              <a:t>CMB Foregrounds for B-mode Studies</a:t>
            </a:r>
          </a:p>
          <a:p>
            <a:r>
              <a:rPr lang="en-US" dirty="0" smtClean="0"/>
              <a:t>October 17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  <a:p>
            <a:r>
              <a:rPr lang="en-US" dirty="0" smtClean="0"/>
              <a:t>Tenerife, Spain</a:t>
            </a:r>
          </a:p>
        </p:txBody>
      </p:sp>
    </p:spTree>
    <p:extLst>
      <p:ext uri="{BB962C8B-B14F-4D97-AF65-F5344CB8AC3E}">
        <p14:creationId xmlns:p14="http://schemas.microsoft.com/office/powerpoint/2010/main" val="171939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71"/>
            <a:ext cx="8229600" cy="1143000"/>
          </a:xfrm>
        </p:spPr>
        <p:txBody>
          <a:bodyPr/>
          <a:lstStyle/>
          <a:p>
            <a:r>
              <a:rPr lang="en-US" dirty="0" smtClean="0"/>
              <a:t>Spatial morphology of G107.2+5.2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 descr="gbtA_contours_smth10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702"/>
            <a:ext cx="4572000" cy="3429000"/>
          </a:xfrm>
          <a:prstGeom prst="rect">
            <a:avLst/>
          </a:prstGeom>
        </p:spPr>
      </p:pic>
      <p:pic>
        <p:nvPicPr>
          <p:cNvPr id="9" name="Picture 8" descr="gbtA_aperture_smth4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6702"/>
            <a:ext cx="4572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GBT 4 GHz map with </a:t>
            </a:r>
            <a:r>
              <a:rPr lang="en-US" dirty="0" smtClean="0">
                <a:latin typeface="Helvetica"/>
                <a:cs typeface="Helvetica"/>
              </a:rPr>
              <a:t>contours</a:t>
            </a:r>
            <a:r>
              <a:rPr lang="en-US" dirty="0" smtClean="0">
                <a:latin typeface="Helvetica"/>
                <a:cs typeface="Helvetica"/>
              </a:rPr>
              <a:t>	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GBT 4 GHz map smoothed for </a:t>
            </a:r>
            <a:r>
              <a:rPr lang="en-US" dirty="0" smtClean="0">
                <a:latin typeface="Helvetica"/>
                <a:cs typeface="Helvetica"/>
              </a:rPr>
              <a:t>photometry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898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71"/>
            <a:ext cx="8229600" cy="1143000"/>
          </a:xfrm>
        </p:spPr>
        <p:txBody>
          <a:bodyPr/>
          <a:lstStyle/>
          <a:p>
            <a:r>
              <a:rPr lang="en-US" dirty="0" smtClean="0"/>
              <a:t>Spatial morphology of G107.2+5.2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CGPS map at 408 MHz with GBT contours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Planck 28 GHz map with GBT </a:t>
            </a:r>
            <a:r>
              <a:rPr lang="en-US" dirty="0" smtClean="0">
                <a:latin typeface="Helvetica"/>
                <a:cs typeface="Helvetica"/>
              </a:rPr>
              <a:t>contours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4" name="Picture 13" descr="cgps_contou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702"/>
            <a:ext cx="4572000" cy="3429000"/>
          </a:xfrm>
          <a:prstGeom prst="rect">
            <a:avLst/>
          </a:prstGeom>
        </p:spPr>
      </p:pic>
      <p:pic>
        <p:nvPicPr>
          <p:cNvPr id="15" name="Picture 14" descr="planck28_contou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6702"/>
            <a:ext cx="4572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4186"/>
            <a:ext cx="351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GHz map spatially correlated with 408 MHZ map.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86218" y="5634186"/>
            <a:ext cx="351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GHz map doesn’t have spatial resolution to resolve S140.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1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71"/>
            <a:ext cx="8229600" cy="1143000"/>
          </a:xfrm>
        </p:spPr>
        <p:txBody>
          <a:bodyPr/>
          <a:lstStyle/>
          <a:p>
            <a:r>
              <a:rPr lang="en-US" dirty="0" smtClean="0"/>
              <a:t>Spatial morphology of G107.2+5.2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Planck </a:t>
            </a:r>
            <a:r>
              <a:rPr lang="en-US" dirty="0" smtClean="0">
                <a:latin typeface="Helvetica"/>
                <a:cs typeface="Helvetica"/>
              </a:rPr>
              <a:t>143 </a:t>
            </a:r>
            <a:r>
              <a:rPr lang="en-US" dirty="0">
                <a:latin typeface="Helvetica"/>
                <a:cs typeface="Helvetica"/>
              </a:rPr>
              <a:t>GHz map with GBT contours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45037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Planck </a:t>
            </a:r>
            <a:r>
              <a:rPr lang="en-US" dirty="0" smtClean="0">
                <a:latin typeface="Helvetica"/>
                <a:cs typeface="Helvetica"/>
              </a:rPr>
              <a:t>353 GHz </a:t>
            </a:r>
            <a:r>
              <a:rPr lang="en-US" dirty="0" smtClean="0">
                <a:latin typeface="Helvetica"/>
                <a:cs typeface="Helvetica"/>
              </a:rPr>
              <a:t>map with GBT </a:t>
            </a:r>
            <a:r>
              <a:rPr lang="en-US" dirty="0" smtClean="0">
                <a:latin typeface="Helvetica"/>
                <a:cs typeface="Helvetica"/>
              </a:rPr>
              <a:t>contours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3" name="Picture 12" descr="planck143_contou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702"/>
            <a:ext cx="4572000" cy="34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929" y="5634186"/>
            <a:ext cx="394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‘Cloud’ mostly disappears above </a:t>
            </a:r>
          </a:p>
          <a:p>
            <a:r>
              <a:rPr lang="en-US" dirty="0" smtClean="0"/>
              <a:t>100 GHz. Emission dominated by S140.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74673" y="5634186"/>
            <a:ext cx="351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Spinning dust should correlate spatially with thermal dust.</a:t>
            </a:r>
            <a:endParaRPr lang="en-US" dirty="0"/>
          </a:p>
        </p:txBody>
      </p:sp>
      <p:pic>
        <p:nvPicPr>
          <p:cNvPr id="3" name="Picture 2" descr="planck353_contour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9670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8345"/>
          </a:xfrm>
        </p:spPr>
        <p:txBody>
          <a:bodyPr/>
          <a:lstStyle/>
          <a:p>
            <a:r>
              <a:rPr lang="en-US" dirty="0" smtClean="0"/>
              <a:t>Spectrum:</a:t>
            </a:r>
          </a:p>
          <a:p>
            <a:pPr lvl="1"/>
            <a:r>
              <a:rPr lang="en-US" dirty="0" smtClean="0"/>
              <a:t>Consistent with both spinning dust and UCHII AME models.</a:t>
            </a:r>
          </a:p>
          <a:p>
            <a:pPr lvl="1"/>
            <a:r>
              <a:rPr lang="en-US" dirty="0" smtClean="0"/>
              <a:t>Spinning dust statistically the better fitting model.</a:t>
            </a:r>
          </a:p>
          <a:p>
            <a:r>
              <a:rPr lang="en-US" dirty="0" smtClean="0"/>
              <a:t>Morphology:</a:t>
            </a:r>
          </a:p>
          <a:p>
            <a:pPr lvl="1"/>
            <a:r>
              <a:rPr lang="en-US" dirty="0" smtClean="0"/>
              <a:t>Diffuse ‘cloud’ optically thin free-free.</a:t>
            </a:r>
          </a:p>
          <a:p>
            <a:pPr lvl="1"/>
            <a:r>
              <a:rPr lang="en-US" dirty="0" smtClean="0"/>
              <a:t>S140 could harbor UCHII region.</a:t>
            </a:r>
          </a:p>
          <a:p>
            <a:pPr lvl="1"/>
            <a:r>
              <a:rPr lang="en-US" dirty="0" smtClean="0"/>
              <a:t>Thermal dust emission throughout aperture but brightest near S140.</a:t>
            </a:r>
          </a:p>
          <a:p>
            <a:r>
              <a:rPr lang="en-US" dirty="0" smtClean="0"/>
              <a:t>External info:</a:t>
            </a:r>
          </a:p>
          <a:p>
            <a:pPr lvl="1"/>
            <a:r>
              <a:rPr lang="en-US" dirty="0" smtClean="0"/>
              <a:t>AMI data of S140 detects rising spectrum of AME. </a:t>
            </a:r>
          </a:p>
          <a:p>
            <a:pPr lvl="1"/>
            <a:r>
              <a:rPr lang="en-US" dirty="0" smtClean="0"/>
              <a:t>AMI model consistent with UCHII.</a:t>
            </a:r>
          </a:p>
          <a:p>
            <a:pPr lvl="1"/>
            <a:r>
              <a:rPr lang="en-US" dirty="0" smtClean="0"/>
              <a:t>AMI model consistent with spinning dust if emission is diffuse and on scales &gt; 10’.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6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spatial resolution 20 </a:t>
            </a:r>
            <a:r>
              <a:rPr lang="mr-IN" dirty="0" smtClean="0"/>
              <a:t>–</a:t>
            </a:r>
            <a:r>
              <a:rPr lang="en-US" dirty="0" smtClean="0"/>
              <a:t> 40 GHz data required. </a:t>
            </a:r>
          </a:p>
          <a:p>
            <a:r>
              <a:rPr lang="en-US" dirty="0" smtClean="0"/>
              <a:t>H-alpha observations could help measure expected free-free emission. </a:t>
            </a:r>
          </a:p>
          <a:p>
            <a:endParaRPr lang="en-US" dirty="0" smtClean="0"/>
          </a:p>
          <a:p>
            <a:r>
              <a:rPr lang="en-US" dirty="0" smtClean="0"/>
              <a:t>Polarization </a:t>
            </a:r>
            <a:r>
              <a:rPr lang="en-US" dirty="0" smtClean="0"/>
              <a:t>data.</a:t>
            </a:r>
            <a:endParaRPr lang="en-US" dirty="0"/>
          </a:p>
          <a:p>
            <a:r>
              <a:rPr lang="en-US" dirty="0"/>
              <a:t>Radio recombination </a:t>
            </a:r>
            <a:r>
              <a:rPr lang="en-US" dirty="0" smtClean="0"/>
              <a:t>lines.</a:t>
            </a:r>
            <a:endParaRPr lang="en-US" dirty="0"/>
          </a:p>
          <a:p>
            <a:r>
              <a:rPr lang="en-US" dirty="0" smtClean="0"/>
              <a:t>Ku-band or higher frequency observations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GBT </a:t>
            </a:r>
            <a:r>
              <a:rPr lang="en-US" dirty="0" smtClean="0"/>
              <a:t>on other regions.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349614" y="611065"/>
            <a:ext cx="8444772" cy="2989386"/>
          </a:xfrm>
        </p:spPr>
        <p:txBody>
          <a:bodyPr/>
          <a:lstStyle/>
          <a:p>
            <a:r>
              <a:rPr lang="en-US" sz="3000" dirty="0" smtClean="0">
                <a:latin typeface="Helvetica" charset="0"/>
              </a:rPr>
              <a:t>Constraining the anomalous </a:t>
            </a:r>
            <a:r>
              <a:rPr lang="en-US" sz="3000" dirty="0">
                <a:latin typeface="Helvetica" charset="0"/>
              </a:rPr>
              <a:t>m</a:t>
            </a:r>
            <a:r>
              <a:rPr lang="en-US" sz="3000" dirty="0" smtClean="0">
                <a:latin typeface="Helvetica" charset="0"/>
              </a:rPr>
              <a:t>icrowave </a:t>
            </a:r>
            <a:r>
              <a:rPr lang="en-US" sz="3000" dirty="0">
                <a:latin typeface="Helvetica" charset="0"/>
              </a:rPr>
              <a:t>e</a:t>
            </a:r>
            <a:r>
              <a:rPr lang="en-US" sz="3000" dirty="0" smtClean="0">
                <a:latin typeface="Helvetica" charset="0"/>
              </a:rPr>
              <a:t>mission mechanism in the S140 star forming region with spectroscopic observations between 4 and 8 GHz at the Green Bank Telescope</a:t>
            </a:r>
            <a:endParaRPr lang="en-US" sz="3000" dirty="0">
              <a:latin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772400" cy="23959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Max Abitbol, Brad Johnson, Glenn Jones, Clive Dickinson, and Stuart Harper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ApJ</a:t>
            </a:r>
            <a:r>
              <a:rPr lang="en-US" dirty="0" smtClean="0">
                <a:ea typeface="+mn-ea"/>
                <a:cs typeface="+mn-cs"/>
              </a:rPr>
              <a:t> 864:97 (2018). </a:t>
            </a:r>
          </a:p>
        </p:txBody>
      </p:sp>
    </p:spTree>
    <p:extLst>
      <p:ext uri="{BB962C8B-B14F-4D97-AF65-F5344CB8AC3E}">
        <p14:creationId xmlns:p14="http://schemas.microsoft.com/office/powerpoint/2010/main" val="331908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964"/>
            <a:ext cx="8229600" cy="5026386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 smtClean="0"/>
              <a:t>AME</a:t>
            </a:r>
          </a:p>
          <a:p>
            <a:r>
              <a:rPr lang="en-US" sz="1800" dirty="0" smtClean="0"/>
              <a:t>Excess emission at 10 – 60 GHz.</a:t>
            </a:r>
          </a:p>
          <a:p>
            <a:r>
              <a:rPr lang="en-US" sz="1800" dirty="0" smtClean="0"/>
              <a:t>Not synchrotron, </a:t>
            </a:r>
            <a:r>
              <a:rPr lang="en-US" sz="1800" dirty="0" smtClean="0"/>
              <a:t>(</a:t>
            </a:r>
            <a:r>
              <a:rPr lang="en-US" sz="1800" dirty="0" smtClean="0"/>
              <a:t>optically thin) </a:t>
            </a:r>
            <a:r>
              <a:rPr lang="en-US" sz="1800" dirty="0" smtClean="0"/>
              <a:t>free</a:t>
            </a:r>
            <a:r>
              <a:rPr lang="en-US" sz="1800" dirty="0" smtClean="0"/>
              <a:t>-free, or thermal dust. 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AME could be polarized and obscure B-mode observations. </a:t>
            </a:r>
          </a:p>
          <a:p>
            <a:r>
              <a:rPr lang="en-US" sz="1800" dirty="0" smtClean="0">
                <a:solidFill>
                  <a:srgbClr val="3366FF"/>
                </a:solidFill>
              </a:rPr>
              <a:t>AME is an important foreground for temperature anisotropy and spectral distortion measurements. </a:t>
            </a:r>
            <a:endParaRPr lang="en-US" sz="18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1800" u="sng" dirty="0" smtClean="0"/>
              <a:t>Observations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Planck detects AME from </a:t>
            </a:r>
            <a:r>
              <a:rPr lang="en-US" sz="1800" dirty="0" smtClean="0">
                <a:solidFill>
                  <a:srgbClr val="000000"/>
                </a:solidFill>
              </a:rPr>
              <a:t>around S140</a:t>
            </a:r>
            <a:r>
              <a:rPr lang="en-US" sz="1800" dirty="0" smtClean="0">
                <a:solidFill>
                  <a:srgbClr val="000000"/>
                </a:solidFill>
              </a:rPr>
              <a:t>, a star forming region.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We observed the region with the GBT at 4 – 8 GHz. 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0000"/>
                </a:solidFill>
              </a:rPr>
              <a:t>Possible Source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Spinning dust: electric dipole emission from rapidly rotating dust grains. 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Compact HII regions: </a:t>
            </a:r>
            <a:r>
              <a:rPr lang="en-US" sz="1800" dirty="0" smtClean="0">
                <a:solidFill>
                  <a:srgbClr val="000000"/>
                </a:solidFill>
              </a:rPr>
              <a:t>(optically thick) free</a:t>
            </a:r>
            <a:r>
              <a:rPr lang="en-US" sz="1800" dirty="0" smtClean="0">
                <a:solidFill>
                  <a:srgbClr val="000000"/>
                </a:solidFill>
              </a:rPr>
              <a:t>-free with high emission measure. </a:t>
            </a:r>
          </a:p>
          <a:p>
            <a:pPr marL="0" indent="0">
              <a:buNone/>
            </a:pPr>
            <a:r>
              <a:rPr lang="en-US" sz="1800" u="sng" dirty="0" smtClean="0">
                <a:solidFill>
                  <a:srgbClr val="000000"/>
                </a:solidFill>
              </a:rPr>
              <a:t>Goal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3366FF"/>
                </a:solidFill>
              </a:rPr>
              <a:t>Determine AME mechanism in this region.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Bank Telescope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IMG_20170404_132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500"/>
            <a:ext cx="4572000" cy="3429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548" y="1417638"/>
            <a:ext cx="4109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100 meter Gregorian reflecting telescope.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Observations at C-band using the digital spectrometer backend.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4 – 8 GHz split into 65,536 frequency bins.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Each bin is approximately 100 kHz wide (with overlap at the edges).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Scanned the region as fast as possible given mechanical constraints.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Flashed a noise diode calibration source every other sample.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Data calibrated by using known astrophysical sources. </a:t>
            </a:r>
          </a:p>
        </p:txBody>
      </p:sp>
    </p:spTree>
    <p:extLst>
      <p:ext uri="{BB962C8B-B14F-4D97-AF65-F5344CB8AC3E}">
        <p14:creationId xmlns:p14="http://schemas.microsoft.com/office/powerpoint/2010/main" val="362730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observations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gbtdatamovi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81" y="1417638"/>
            <a:ext cx="7406639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map of G107.2+5.2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f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417638"/>
            <a:ext cx="65836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8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spectrum of G107.2+5.2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f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417638"/>
            <a:ext cx="790041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 </a:t>
            </a:r>
            <a:r>
              <a:rPr lang="en-US" dirty="0" smtClean="0"/>
              <a:t>models: UCHII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f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1" y="1417638"/>
            <a:ext cx="7901939" cy="4938712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18" y="563263"/>
            <a:ext cx="3417454" cy="30393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40" y="973193"/>
            <a:ext cx="3108152" cy="2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1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 </a:t>
            </a:r>
            <a:r>
              <a:rPr lang="en-US" dirty="0" smtClean="0"/>
              <a:t>models: spinning dust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abitbol | university of oxford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AF7FB-7396-3C4D-A684-861E5CC969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f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1" y="1417638"/>
            <a:ext cx="7901939" cy="493871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3" y="1074766"/>
            <a:ext cx="2228273" cy="31581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86" y="793078"/>
            <a:ext cx="2413000" cy="2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 Tal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Talk Template.thmx</Template>
  <TotalTime>3201</TotalTime>
  <Words>639</Words>
  <Application>Microsoft Macintosh PowerPoint</Application>
  <PresentationFormat>On-screen Show (4:3)</PresentationFormat>
  <Paragraphs>103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My Talk Template</vt:lpstr>
      <vt:lpstr>GBT Mapping Observations of AME near the S140 Region </vt:lpstr>
      <vt:lpstr>Constraining the anomalous microwave emission mechanism in the S140 star forming region with spectroscopic observations between 4 and 8 GHz at the Green Bank Telescope</vt:lpstr>
      <vt:lpstr>Overview</vt:lpstr>
      <vt:lpstr>Green Bank Telescope</vt:lpstr>
      <vt:lpstr>GBT observations</vt:lpstr>
      <vt:lpstr>GBT map of G107.2+5.2</vt:lpstr>
      <vt:lpstr>Intensity spectrum of G107.2+5.2</vt:lpstr>
      <vt:lpstr>AME models: UCHII</vt:lpstr>
      <vt:lpstr>AME models: spinning dust</vt:lpstr>
      <vt:lpstr>Spatial morphology of G107.2+5.2</vt:lpstr>
      <vt:lpstr>Spatial morphology of G107.2+5.2</vt:lpstr>
      <vt:lpstr>Spatial morphology of G107.2+5.2</vt:lpstr>
      <vt:lpstr>Conclusion</vt:lpstr>
      <vt:lpstr>Future work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Maximilian Abitbol</dc:creator>
  <cp:lastModifiedBy>Max</cp:lastModifiedBy>
  <cp:revision>44</cp:revision>
  <dcterms:created xsi:type="dcterms:W3CDTF">2018-10-10T11:11:53Z</dcterms:created>
  <dcterms:modified xsi:type="dcterms:W3CDTF">2018-10-16T08:40:57Z</dcterms:modified>
</cp:coreProperties>
</file>