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1"/>
  </p:notesMasterIdLst>
  <p:sldIdLst>
    <p:sldId id="331" r:id="rId3"/>
    <p:sldId id="350" r:id="rId4"/>
    <p:sldId id="334" r:id="rId5"/>
    <p:sldId id="363" r:id="rId6"/>
    <p:sldId id="364" r:id="rId7"/>
    <p:sldId id="375" r:id="rId8"/>
    <p:sldId id="376" r:id="rId9"/>
    <p:sldId id="356" r:id="rId10"/>
    <p:sldId id="377" r:id="rId11"/>
    <p:sldId id="358" r:id="rId12"/>
    <p:sldId id="378" r:id="rId13"/>
    <p:sldId id="360" r:id="rId14"/>
    <p:sldId id="380" r:id="rId15"/>
    <p:sldId id="347" r:id="rId16"/>
    <p:sldId id="362" r:id="rId17"/>
    <p:sldId id="365" r:id="rId18"/>
    <p:sldId id="327" r:id="rId19"/>
    <p:sldId id="328" r:id="rId20"/>
    <p:sldId id="283" r:id="rId21"/>
    <p:sldId id="381" r:id="rId22"/>
    <p:sldId id="330" r:id="rId23"/>
    <p:sldId id="382" r:id="rId24"/>
    <p:sldId id="343" r:id="rId25"/>
    <p:sldId id="344" r:id="rId26"/>
    <p:sldId id="324" r:id="rId27"/>
    <p:sldId id="379" r:id="rId28"/>
    <p:sldId id="346" r:id="rId29"/>
    <p:sldId id="34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2B5B"/>
    <a:srgbClr val="D1DEFF"/>
    <a:srgbClr val="7D2A02"/>
    <a:srgbClr val="115CFF"/>
    <a:srgbClr val="004400"/>
    <a:srgbClr val="86ABFF"/>
    <a:srgbClr val="87B0FF"/>
    <a:srgbClr val="B8DBFF"/>
    <a:srgbClr val="6EA6FF"/>
    <a:srgbClr val="487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2"/>
    <p:restoredTop sz="94540" autoAdjust="0"/>
  </p:normalViewPr>
  <p:slideViewPr>
    <p:cSldViewPr snapToGrid="0" snapToObjects="1">
      <p:cViewPr>
        <p:scale>
          <a:sx n="100" d="100"/>
          <a:sy n="100" d="100"/>
        </p:scale>
        <p:origin x="-1296" y="-264"/>
      </p:cViewPr>
      <p:guideLst>
        <p:guide orient="horz" pos="2160"/>
        <p:guide pos="288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38421A-8C25-B44C-AB62-00153CCAF797}" type="datetimeFigureOut">
              <a:rPr lang="en-US" smtClean="0"/>
              <a:t>16/10/18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F05FB2-29E8-BF4B-8CE0-E6D41698E50D}" type="slidenum">
              <a:rPr lang="en-US" smtClean="0"/>
              <a:t>‹Nr.›</a:t>
            </a:fld>
            <a:endParaRPr lang="en-US"/>
          </a:p>
        </p:txBody>
      </p:sp>
    </p:spTree>
    <p:extLst>
      <p:ext uri="{BB962C8B-B14F-4D97-AF65-F5344CB8AC3E}">
        <p14:creationId xmlns:p14="http://schemas.microsoft.com/office/powerpoint/2010/main" val="372133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PASIPHAE is an experiment that aims</a:t>
            </a:r>
            <a:r>
              <a:rPr lang="en-US" baseline="0" dirty="0"/>
              <a:t> to revolutionize the way the foreground due to Galactic interstellar dust is removed by experiments seeking an inflationary signature in the polarization of the CMB</a:t>
            </a:r>
            <a:endParaRPr lang="en-US" dirty="0"/>
          </a:p>
          <a:p>
            <a:endParaRPr lang="en-US" dirty="0"/>
          </a:p>
          <a:p>
            <a:r>
              <a:rPr lang="en-US" dirty="0"/>
              <a:t>PASIPHAE is an acronym but it is also a name (that of the Minoan queen)</a:t>
            </a:r>
          </a:p>
        </p:txBody>
      </p:sp>
      <p:sp>
        <p:nvSpPr>
          <p:cNvPr id="4" name="Slide Number Placeholder 3"/>
          <p:cNvSpPr>
            <a:spLocks noGrp="1"/>
          </p:cNvSpPr>
          <p:nvPr>
            <p:ph type="sldNum" sz="quarter" idx="10"/>
          </p:nvPr>
        </p:nvSpPr>
        <p:spPr/>
        <p:txBody>
          <a:bodyPr/>
          <a:lstStyle/>
          <a:p>
            <a:fld id="{18F05FB2-29E8-BF4B-8CE0-E6D41698E50D}" type="slidenum">
              <a:rPr lang="en-US" smtClean="0"/>
              <a:t>1</a:t>
            </a:fld>
            <a:endParaRPr lang="en-US"/>
          </a:p>
        </p:txBody>
      </p:sp>
    </p:spTree>
    <p:extLst>
      <p:ext uri="{BB962C8B-B14F-4D97-AF65-F5344CB8AC3E}">
        <p14:creationId xmlns:p14="http://schemas.microsoft.com/office/powerpoint/2010/main" val="196563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same dust grains that emit polarized microwaves also absorb starlight and impart polarization on the emerging light.  </a:t>
            </a:r>
            <a:r>
              <a:rPr lang="en-US" dirty="0"/>
              <a:t>So we can use stars of known distances</a:t>
            </a:r>
            <a:r>
              <a:rPr lang="en-US" baseline="0" dirty="0"/>
              <a:t> as lamp posts. If we measure the polarization of many stars of different but known distances along a line of sight, then we can infer the direction of the magnetic field between them, and use this information to subtract the dust foreground from CMB polarization, </a:t>
            </a:r>
            <a:r>
              <a:rPr lang="en-US" b="1" baseline="0" dirty="0"/>
              <a:t>including 3-dimensional </a:t>
            </a:r>
            <a:r>
              <a:rPr lang="en-US" baseline="0" dirty="0"/>
              <a:t>effects. </a:t>
            </a:r>
          </a:p>
        </p:txBody>
      </p:sp>
      <p:sp>
        <p:nvSpPr>
          <p:cNvPr id="4" name="Slide Number Placeholder 3"/>
          <p:cNvSpPr>
            <a:spLocks noGrp="1"/>
          </p:cNvSpPr>
          <p:nvPr>
            <p:ph type="sldNum" sz="quarter" idx="10"/>
          </p:nvPr>
        </p:nvSpPr>
        <p:spPr/>
        <p:txBody>
          <a:bodyPr/>
          <a:lstStyle/>
          <a:p>
            <a:fld id="{18F05FB2-29E8-BF4B-8CE0-E6D41698E50D}" type="slidenum">
              <a:rPr lang="en-US" smtClean="0"/>
              <a:t>10</a:t>
            </a:fld>
            <a:endParaRPr lang="en-US"/>
          </a:p>
        </p:txBody>
      </p:sp>
    </p:spTree>
    <p:extLst>
      <p:ext uri="{BB962C8B-B14F-4D97-AF65-F5344CB8AC3E}">
        <p14:creationId xmlns:p14="http://schemas.microsoft.com/office/powerpoint/2010/main" val="48249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Only now is this approach possible, because of GAIA and PASIPHAE. </a:t>
            </a:r>
          </a:p>
          <a:p>
            <a:endParaRPr lang="en-US" baseline="0" dirty="0"/>
          </a:p>
          <a:p>
            <a:r>
              <a:rPr lang="en-US" baseline="0" dirty="0"/>
              <a:t>ESA’s Gaia mission has delivered reliable parallaxes for a billion stars. </a:t>
            </a:r>
          </a:p>
          <a:p>
            <a:r>
              <a:rPr lang="en-US" baseline="0" dirty="0"/>
              <a:t>PASIPHAE will deliver the necessary polarization measurements. </a:t>
            </a:r>
          </a:p>
          <a:p>
            <a:endParaRPr lang="en-US" baseline="0" dirty="0"/>
          </a:p>
          <a:p>
            <a:r>
              <a:rPr lang="en-US" baseline="0" dirty="0"/>
              <a:t>And for the first time, we will be able to construct a tomographic map of the Galactic magnetic field direction</a:t>
            </a:r>
          </a:p>
        </p:txBody>
      </p:sp>
      <p:sp>
        <p:nvSpPr>
          <p:cNvPr id="4" name="Slide Number Placeholder 3"/>
          <p:cNvSpPr>
            <a:spLocks noGrp="1"/>
          </p:cNvSpPr>
          <p:nvPr>
            <p:ph type="sldNum" sz="quarter" idx="10"/>
          </p:nvPr>
        </p:nvSpPr>
        <p:spPr/>
        <p:txBody>
          <a:bodyPr/>
          <a:lstStyle/>
          <a:p>
            <a:fld id="{18F05FB2-29E8-BF4B-8CE0-E6D41698E50D}" type="slidenum">
              <a:rPr lang="en-US" smtClean="0"/>
              <a:t>11</a:t>
            </a:fld>
            <a:endParaRPr lang="en-US"/>
          </a:p>
        </p:txBody>
      </p:sp>
    </p:spTree>
    <p:extLst>
      <p:ext uri="{BB962C8B-B14F-4D97-AF65-F5344CB8AC3E}">
        <p14:creationId xmlns:p14="http://schemas.microsoft.com/office/powerpoint/2010/main" val="1975946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PASIPHAE survey will cover the high Galactic latitudes that CMB polarization experiments target. PASIPHAE will run concurrently from two sites: in the Norther hemisphere, at the </a:t>
            </a:r>
            <a:r>
              <a:rPr lang="en-US" baseline="0" dirty="0" err="1"/>
              <a:t>Skinakas</a:t>
            </a:r>
            <a:r>
              <a:rPr lang="en-US" baseline="0" dirty="0"/>
              <a:t> Observatory in Crete. In the Southern hemisphere, at the South African Astronomical Observatory in Sutherland. </a:t>
            </a:r>
          </a:p>
        </p:txBody>
      </p:sp>
      <p:sp>
        <p:nvSpPr>
          <p:cNvPr id="4" name="Slide Number Placeholder 3"/>
          <p:cNvSpPr>
            <a:spLocks noGrp="1"/>
          </p:cNvSpPr>
          <p:nvPr>
            <p:ph type="sldNum" sz="quarter" idx="10"/>
          </p:nvPr>
        </p:nvSpPr>
        <p:spPr/>
        <p:txBody>
          <a:bodyPr/>
          <a:lstStyle/>
          <a:p>
            <a:fld id="{18F05FB2-29E8-BF4B-8CE0-E6D41698E50D}" type="slidenum">
              <a:rPr lang="en-US" smtClean="0"/>
              <a:t>12</a:t>
            </a:fld>
            <a:endParaRPr lang="en-US"/>
          </a:p>
        </p:txBody>
      </p:sp>
    </p:spTree>
    <p:extLst>
      <p:ext uri="{BB962C8B-B14F-4D97-AF65-F5344CB8AC3E}">
        <p14:creationId xmlns:p14="http://schemas.microsoft.com/office/powerpoint/2010/main" val="66799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13</a:t>
            </a:fld>
            <a:endParaRPr lang="en-US"/>
          </a:p>
        </p:txBody>
      </p:sp>
    </p:spTree>
    <p:extLst>
      <p:ext uri="{BB962C8B-B14F-4D97-AF65-F5344CB8AC3E}">
        <p14:creationId xmlns:p14="http://schemas.microsoft.com/office/powerpoint/2010/main" val="426582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PASIPAHE will </a:t>
            </a:r>
            <a:r>
              <a:rPr lang="en-US" baseline="0" dirty="0"/>
              <a:t>measure the polarization of several million stars, in a part of the sky that is essentially unexplored in optical polarization. I am showing here the number of stars per square degree with currently measured polarization properties as a function of Galactic latitude. The high Galactic latitudes of interest have been neglected and the current state of the art is disheartening, at one star per three square degrees.  The reason is because it is driven by the star formation community that cares about the galactic plane where stars are forming inside molecular clouds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14</a:t>
            </a:fld>
            <a:endParaRPr lang="en-US"/>
          </a:p>
        </p:txBody>
      </p:sp>
    </p:spTree>
    <p:extLst>
      <p:ext uri="{BB962C8B-B14F-4D97-AF65-F5344CB8AC3E}">
        <p14:creationId xmlns:p14="http://schemas.microsoft.com/office/powerpoint/2010/main" val="44876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PASIPAHE will take us</a:t>
            </a:r>
            <a:r>
              <a:rPr lang="en-US" baseline="0" dirty="0"/>
              <a:t> at least to 360 stars per square degree, a thousand-fold improvement over the current state of the art.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achieve this both systematic and statistical uncertainties will be below 0.1%. We need this kind of unprecedented accuracy because at these high latitudes there is little dust, so the polarization is low.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15</a:t>
            </a:fld>
            <a:endParaRPr lang="en-US"/>
          </a:p>
        </p:txBody>
      </p:sp>
    </p:spTree>
    <p:extLst>
      <p:ext uri="{BB962C8B-B14F-4D97-AF65-F5344CB8AC3E}">
        <p14:creationId xmlns:p14="http://schemas.microsoft.com/office/powerpoint/2010/main" val="1715648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achieved by WALOP:</a:t>
            </a:r>
            <a:r>
              <a:rPr lang="en-US" baseline="0" dirty="0"/>
              <a:t> </a:t>
            </a:r>
            <a:r>
              <a:rPr lang="en-US" dirty="0"/>
              <a:t>an</a:t>
            </a:r>
            <a:r>
              <a:rPr lang="en-US" baseline="0" dirty="0"/>
              <a:t> innovative, wide-area, linear </a:t>
            </a:r>
            <a:r>
              <a:rPr lang="en-US" baseline="0" dirty="0" err="1"/>
              <a:t>optopolarimeter</a:t>
            </a:r>
            <a:r>
              <a:rPr lang="en-US" baseline="0" dirty="0"/>
              <a:t>, designed specifically for this project. </a:t>
            </a:r>
          </a:p>
          <a:p>
            <a:endParaRPr lang="en-US" baseline="0" dirty="0"/>
          </a:p>
          <a:p>
            <a:r>
              <a:rPr lang="en-US" baseline="0" dirty="0"/>
              <a:t>WALOP builds on the well-tested, no-moving-parts, low-systematics technology of </a:t>
            </a:r>
            <a:r>
              <a:rPr lang="en-US" baseline="0" dirty="0" err="1"/>
              <a:t>RoboPol</a:t>
            </a:r>
            <a:r>
              <a:rPr lang="en-US" baseline="0" dirty="0"/>
              <a:t> that has been running on </a:t>
            </a:r>
            <a:r>
              <a:rPr lang="en-US" baseline="0" dirty="0" err="1"/>
              <a:t>Skinakas</a:t>
            </a:r>
            <a:r>
              <a:rPr lang="en-US" baseline="0" dirty="0"/>
              <a:t> with tremendous success since 2013, and it implements the </a:t>
            </a:r>
            <a:r>
              <a:rPr lang="en-US" baseline="0" dirty="0" err="1"/>
              <a:t>RoboPol</a:t>
            </a:r>
            <a:r>
              <a:rPr lang="en-US" baseline="0" dirty="0"/>
              <a:t> design in a wide-field instrument. </a:t>
            </a:r>
          </a:p>
          <a:p>
            <a:endParaRPr lang="en-US" baseline="0" dirty="0"/>
          </a:p>
          <a:p>
            <a:r>
              <a:rPr lang="en-US" baseline="0" dirty="0"/>
              <a:t>Its development is currently underway, with commissioning planned in 2019. </a:t>
            </a:r>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16</a:t>
            </a:fld>
            <a:endParaRPr lang="en-US"/>
          </a:p>
        </p:txBody>
      </p:sp>
    </p:spTree>
    <p:extLst>
      <p:ext uri="{BB962C8B-B14F-4D97-AF65-F5344CB8AC3E}">
        <p14:creationId xmlns:p14="http://schemas.microsoft.com/office/powerpoint/2010/main" val="139691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We have performed extensive feasibility studies for all aspects of this project.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baseline="0" dirty="0"/>
              <a:t>We have confirmed that stellar density is high enough even at high Galactic latitudes to do tomography</a:t>
            </a:r>
          </a:p>
          <a:p>
            <a:endParaRPr lang="en-US" dirty="0"/>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17</a:t>
            </a:fld>
            <a:endParaRPr lang="en-US"/>
          </a:p>
        </p:txBody>
      </p:sp>
    </p:spTree>
    <p:extLst>
      <p:ext uri="{BB962C8B-B14F-4D97-AF65-F5344CB8AC3E}">
        <p14:creationId xmlns:p14="http://schemas.microsoft.com/office/powerpoint/2010/main" val="1050097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confirmed that Gaia has delivered distances of sufficient accuracy for enough far-away stars.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the red clump giants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that dominate in the magnitude interval 8 ≤ R ≤ 10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will allow us to measure polarization with the required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accuracy up to several kpc.</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18</a:t>
            </a:fld>
            <a:endParaRPr lang="en-US"/>
          </a:p>
        </p:txBody>
      </p:sp>
    </p:spTree>
    <p:extLst>
      <p:ext uri="{BB962C8B-B14F-4D97-AF65-F5344CB8AC3E}">
        <p14:creationId xmlns:p14="http://schemas.microsoft.com/office/powerpoint/2010/main" val="195044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We have confirmed from HI data that the number of dust clouds along the line of sight is knowable and manageable. </a:t>
            </a:r>
          </a:p>
          <a:p>
            <a:endParaRPr lang="en-US" dirty="0"/>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19</a:t>
            </a:fld>
            <a:endParaRPr lang="en-US"/>
          </a:p>
        </p:txBody>
      </p:sp>
    </p:spTree>
    <p:extLst>
      <p:ext uri="{BB962C8B-B14F-4D97-AF65-F5344CB8AC3E}">
        <p14:creationId xmlns:p14="http://schemas.microsoft.com/office/powerpoint/2010/main" val="207893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PASIPHAE</a:t>
            </a:r>
            <a:r>
              <a:rPr lang="en-US" baseline="0" dirty="0"/>
              <a:t> is an international collaboration spanning 4 continents. between </a:t>
            </a:r>
            <a:r>
              <a:rPr lang="mr-IN" baseline="0" dirty="0"/>
              <a:t>…</a:t>
            </a:r>
            <a:endParaRPr lang="en-US" baseline="0" dirty="0"/>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2</a:t>
            </a:fld>
            <a:endParaRPr lang="en-US"/>
          </a:p>
        </p:txBody>
      </p:sp>
    </p:spTree>
    <p:extLst>
      <p:ext uri="{BB962C8B-B14F-4D97-AF65-F5344CB8AC3E}">
        <p14:creationId xmlns:p14="http://schemas.microsoft.com/office/powerpoint/2010/main" val="1971541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confirmed that stellar polarization level is recoverable at high Galactic latitudes by performing a mini survey of 3 areas of the northern sky with the least amount of dust </a:t>
            </a:r>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20</a:t>
            </a:fld>
            <a:endParaRPr lang="en-US"/>
          </a:p>
        </p:txBody>
      </p:sp>
    </p:spTree>
    <p:extLst>
      <p:ext uri="{BB962C8B-B14F-4D97-AF65-F5344CB8AC3E}">
        <p14:creationId xmlns:p14="http://schemas.microsoft.com/office/powerpoint/2010/main" val="1346944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Since we are pushing the envelope of polarimetry with this program. Systematic uncertainties is the major obstacle of reaching such low optical polarization levels.</a:t>
            </a:r>
          </a:p>
          <a:p>
            <a:r>
              <a:rPr lang="en-US" baseline="0" dirty="0"/>
              <a:t>We have underway a large program for establishing stable polarimetric standards all over the targeted area of the sky.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21</a:t>
            </a:fld>
            <a:endParaRPr lang="en-US"/>
          </a:p>
        </p:txBody>
      </p:sp>
    </p:spTree>
    <p:extLst>
      <p:ext uri="{BB962C8B-B14F-4D97-AF65-F5344CB8AC3E}">
        <p14:creationId xmlns:p14="http://schemas.microsoft.com/office/powerpoint/2010/main" val="434874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WALOPs are being developed we have used the </a:t>
            </a:r>
            <a:r>
              <a:rPr lang="en-US" dirty="0" err="1"/>
              <a:t>RoboPol</a:t>
            </a:r>
            <a:r>
              <a:rPr lang="en-US" dirty="0"/>
              <a:t> for a pathfinding first demonstration of the magnetic tomography technique </a:t>
            </a:r>
          </a:p>
          <a:p>
            <a:endParaRPr lang="en-US" baseline="0" dirty="0"/>
          </a:p>
          <a:p>
            <a:r>
              <a:rPr lang="en-US" baseline="0" dirty="0"/>
              <a:t>We picked a region of the sky, where we have two clouds, overlapping, but only partially. We used HI PPV data to do this. </a:t>
            </a:r>
          </a:p>
          <a:p>
            <a:endParaRPr lang="en-US" baseline="0" dirty="0"/>
          </a:p>
          <a:p>
            <a:r>
              <a:rPr lang="en-US" baseline="0" dirty="0"/>
              <a:t>So we have one region where the only cloud along the line of sight is this nice elongated cloud, I will call it the baguette cloud,  and a neighboring region where you have an overlap of the baguette cloud and this croissant--shaped cloud. We measured the polarization of many stars in both regions, and combined them with GAIA distances. The result is shown here with these lines. These are magnetic fields with an angle at least 60 deg. </a:t>
            </a:r>
          </a:p>
        </p:txBody>
      </p:sp>
      <p:sp>
        <p:nvSpPr>
          <p:cNvPr id="4" name="Slide Number Placeholder 3"/>
          <p:cNvSpPr>
            <a:spLocks noGrp="1"/>
          </p:cNvSpPr>
          <p:nvPr>
            <p:ph type="sldNum" sz="quarter" idx="10"/>
          </p:nvPr>
        </p:nvSpPr>
        <p:spPr/>
        <p:txBody>
          <a:bodyPr/>
          <a:lstStyle/>
          <a:p>
            <a:fld id="{18F05FB2-29E8-BF4B-8CE0-E6D41698E50D}" type="slidenum">
              <a:rPr lang="en-US" smtClean="0"/>
              <a:t>22</a:t>
            </a:fld>
            <a:endParaRPr lang="en-US"/>
          </a:p>
        </p:txBody>
      </p:sp>
    </p:spTree>
    <p:extLst>
      <p:ext uri="{BB962C8B-B14F-4D97-AF65-F5344CB8AC3E}">
        <p14:creationId xmlns:p14="http://schemas.microsoft.com/office/powerpoint/2010/main" val="3956457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baseline="0" dirty="0"/>
              <a:t>ΟΚ </a:t>
            </a:r>
            <a:r>
              <a:rPr lang="en-US" baseline="0" dirty="0"/>
              <a:t>say we got the 3D map of the galactic B-field direction. How can we use this information to aid the CMB foreground subtraction </a:t>
            </a:r>
            <a:endParaRPr lang="el-GR"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obvious question is PASIPHAE maps polarization in absorption but CMB foreground is in emission: how do we connect absorption and emission?</a:t>
            </a:r>
            <a:endParaRPr lang="el-GR"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zeroth order, we don’t even need to do that!</a:t>
            </a:r>
            <a:endParaRPr lang="en-US" dirty="0"/>
          </a:p>
          <a:p>
            <a:endParaRPr lang="en-US" dirty="0"/>
          </a:p>
          <a:p>
            <a:r>
              <a:rPr lang="en-US" dirty="0"/>
              <a:t>All</a:t>
            </a:r>
            <a:r>
              <a:rPr lang="en-US" baseline="0" dirty="0"/>
              <a:t> you need to do is find which pixels have clouds with significantly misaligned magnetic fields. </a:t>
            </a:r>
          </a:p>
          <a:p>
            <a:endParaRPr lang="en-US" baseline="0" dirty="0"/>
          </a:p>
          <a:p>
            <a:r>
              <a:rPr lang="en-US" baseline="0" dirty="0"/>
              <a:t>What we showed in our 2015 paper is that the 3-D effects only cause appreciable decorrelation of the polarization pattern between frequencies if the magnetic fields in different clouds are misaligned by more than 60 degrees. Here in this plot the polarization angle difference in 2 frequencies is in the y axis and the temperature of the second cloud is on the x axis. You can see that no matter what the temperature, the magenta lines which is the smallest misalignment I show here, at 60 degrees, never </a:t>
            </a:r>
            <a:r>
              <a:rPr lang="en-US" baseline="0" dirty="0" err="1"/>
              <a:t>decorrelate</a:t>
            </a:r>
            <a:r>
              <a:rPr lang="en-US" baseline="0" dirty="0"/>
              <a:t> by more than a few degrees </a:t>
            </a:r>
          </a:p>
          <a:p>
            <a:endParaRPr lang="en-US" baseline="0" dirty="0"/>
          </a:p>
          <a:p>
            <a:r>
              <a:rPr lang="en-US" baseline="0" dirty="0"/>
              <a:t>GAIA and PASIPHAE alone, through magnetic field direction tomography, will immediately identify areas of the sky where you have such problematic misalignments, and you can then simply mask these areas out </a:t>
            </a:r>
            <a:r>
              <a:rPr lang="mr-IN" baseline="0" dirty="0"/>
              <a:t>–</a:t>
            </a:r>
            <a:r>
              <a:rPr lang="en-US" baseline="0" dirty="0"/>
              <a:t> treat them in exactly the same way you treat, say, point sources. </a:t>
            </a:r>
          </a:p>
        </p:txBody>
      </p:sp>
      <p:sp>
        <p:nvSpPr>
          <p:cNvPr id="4" name="Slide Number Placeholder 3"/>
          <p:cNvSpPr>
            <a:spLocks noGrp="1"/>
          </p:cNvSpPr>
          <p:nvPr>
            <p:ph type="sldNum" sz="quarter" idx="10"/>
          </p:nvPr>
        </p:nvSpPr>
        <p:spPr/>
        <p:txBody>
          <a:bodyPr/>
          <a:lstStyle/>
          <a:p>
            <a:fld id="{18F05FB2-29E8-BF4B-8CE0-E6D41698E50D}" type="slidenum">
              <a:rPr lang="en-US" smtClean="0"/>
              <a:t>23</a:t>
            </a:fld>
            <a:endParaRPr lang="en-US"/>
          </a:p>
        </p:txBody>
      </p:sp>
    </p:spTree>
    <p:extLst>
      <p:ext uri="{BB962C8B-B14F-4D97-AF65-F5344CB8AC3E}">
        <p14:creationId xmlns:p14="http://schemas.microsoft.com/office/powerpoint/2010/main" val="130422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 can be even more sophisticated than that,</a:t>
            </a:r>
            <a:r>
              <a:rPr lang="en-US" baseline="0" dirty="0"/>
              <a:t> because in fact absorption Q and U are extremely well correlated and predictive of emission Q and U, as Planck has showed. So here is a first-order approach: </a:t>
            </a:r>
          </a:p>
          <a:p>
            <a:endParaRPr lang="en-US" baseline="0" dirty="0"/>
          </a:p>
          <a:p>
            <a:r>
              <a:rPr lang="en-US" baseline="0" dirty="0"/>
              <a:t>What happens right now in the map-and-subtract scheme, is that a MBB model for dust emission is fitted per pixel based on high-frequency data, and extrapolated to lower-frequency data. </a:t>
            </a:r>
          </a:p>
          <a:p>
            <a:endParaRPr lang="en-US" baseline="0" dirty="0"/>
          </a:p>
          <a:p>
            <a:r>
              <a:rPr lang="en-US" baseline="0" dirty="0"/>
              <a:t>We can instead fit a fancier model, where a MBB model is fitted *per cloud*, using HI maps to find the edges of clouds and scale their </a:t>
            </a:r>
            <a:r>
              <a:rPr lang="en-US" baseline="0" dirty="0" err="1"/>
              <a:t>emissivities</a:t>
            </a:r>
            <a:r>
              <a:rPr lang="en-US" baseline="0" dirty="0"/>
              <a:t>, and the magnetic field direction in each cloud, as measured by PASIPHAE, to set the relative values of Q and U that give you the polarization angle in each cloud. If you have more than one clouds along the line of sight, you naturally add up the Stokes parameters from each. </a:t>
            </a:r>
          </a:p>
          <a:p>
            <a:endParaRPr lang="en-US" baseline="0" dirty="0"/>
          </a:p>
          <a:p>
            <a:r>
              <a:rPr lang="en-US" baseline="0" dirty="0"/>
              <a:t>Then you use this model, which is both more accurate and computationally less expensive than what is currently used to do dust foreground subtraction, *including* three dimensional effects.  </a:t>
            </a:r>
          </a:p>
          <a:p>
            <a:endParaRPr lang="en-US" baseline="0" dirty="0"/>
          </a:p>
          <a:p>
            <a:r>
              <a:rPr lang="en-US" baseline="0" dirty="0"/>
              <a:t>The Oslo group is leading this analysis </a:t>
            </a:r>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24</a:t>
            </a:fld>
            <a:endParaRPr lang="en-US"/>
          </a:p>
        </p:txBody>
      </p:sp>
    </p:spTree>
    <p:extLst>
      <p:ext uri="{BB962C8B-B14F-4D97-AF65-F5344CB8AC3E}">
        <p14:creationId xmlns:p14="http://schemas.microsoft.com/office/powerpoint/2010/main" val="65128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PASIPHAE science is driven</a:t>
            </a:r>
            <a:r>
              <a:rPr lang="en-US" baseline="0" dirty="0"/>
              <a:t> by the hunt for B-modes, its impact will be very wide. </a:t>
            </a:r>
          </a:p>
          <a:p>
            <a:endParaRPr lang="en-US" baseline="0" dirty="0"/>
          </a:p>
          <a:p>
            <a:r>
              <a:rPr lang="en-US" baseline="0" dirty="0"/>
              <a:t>First, the 3-D tomographic map of the Galactic magnetic field direction, by itself, will revolutionize our ability to approach questions such as:</a:t>
            </a:r>
          </a:p>
          <a:p>
            <a:r>
              <a:rPr lang="en-US" baseline="0" dirty="0"/>
              <a:t>What is the origin of the Galactic Magnetic field? Is the Magnetic field dynamically important in interstellar clouds? And, even what is the origin of ultra-high-energy cosmic rays?</a:t>
            </a:r>
          </a:p>
        </p:txBody>
      </p:sp>
      <p:sp>
        <p:nvSpPr>
          <p:cNvPr id="4" name="Slide Number Placeholder 3"/>
          <p:cNvSpPr>
            <a:spLocks noGrp="1"/>
          </p:cNvSpPr>
          <p:nvPr>
            <p:ph type="sldNum" sz="quarter" idx="10"/>
          </p:nvPr>
        </p:nvSpPr>
        <p:spPr/>
        <p:txBody>
          <a:bodyPr/>
          <a:lstStyle/>
          <a:p>
            <a:fld id="{18F05FB2-29E8-BF4B-8CE0-E6D41698E50D}" type="slidenum">
              <a:rPr lang="en-US" smtClean="0"/>
              <a:t>25</a:t>
            </a:fld>
            <a:endParaRPr lang="en-US"/>
          </a:p>
        </p:txBody>
      </p:sp>
    </p:spTree>
    <p:extLst>
      <p:ext uri="{BB962C8B-B14F-4D97-AF65-F5344CB8AC3E}">
        <p14:creationId xmlns:p14="http://schemas.microsoft.com/office/powerpoint/2010/main" val="1495038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all polarization measurements from our survey, will be publicly available,</a:t>
            </a:r>
            <a:r>
              <a:rPr lang="en-US" baseline="0" dirty="0"/>
              <a:t> and</a:t>
            </a:r>
            <a:r>
              <a:rPr lang="en-US" dirty="0"/>
              <a:t> will reveal</a:t>
            </a:r>
            <a:r>
              <a:rPr lang="en-US" baseline="0" dirty="0"/>
              <a:t> in stellar astrophysics, intrinsically polarized stars </a:t>
            </a:r>
          </a:p>
          <a:p>
            <a:r>
              <a:rPr lang="en-US" baseline="0" dirty="0"/>
              <a:t>and in high-energy astrophysics, synchrotron emitters. </a:t>
            </a:r>
          </a:p>
          <a:p>
            <a:endParaRPr lang="en-US" baseline="0" dirty="0"/>
          </a:p>
          <a:p>
            <a:r>
              <a:rPr lang="en-US" baseline="0" dirty="0"/>
              <a:t>And of course there is great potential for serendipitous discoveries with these novel science products.</a:t>
            </a:r>
          </a:p>
          <a:p>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26</a:t>
            </a:fld>
            <a:endParaRPr lang="en-US"/>
          </a:p>
        </p:txBody>
      </p:sp>
    </p:spTree>
    <p:extLst>
      <p:ext uri="{BB962C8B-B14F-4D97-AF65-F5344CB8AC3E}">
        <p14:creationId xmlns:p14="http://schemas.microsoft.com/office/powerpoint/2010/main" val="1042877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Please check out the PASIPHAE WP out today!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9A899D-269E-D744-B57E-2E1363CFA5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16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PASIPHAE aims to address the thermal dust foreground.</a:t>
            </a:r>
            <a:r>
              <a:rPr lang="en-US" baseline="0" dirty="0"/>
              <a:t> The early universe is not the only source of polarized microwave emission. Cold, elongated, Galactic dust grains align by the Galactic magnetic field and so also emit polarized microwaves. Their polarization direction depends on the direction of the magnetic field. </a:t>
            </a:r>
          </a:p>
          <a:p>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3</a:t>
            </a:fld>
            <a:endParaRPr lang="en-US"/>
          </a:p>
        </p:txBody>
      </p:sp>
    </p:spTree>
    <p:extLst>
      <p:ext uri="{BB962C8B-B14F-4D97-AF65-F5344CB8AC3E}">
        <p14:creationId xmlns:p14="http://schemas.microsoft.com/office/powerpoint/2010/main" val="138837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way the dust foreground is subtracted from microwave maps so far is the following: </a:t>
            </a:r>
          </a:p>
          <a:p>
            <a:endParaRPr lang="en-US" baseline="0" dirty="0"/>
          </a:p>
          <a:p>
            <a:r>
              <a:rPr lang="en-US" baseline="0" dirty="0"/>
              <a:t>Here I am showing various contributions to the microwave sky. It is a busy plot, so let’s focus on the two ingredients relevant to the problem: the CMB, and dust. </a:t>
            </a:r>
          </a:p>
        </p:txBody>
      </p:sp>
      <p:sp>
        <p:nvSpPr>
          <p:cNvPr id="4" name="Slide Number Placeholder 3"/>
          <p:cNvSpPr>
            <a:spLocks noGrp="1"/>
          </p:cNvSpPr>
          <p:nvPr>
            <p:ph type="sldNum" sz="quarter" idx="10"/>
          </p:nvPr>
        </p:nvSpPr>
        <p:spPr/>
        <p:txBody>
          <a:bodyPr/>
          <a:lstStyle/>
          <a:p>
            <a:fld id="{18F05FB2-29E8-BF4B-8CE0-E6D41698E50D}" type="slidenum">
              <a:rPr lang="en-US" smtClean="0"/>
              <a:t>4</a:t>
            </a:fld>
            <a:endParaRPr lang="en-US"/>
          </a:p>
        </p:txBody>
      </p:sp>
    </p:spTree>
    <p:extLst>
      <p:ext uri="{BB962C8B-B14F-4D97-AF65-F5344CB8AC3E}">
        <p14:creationId xmlns:p14="http://schemas.microsoft.com/office/powerpoint/2010/main" val="73819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Galactic dust, although very cold, ~19K, is still warmer than the CMB, at 3K</a:t>
            </a:r>
            <a:r>
              <a:rPr lang="el-GR" baseline="0" dirty="0"/>
              <a:t> </a:t>
            </a:r>
            <a:r>
              <a:rPr lang="en-US" baseline="0" dirty="0"/>
              <a:t>and so dominates the emission at higher frequencies.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5</a:t>
            </a:fld>
            <a:endParaRPr lang="en-US"/>
          </a:p>
        </p:txBody>
      </p:sp>
    </p:spTree>
    <p:extLst>
      <p:ext uri="{BB962C8B-B14F-4D97-AF65-F5344CB8AC3E}">
        <p14:creationId xmlns:p14="http://schemas.microsoft.com/office/powerpoint/2010/main" val="52375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you map the dust at ~ 353 GHz, where it dominates, </a:t>
            </a:r>
          </a:p>
          <a:p>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6</a:t>
            </a:fld>
            <a:endParaRPr lang="en-US"/>
          </a:p>
        </p:txBody>
      </p:sp>
    </p:spTree>
    <p:extLst>
      <p:ext uri="{BB962C8B-B14F-4D97-AF65-F5344CB8AC3E}">
        <p14:creationId xmlns:p14="http://schemas.microsoft.com/office/powerpoint/2010/main" val="106649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you scale and subtract this signal from what  you see at ~100 GHz, where the cosmic signal contributes significantly. </a:t>
            </a:r>
          </a:p>
          <a:p>
            <a:endParaRPr lang="en-US" baseline="0" dirty="0"/>
          </a:p>
          <a:p>
            <a:r>
              <a:rPr lang="en-US" baseline="0" dirty="0"/>
              <a:t>This technique works well for a scalar quantity such as intensity, and so CMB science so far has been extremely successful despite the presence of Galactic dust. </a:t>
            </a:r>
            <a:endParaRPr lang="en-US" dirty="0"/>
          </a:p>
          <a:p>
            <a:endParaRPr lang="en-US" baseline="0" dirty="0"/>
          </a:p>
        </p:txBody>
      </p:sp>
      <p:sp>
        <p:nvSpPr>
          <p:cNvPr id="4" name="Slide Number Placeholder 3"/>
          <p:cNvSpPr>
            <a:spLocks noGrp="1"/>
          </p:cNvSpPr>
          <p:nvPr>
            <p:ph type="sldNum" sz="quarter" idx="10"/>
          </p:nvPr>
        </p:nvSpPr>
        <p:spPr/>
        <p:txBody>
          <a:bodyPr/>
          <a:lstStyle/>
          <a:p>
            <a:fld id="{18F05FB2-29E8-BF4B-8CE0-E6D41698E50D}" type="slidenum">
              <a:rPr lang="en-US" smtClean="0"/>
              <a:t>7</a:t>
            </a:fld>
            <a:endParaRPr lang="en-US"/>
          </a:p>
        </p:txBody>
      </p:sp>
    </p:spTree>
    <p:extLst>
      <p:ext uri="{BB962C8B-B14F-4D97-AF65-F5344CB8AC3E}">
        <p14:creationId xmlns:p14="http://schemas.microsoft.com/office/powerpoint/2010/main" val="210428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so for polarization!</a:t>
            </a:r>
          </a:p>
          <a:p>
            <a:endParaRPr lang="en-US" dirty="0"/>
          </a:p>
          <a:p>
            <a:r>
              <a:rPr lang="en-US" dirty="0"/>
              <a:t>There is a problem more severe than originally thought. T</a:t>
            </a:r>
            <a:r>
              <a:rPr lang="en-US" baseline="0" dirty="0"/>
              <a:t>he 3-dimensional structure of the ISM. </a:t>
            </a:r>
          </a:p>
          <a:p>
            <a:endParaRPr lang="en-US" baseline="0" dirty="0"/>
          </a:p>
          <a:p>
            <a:r>
              <a:rPr lang="en-US" baseline="0" dirty="0"/>
              <a:t>As our group first pointed out in 2015, you can get situations like the following: two clouds lie along the line of sight one dominates the emission at high frequencies and the other at low frequencies. The polarization pattern ROTATES between these frequencies trying to trace the magnetic field of the dominant cloud in each case. </a:t>
            </a:r>
          </a:p>
          <a:p>
            <a:endParaRPr lang="en-US" dirty="0"/>
          </a:p>
        </p:txBody>
      </p:sp>
      <p:sp>
        <p:nvSpPr>
          <p:cNvPr id="4" name="Slide Number Placeholder 3"/>
          <p:cNvSpPr>
            <a:spLocks noGrp="1"/>
          </p:cNvSpPr>
          <p:nvPr>
            <p:ph type="sldNum" sz="quarter" idx="10"/>
          </p:nvPr>
        </p:nvSpPr>
        <p:spPr/>
        <p:txBody>
          <a:bodyPr/>
          <a:lstStyle/>
          <a:p>
            <a:fld id="{18F05FB2-29E8-BF4B-8CE0-E6D41698E50D}" type="slidenum">
              <a:rPr lang="en-US" smtClean="0"/>
              <a:t>8</a:t>
            </a:fld>
            <a:endParaRPr lang="en-US"/>
          </a:p>
        </p:txBody>
      </p:sp>
    </p:spTree>
    <p:extLst>
      <p:ext uri="{BB962C8B-B14F-4D97-AF65-F5344CB8AC3E}">
        <p14:creationId xmlns:p14="http://schemas.microsoft.com/office/powerpoint/2010/main" val="70499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frequency decorrelation of the polarization pattern has been  studied by several groups since, and the consensus among these studies is that it is the most unconstrained effect for foreground subtraction for current and upcoming B-mode experiments. And PASIPHAE seeks to remedy that.</a:t>
            </a:r>
          </a:p>
        </p:txBody>
      </p:sp>
      <p:sp>
        <p:nvSpPr>
          <p:cNvPr id="4" name="Slide Number Placeholder 3"/>
          <p:cNvSpPr>
            <a:spLocks noGrp="1"/>
          </p:cNvSpPr>
          <p:nvPr>
            <p:ph type="sldNum" sz="quarter" idx="10"/>
          </p:nvPr>
        </p:nvSpPr>
        <p:spPr/>
        <p:txBody>
          <a:bodyPr/>
          <a:lstStyle/>
          <a:p>
            <a:fld id="{18F05FB2-29E8-BF4B-8CE0-E6D41698E50D}" type="slidenum">
              <a:rPr lang="en-US" smtClean="0"/>
              <a:t>9</a:t>
            </a:fld>
            <a:endParaRPr lang="en-US"/>
          </a:p>
        </p:txBody>
      </p:sp>
    </p:spTree>
    <p:extLst>
      <p:ext uri="{BB962C8B-B14F-4D97-AF65-F5344CB8AC3E}">
        <p14:creationId xmlns:p14="http://schemas.microsoft.com/office/powerpoint/2010/main" val="61397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16/10/18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Click icon to add picture</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Click icon to add picture</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Click icon to add picture</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1"/>
            <a:ext cx="1117600" cy="1117600"/>
          </a:xfrm>
          <a:prstGeom prst="rect">
            <a:avLst/>
          </a:prstGeom>
        </p:spPr>
      </p:pic>
    </p:spTree>
    <p:extLst>
      <p:ext uri="{BB962C8B-B14F-4D97-AF65-F5344CB8AC3E}">
        <p14:creationId xmlns:p14="http://schemas.microsoft.com/office/powerpoint/2010/main" val="146396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496050"/>
            <a:ext cx="2895600" cy="365125"/>
          </a:xfrm>
          <a:prstGeom prst="rect">
            <a:avLst/>
          </a:prstGeom>
        </p:spPr>
        <p:txBody>
          <a:bodyPr/>
          <a:lstStyle/>
          <a:p>
            <a:endParaRPr lang="en-US" dirty="0"/>
          </a:p>
        </p:txBody>
      </p:sp>
    </p:spTree>
    <p:extLst>
      <p:ext uri="{BB962C8B-B14F-4D97-AF65-F5344CB8AC3E}">
        <p14:creationId xmlns:p14="http://schemas.microsoft.com/office/powerpoint/2010/main" val="238075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8FAF727-7E55-3547-AA25-1BE4C2F749AB}" type="slidenum">
              <a:rPr lang="en-US" smtClean="0"/>
              <a:t>‹Nr.›</a:t>
            </a:fld>
            <a:endParaRPr lang="en-US"/>
          </a:p>
        </p:txBody>
      </p:sp>
    </p:spTree>
    <p:extLst>
      <p:ext uri="{BB962C8B-B14F-4D97-AF65-F5344CB8AC3E}">
        <p14:creationId xmlns:p14="http://schemas.microsoft.com/office/powerpoint/2010/main" val="23135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48320"/>
            <a:ext cx="8913813" cy="914400"/>
          </a:xfrm>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46486"/>
            <a:ext cx="7988300" cy="3886200"/>
          </a:xfrm>
        </p:spPr>
        <p:txBody>
          <a:bodyPr>
            <a:normAutofit/>
          </a:bodyPr>
          <a:lstStyle>
            <a:lvl1pPr marL="0" indent="0">
              <a:buNone/>
              <a:defRPr sz="1800"/>
            </a:lvl1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16/10/18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16/10/18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t>16/10/18</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‹Nr.›</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t>16/10/18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16/10/18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t>16/10/18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58280"/>
            <a:ext cx="8913813" cy="914400"/>
          </a:xfrm>
          <a:prstGeom prst="rect">
            <a:avLst/>
          </a:prstGeom>
          <a:solidFill>
            <a:schemeClr val="tx2"/>
          </a:solidFill>
        </p:spPr>
        <p:txBody>
          <a:bodyPr vert="horz" lIns="1188720" tIns="45720" rIns="27432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1114424" y="2057400"/>
            <a:ext cx="7610476" cy="4208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0FAA508-F0CD-46EA-95FB-26B559A0B5D9}" type="datetimeFigureOut">
              <a:rPr lang="en-US" smtClean="0"/>
              <a:t>16/10/18</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 y="6492875"/>
            <a:ext cx="563033"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‹Nr.›</a:t>
            </a:fld>
            <a:r>
              <a:rPr lang="en-US" dirty="0"/>
              <a:t>/10</a:t>
            </a: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Arial"/>
          <a:ea typeface="+mj-ea"/>
          <a:cs typeface="Arial"/>
        </a:defRPr>
      </a:lvl1pPr>
    </p:titleStyle>
    <p:bodyStyle>
      <a:lvl1pPr marL="342900" indent="-342900" algn="l" defTabSz="914400" rtl="0" eaLnBrk="1" latinLnBrk="0" hangingPunct="1">
        <a:spcBef>
          <a:spcPts val="2000"/>
        </a:spcBef>
        <a:buClrTx/>
        <a:buSzPct val="123000"/>
        <a:buFont typeface="Arial"/>
        <a:buChar char="•"/>
        <a:defRPr sz="2000" kern="1200">
          <a:solidFill>
            <a:schemeClr val="tx1"/>
          </a:solidFill>
          <a:latin typeface="Arial"/>
          <a:ea typeface="+mn-ea"/>
          <a:cs typeface="Arial"/>
        </a:defRPr>
      </a:lvl1pPr>
      <a:lvl2pPr marL="685800" indent="-336550" algn="l" defTabSz="914400" rtl="0" eaLnBrk="1" latinLnBrk="0" hangingPunct="1">
        <a:spcBef>
          <a:spcPts val="600"/>
        </a:spcBef>
        <a:buClr>
          <a:schemeClr val="accent1">
            <a:lumMod val="50000"/>
          </a:schemeClr>
        </a:buClr>
        <a:buFont typeface="Wingdings" charset="2"/>
        <a:buChar char="ü"/>
        <a:defRPr sz="1800" kern="1200">
          <a:solidFill>
            <a:schemeClr val="tx1"/>
          </a:solidFill>
          <a:latin typeface="Arial"/>
          <a:ea typeface="+mn-ea"/>
          <a:cs typeface="Arial"/>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Arial"/>
          <a:ea typeface="+mn-ea"/>
          <a:cs typeface="Arial"/>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solidFill>
          <a:latin typeface="Arial"/>
          <a:ea typeface="+mn-ea"/>
          <a:cs typeface="Arial"/>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Arial"/>
          <a:ea typeface="+mn-ea"/>
          <a:cs typeface="Arial"/>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Arial"/>
          <a:ea typeface="+mn-ea"/>
          <a:cs typeface="Arial"/>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solidFill>
          <a:latin typeface="Arial"/>
          <a:ea typeface="+mn-ea"/>
          <a:cs typeface="Arial"/>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Arial"/>
          <a:ea typeface="+mn-ea"/>
          <a:cs typeface="Arial"/>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solidFill>
          <a:latin typeface="Arial"/>
          <a:ea typeface="+mn-ea"/>
          <a:cs typeface="Arial"/>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07632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png"/><Relationship Id="rId13"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tiff"/><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png"/><Relationship Id="rId9" Type="http://schemas.openxmlformats.org/officeDocument/2006/relationships/image" Target="../media/image8.tiff"/><Relationship Id="rId10"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tif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tiff"/></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hyperlink" Target="http://pasiphae.scien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em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em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em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em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5132391"/>
            <a:ext cx="8001000" cy="1614305"/>
          </a:xfrm>
          <a:noFill/>
        </p:spPr>
        <p:txBody>
          <a:bodyPr>
            <a:normAutofit lnSpcReduction="10000"/>
          </a:bodyPr>
          <a:lstStyle/>
          <a:p>
            <a:pPr algn="r"/>
            <a:r>
              <a:rPr lang="en-US" sz="2600" dirty="0">
                <a:solidFill>
                  <a:srgbClr val="000000"/>
                </a:solidFill>
                <a:latin typeface="Arial"/>
                <a:cs typeface="Arial"/>
              </a:rPr>
              <a:t>Konstantinos </a:t>
            </a:r>
            <a:r>
              <a:rPr lang="en-US" sz="2600" dirty="0" err="1">
                <a:solidFill>
                  <a:srgbClr val="000000"/>
                </a:solidFill>
                <a:latin typeface="Arial"/>
                <a:cs typeface="Arial"/>
              </a:rPr>
              <a:t>Tassis</a:t>
            </a:r>
            <a:endParaRPr lang="en-US" sz="2600" dirty="0">
              <a:solidFill>
                <a:srgbClr val="000000"/>
              </a:solidFill>
              <a:latin typeface="Arial"/>
              <a:cs typeface="Arial"/>
            </a:endParaRPr>
          </a:p>
          <a:p>
            <a:pPr algn="r"/>
            <a:r>
              <a:rPr lang="en-US" dirty="0">
                <a:solidFill>
                  <a:srgbClr val="000000"/>
                </a:solidFill>
                <a:latin typeface="Arial"/>
                <a:cs typeface="Arial"/>
              </a:rPr>
              <a:t>Foundation for Research and Technology – Hellas</a:t>
            </a:r>
          </a:p>
          <a:p>
            <a:pPr algn="r"/>
            <a:r>
              <a:rPr lang="en-US" dirty="0">
                <a:solidFill>
                  <a:srgbClr val="000000"/>
                </a:solidFill>
                <a:latin typeface="Arial"/>
                <a:cs typeface="Arial"/>
              </a:rPr>
              <a:t>University of Crete </a:t>
            </a:r>
          </a:p>
        </p:txBody>
      </p:sp>
      <p:sp>
        <p:nvSpPr>
          <p:cNvPr id="4" name="Rectangle 3"/>
          <p:cNvSpPr/>
          <p:nvPr/>
        </p:nvSpPr>
        <p:spPr>
          <a:xfrm>
            <a:off x="23247" y="2505737"/>
            <a:ext cx="9229241" cy="1200329"/>
          </a:xfrm>
          <a:prstGeom prst="rect">
            <a:avLst/>
          </a:prstGeom>
        </p:spPr>
        <p:txBody>
          <a:bodyPr wrap="square">
            <a:spAutoFit/>
          </a:bodyPr>
          <a:lstStyle/>
          <a:p>
            <a:pPr>
              <a:spcAft>
                <a:spcPts val="800"/>
              </a:spcAft>
            </a:pPr>
            <a:r>
              <a:rPr lang="en-US" sz="2400" b="1" i="1" dirty="0">
                <a:latin typeface="Arial" charset="0"/>
                <a:ea typeface="Arial" charset="0"/>
                <a:cs typeface="Arial" charset="0"/>
              </a:rPr>
              <a:t>Polar-Areas Stellar Imaging in Polarization High Accuracy Experiment: </a:t>
            </a:r>
            <a:br>
              <a:rPr lang="en-US" sz="2400" b="1" i="1" dirty="0">
                <a:latin typeface="Arial" charset="0"/>
                <a:ea typeface="Arial" charset="0"/>
                <a:cs typeface="Arial" charset="0"/>
              </a:rPr>
            </a:br>
            <a:r>
              <a:rPr lang="en-US" sz="2400" b="1" i="1" dirty="0">
                <a:latin typeface="Arial" charset="0"/>
                <a:ea typeface="Arial" charset="0"/>
                <a:cs typeface="Arial" charset="0"/>
              </a:rPr>
              <a:t>Clearing the path to experimental tests of inflation</a:t>
            </a:r>
            <a:endParaRPr lang="en-US" sz="2400" b="1" dirty="0">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387" y="0"/>
            <a:ext cx="6918559" cy="2030277"/>
          </a:xfrm>
          <a:prstGeom prst="rect">
            <a:avLst/>
          </a:prstGeom>
        </p:spPr>
      </p:pic>
    </p:spTree>
    <p:extLst>
      <p:ext uri="{BB962C8B-B14F-4D97-AF65-F5344CB8AC3E}">
        <p14:creationId xmlns:p14="http://schemas.microsoft.com/office/powerpoint/2010/main" val="1626129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408714" y="1760993"/>
            <a:ext cx="4735286" cy="2581359"/>
            <a:chOff x="1778004" y="3183464"/>
            <a:chExt cx="6123209" cy="2732800"/>
          </a:xfrm>
        </p:grpSpPr>
        <p:pic>
          <p:nvPicPr>
            <p:cNvPr id="36" name="Picture 35"/>
            <p:cNvPicPr>
              <a:picLocks noChangeAspect="1"/>
            </p:cNvPicPr>
            <p:nvPr/>
          </p:nvPicPr>
          <p:blipFill>
            <a:blip r:embed="rId3"/>
            <a:stretch>
              <a:fillRect/>
            </a:stretch>
          </p:blipFill>
          <p:spPr>
            <a:xfrm>
              <a:off x="1778004" y="3183464"/>
              <a:ext cx="3877734" cy="273280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2563" y="4706350"/>
              <a:ext cx="628650" cy="757289"/>
            </a:xfrm>
            <a:prstGeom prst="rect">
              <a:avLst/>
            </a:prstGeom>
            <a:noFill/>
            <a:ln>
              <a:noFill/>
            </a:ln>
          </p:spPr>
        </p:pic>
        <p:cxnSp>
          <p:nvCxnSpPr>
            <p:cNvPr id="38" name="Straight Connector 37"/>
            <p:cNvCxnSpPr/>
            <p:nvPr/>
          </p:nvCxnSpPr>
          <p:spPr>
            <a:xfrm>
              <a:off x="4470400" y="4165600"/>
              <a:ext cx="2802163" cy="71120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39" name="Straight Connector 38"/>
            <p:cNvCxnSpPr/>
            <p:nvPr/>
          </p:nvCxnSpPr>
          <p:spPr>
            <a:xfrm>
              <a:off x="2794000" y="4572000"/>
              <a:ext cx="4478563" cy="304800"/>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grpSp>
      <p:sp>
        <p:nvSpPr>
          <p:cNvPr id="3" name="Content Placeholder 2"/>
          <p:cNvSpPr>
            <a:spLocks noGrp="1"/>
          </p:cNvSpPr>
          <p:nvPr>
            <p:ph idx="1"/>
          </p:nvPr>
        </p:nvSpPr>
        <p:spPr>
          <a:xfrm>
            <a:off x="193756" y="1235015"/>
            <a:ext cx="7337189" cy="2258345"/>
          </a:xfrm>
        </p:spPr>
        <p:txBody>
          <a:bodyPr>
            <a:normAutofit/>
          </a:bodyPr>
          <a:lstStyle/>
          <a:p>
            <a:r>
              <a:rPr lang="en-US" sz="2200" dirty="0"/>
              <a:t>Use stars of </a:t>
            </a:r>
            <a:r>
              <a:rPr lang="en-US" sz="2200" b="1" dirty="0"/>
              <a:t>known distances </a:t>
            </a:r>
            <a:r>
              <a:rPr lang="en-US" sz="2200" dirty="0"/>
              <a:t>as lamp posts</a:t>
            </a:r>
          </a:p>
          <a:p>
            <a:r>
              <a:rPr lang="en-US" sz="2200" dirty="0"/>
              <a:t>Measure </a:t>
            </a:r>
            <a:r>
              <a:rPr lang="en-US" sz="2200" b="1" dirty="0"/>
              <a:t>stellar polarization</a:t>
            </a:r>
            <a:endParaRPr lang="en-US" sz="2200" dirty="0"/>
          </a:p>
          <a:p>
            <a:pPr lvl="1"/>
            <a:r>
              <a:rPr lang="en-US" sz="2000" dirty="0"/>
              <a:t> get B direction in different clouds </a:t>
            </a:r>
          </a:p>
          <a:p>
            <a:pPr lvl="1"/>
            <a:r>
              <a:rPr lang="en-US" sz="2000" dirty="0"/>
              <a:t>measure and model out 3D effects </a:t>
            </a:r>
          </a:p>
        </p:txBody>
      </p:sp>
      <p:sp>
        <p:nvSpPr>
          <p:cNvPr id="2" name="Title 1"/>
          <p:cNvSpPr>
            <a:spLocks noGrp="1"/>
          </p:cNvSpPr>
          <p:nvPr>
            <p:ph type="title"/>
          </p:nvPr>
        </p:nvSpPr>
        <p:spPr/>
        <p:txBody>
          <a:bodyPr>
            <a:normAutofit fontScale="90000"/>
          </a:bodyPr>
          <a:lstStyle/>
          <a:p>
            <a:r>
              <a:rPr lang="en-US" dirty="0">
                <a:cs typeface="Chalkboard"/>
              </a:rPr>
              <a:t>The Solution: </a:t>
            </a:r>
            <a:r>
              <a:rPr lang="en-US" dirty="0"/>
              <a:t>3D Magnetic Tomography </a:t>
            </a:r>
          </a:p>
        </p:txBody>
      </p:sp>
    </p:spTree>
    <p:extLst>
      <p:ext uri="{BB962C8B-B14F-4D97-AF65-F5344CB8AC3E}">
        <p14:creationId xmlns:p14="http://schemas.microsoft.com/office/powerpoint/2010/main" val="2046188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408714" y="1760993"/>
            <a:ext cx="4735286" cy="2581359"/>
            <a:chOff x="1778004" y="3183464"/>
            <a:chExt cx="6123209" cy="2732800"/>
          </a:xfrm>
        </p:grpSpPr>
        <p:pic>
          <p:nvPicPr>
            <p:cNvPr id="36" name="Picture 35"/>
            <p:cNvPicPr>
              <a:picLocks noChangeAspect="1"/>
            </p:cNvPicPr>
            <p:nvPr/>
          </p:nvPicPr>
          <p:blipFill>
            <a:blip r:embed="rId3"/>
            <a:stretch>
              <a:fillRect/>
            </a:stretch>
          </p:blipFill>
          <p:spPr>
            <a:xfrm>
              <a:off x="1778004" y="3183464"/>
              <a:ext cx="3877734" cy="273280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2563" y="4706350"/>
              <a:ext cx="628650" cy="757289"/>
            </a:xfrm>
            <a:prstGeom prst="rect">
              <a:avLst/>
            </a:prstGeom>
            <a:noFill/>
            <a:ln>
              <a:noFill/>
            </a:ln>
          </p:spPr>
        </p:pic>
        <p:cxnSp>
          <p:nvCxnSpPr>
            <p:cNvPr id="38" name="Straight Connector 37"/>
            <p:cNvCxnSpPr/>
            <p:nvPr/>
          </p:nvCxnSpPr>
          <p:spPr>
            <a:xfrm>
              <a:off x="4470400" y="4165600"/>
              <a:ext cx="2802163" cy="71120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39" name="Straight Connector 38"/>
            <p:cNvCxnSpPr/>
            <p:nvPr/>
          </p:nvCxnSpPr>
          <p:spPr>
            <a:xfrm>
              <a:off x="2794000" y="4572000"/>
              <a:ext cx="4478563" cy="304800"/>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grpSp>
      <p:sp>
        <p:nvSpPr>
          <p:cNvPr id="3" name="Content Placeholder 2"/>
          <p:cNvSpPr>
            <a:spLocks noGrp="1"/>
          </p:cNvSpPr>
          <p:nvPr>
            <p:ph idx="1"/>
          </p:nvPr>
        </p:nvSpPr>
        <p:spPr>
          <a:xfrm>
            <a:off x="193756" y="1235015"/>
            <a:ext cx="7337189" cy="2258345"/>
          </a:xfrm>
        </p:spPr>
        <p:txBody>
          <a:bodyPr>
            <a:normAutofit/>
          </a:bodyPr>
          <a:lstStyle/>
          <a:p>
            <a:r>
              <a:rPr lang="en-US" sz="2200" dirty="0"/>
              <a:t>Use stars of </a:t>
            </a:r>
            <a:r>
              <a:rPr lang="en-US" sz="2200" b="1" dirty="0"/>
              <a:t>known distances </a:t>
            </a:r>
            <a:r>
              <a:rPr lang="en-US" sz="2200" dirty="0"/>
              <a:t>as lamp posts</a:t>
            </a:r>
          </a:p>
          <a:p>
            <a:r>
              <a:rPr lang="en-US" sz="2200" dirty="0"/>
              <a:t>Measure </a:t>
            </a:r>
            <a:r>
              <a:rPr lang="en-US" sz="2200" b="1" dirty="0"/>
              <a:t>stellar polarization</a:t>
            </a:r>
            <a:endParaRPr lang="en-US" sz="2200" dirty="0"/>
          </a:p>
          <a:p>
            <a:pPr lvl="1"/>
            <a:r>
              <a:rPr lang="en-US" sz="2000" dirty="0"/>
              <a:t> get B direction in different clouds </a:t>
            </a:r>
          </a:p>
          <a:p>
            <a:pPr lvl="1"/>
            <a:r>
              <a:rPr lang="en-US" sz="2000" dirty="0"/>
              <a:t>measure and model out 3D effects </a:t>
            </a:r>
          </a:p>
        </p:txBody>
      </p:sp>
      <p:sp>
        <p:nvSpPr>
          <p:cNvPr id="2" name="Title 1"/>
          <p:cNvSpPr>
            <a:spLocks noGrp="1"/>
          </p:cNvSpPr>
          <p:nvPr>
            <p:ph type="title"/>
          </p:nvPr>
        </p:nvSpPr>
        <p:spPr/>
        <p:txBody>
          <a:bodyPr>
            <a:normAutofit fontScale="90000"/>
          </a:bodyPr>
          <a:lstStyle/>
          <a:p>
            <a:r>
              <a:rPr lang="en-US" dirty="0">
                <a:cs typeface="Chalkboard"/>
              </a:rPr>
              <a:t>The Solution: </a:t>
            </a:r>
            <a:r>
              <a:rPr lang="en-US" dirty="0"/>
              <a:t>3D Magnetic Tomography </a:t>
            </a:r>
          </a:p>
        </p:txBody>
      </p:sp>
      <p:pic>
        <p:nvPicPr>
          <p:cNvPr id="40" name="Picture 39" descr="Gaia_Sticker_Fairing_wo_frame_2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729" y="5368007"/>
            <a:ext cx="1362140" cy="1372356"/>
          </a:xfrm>
          <a:prstGeom prst="rect">
            <a:avLst/>
          </a:prstGeom>
        </p:spPr>
      </p:pic>
      <p:pic>
        <p:nvPicPr>
          <p:cNvPr id="41" name="Picture 40"/>
          <p:cNvPicPr>
            <a:picLocks noChangeAspect="1"/>
          </p:cNvPicPr>
          <p:nvPr/>
        </p:nvPicPr>
        <p:blipFill>
          <a:blip r:embed="rId6">
            <a:clrChange>
              <a:clrFrom>
                <a:srgbClr val="FEFEFE"/>
              </a:clrFrom>
              <a:clrTo>
                <a:srgbClr val="FEFEFE">
                  <a:alpha val="0"/>
                </a:srgbClr>
              </a:clrTo>
            </a:clrChange>
          </a:blip>
          <a:stretch>
            <a:fillRect/>
          </a:stretch>
        </p:blipFill>
        <p:spPr>
          <a:xfrm>
            <a:off x="0" y="5689792"/>
            <a:ext cx="3590356" cy="1050571"/>
          </a:xfrm>
          <a:prstGeom prst="rect">
            <a:avLst/>
          </a:prstGeom>
        </p:spPr>
      </p:pic>
      <p:cxnSp>
        <p:nvCxnSpPr>
          <p:cNvPr id="8" name="Straight Arrow Connector 7"/>
          <p:cNvCxnSpPr/>
          <p:nvPr/>
        </p:nvCxnSpPr>
        <p:spPr>
          <a:xfrm>
            <a:off x="5529356" y="5334786"/>
            <a:ext cx="1634728" cy="468512"/>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916554" y="4915222"/>
            <a:ext cx="3699325" cy="430887"/>
          </a:xfrm>
          <a:prstGeom prst="rect">
            <a:avLst/>
          </a:prstGeom>
          <a:noFill/>
        </p:spPr>
        <p:txBody>
          <a:bodyPr wrap="square" rtlCol="0">
            <a:spAutoFit/>
          </a:bodyPr>
          <a:lstStyle/>
          <a:p>
            <a:r>
              <a:rPr lang="en-US" sz="2200" b="1" dirty="0">
                <a:latin typeface="Arial" charset="0"/>
                <a:ea typeface="Arial" charset="0"/>
                <a:cs typeface="Arial" charset="0"/>
              </a:rPr>
              <a:t>Possible for the first time</a:t>
            </a:r>
          </a:p>
        </p:txBody>
      </p:sp>
      <p:cxnSp>
        <p:nvCxnSpPr>
          <p:cNvPr id="16" name="Straight Arrow Connector 15"/>
          <p:cNvCxnSpPr/>
          <p:nvPr/>
        </p:nvCxnSpPr>
        <p:spPr>
          <a:xfrm>
            <a:off x="2168790" y="5368007"/>
            <a:ext cx="1634728" cy="468512"/>
          </a:xfrm>
          <a:prstGeom prst="straightConnector1">
            <a:avLst/>
          </a:prstGeom>
          <a:ln>
            <a:solidFill>
              <a:srgbClr val="0070C0"/>
            </a:solidFill>
            <a:tailEnd type="triangle"/>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315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623" t="1" r="25197" b="-2"/>
          <a:stretch/>
        </p:blipFill>
        <p:spPr>
          <a:xfrm>
            <a:off x="5788246" y="3570995"/>
            <a:ext cx="3036382" cy="3342355"/>
          </a:xfrm>
          <a:prstGeom prst="rect">
            <a:avLst/>
          </a:prstGeom>
        </p:spPr>
      </p:pic>
      <p:sp>
        <p:nvSpPr>
          <p:cNvPr id="2" name="Title 1"/>
          <p:cNvSpPr>
            <a:spLocks noGrp="1"/>
          </p:cNvSpPr>
          <p:nvPr>
            <p:ph type="title"/>
          </p:nvPr>
        </p:nvSpPr>
        <p:spPr/>
        <p:txBody>
          <a:bodyPr>
            <a:normAutofit/>
          </a:bodyPr>
          <a:lstStyle/>
          <a:p>
            <a:r>
              <a:rPr lang="en-US" dirty="0"/>
              <a:t> PASIPHAE </a:t>
            </a:r>
            <a:r>
              <a:rPr lang="en-US" dirty="0" err="1"/>
              <a:t>optopolarimetric</a:t>
            </a:r>
            <a:r>
              <a:rPr lang="en-US" dirty="0"/>
              <a:t> survey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96" y="1077468"/>
            <a:ext cx="5073829" cy="2537461"/>
          </a:xfrm>
          <a:prstGeom prst="rect">
            <a:avLst/>
          </a:prstGeom>
        </p:spPr>
      </p:pic>
      <p:sp>
        <p:nvSpPr>
          <p:cNvPr id="4" name="TextBox 3"/>
          <p:cNvSpPr txBox="1"/>
          <p:nvPr/>
        </p:nvSpPr>
        <p:spPr>
          <a:xfrm>
            <a:off x="5731329" y="2161532"/>
            <a:ext cx="2693943" cy="369332"/>
          </a:xfrm>
          <a:prstGeom prst="rect">
            <a:avLst/>
          </a:prstGeom>
          <a:noFill/>
        </p:spPr>
        <p:txBody>
          <a:bodyPr wrap="none" rtlCol="0">
            <a:spAutoFit/>
          </a:bodyPr>
          <a:lstStyle/>
          <a:p>
            <a:r>
              <a:rPr lang="en-US" b="1" dirty="0">
                <a:latin typeface="Arial" charset="0"/>
                <a:ea typeface="Arial" charset="0"/>
                <a:cs typeface="Arial" charset="0"/>
              </a:rPr>
              <a:t>PASIPHAE survey area</a:t>
            </a:r>
          </a:p>
        </p:txBody>
      </p:sp>
      <p:cxnSp>
        <p:nvCxnSpPr>
          <p:cNvPr id="7" name="Curved Connector 6"/>
          <p:cNvCxnSpPr>
            <a:stCxn id="4" idx="0"/>
          </p:cNvCxnSpPr>
          <p:nvPr/>
        </p:nvCxnSpPr>
        <p:spPr>
          <a:xfrm rot="16200000" flipV="1">
            <a:off x="5168929" y="252159"/>
            <a:ext cx="871574" cy="2947171"/>
          </a:xfrm>
          <a:prstGeom prst="curvedConnector2">
            <a:avLst/>
          </a:prstGeom>
          <a:ln w="444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urved Connector 9"/>
          <p:cNvCxnSpPr/>
          <p:nvPr/>
        </p:nvCxnSpPr>
        <p:spPr>
          <a:xfrm rot="16200000" flipV="1">
            <a:off x="5148745" y="1779743"/>
            <a:ext cx="871575" cy="2906808"/>
          </a:xfrm>
          <a:prstGeom prst="curvedConnector2">
            <a:avLst/>
          </a:prstGeom>
          <a:ln w="44450">
            <a:solidFill>
              <a:schemeClr val="tx1"/>
            </a:solidFill>
            <a:tailEnd type="triangle"/>
          </a:ln>
          <a:scene3d>
            <a:camera prst="orthographicFront">
              <a:rot lat="1080000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2849" y="5035493"/>
            <a:ext cx="2745239" cy="369332"/>
          </a:xfrm>
          <a:prstGeom prst="rect">
            <a:avLst/>
          </a:prstGeom>
          <a:noFill/>
        </p:spPr>
        <p:txBody>
          <a:bodyPr wrap="none" rtlCol="0">
            <a:spAutoFit/>
          </a:bodyPr>
          <a:lstStyle/>
          <a:p>
            <a:r>
              <a:rPr lang="en-US" b="1" dirty="0">
                <a:latin typeface="Arial" charset="0"/>
                <a:ea typeface="Arial" charset="0"/>
                <a:cs typeface="Arial" charset="0"/>
              </a:rPr>
              <a:t>PASIPHAE survey sites</a:t>
            </a:r>
          </a:p>
        </p:txBody>
      </p:sp>
      <p:sp>
        <p:nvSpPr>
          <p:cNvPr id="9" name="TextBox 8"/>
          <p:cNvSpPr txBox="1"/>
          <p:nvPr/>
        </p:nvSpPr>
        <p:spPr>
          <a:xfrm>
            <a:off x="1624460" y="4155068"/>
            <a:ext cx="4163786" cy="369332"/>
          </a:xfrm>
          <a:prstGeom prst="rect">
            <a:avLst/>
          </a:prstGeom>
          <a:noFill/>
          <a:ln w="19050">
            <a:solidFill>
              <a:srgbClr val="FF0000"/>
            </a:solidFill>
          </a:ln>
        </p:spPr>
        <p:txBody>
          <a:bodyPr wrap="square" rtlCol="0">
            <a:spAutoFit/>
          </a:bodyPr>
          <a:lstStyle/>
          <a:p>
            <a:r>
              <a:rPr lang="en-US" dirty="0" err="1">
                <a:latin typeface="Arial" charset="0"/>
                <a:ea typeface="Arial" charset="0"/>
                <a:cs typeface="Arial" charset="0"/>
              </a:rPr>
              <a:t>Skinakas</a:t>
            </a:r>
            <a:r>
              <a:rPr lang="en-US" dirty="0">
                <a:latin typeface="Arial" charset="0"/>
                <a:ea typeface="Arial" charset="0"/>
                <a:cs typeface="Arial" charset="0"/>
              </a:rPr>
              <a:t> Observatory, Crete, Greece</a:t>
            </a:r>
          </a:p>
        </p:txBody>
      </p:sp>
      <p:sp useBgFill="1">
        <p:nvSpPr>
          <p:cNvPr id="14" name="TextBox 13"/>
          <p:cNvSpPr txBox="1"/>
          <p:nvPr/>
        </p:nvSpPr>
        <p:spPr>
          <a:xfrm>
            <a:off x="2175898" y="6075624"/>
            <a:ext cx="3910460" cy="369332"/>
          </a:xfrm>
          <a:prstGeom prst="rect">
            <a:avLst/>
          </a:prstGeom>
          <a:ln w="19050">
            <a:solidFill>
              <a:srgbClr val="115CFF"/>
            </a:solidFill>
          </a:ln>
        </p:spPr>
        <p:txBody>
          <a:bodyPr wrap="square" rtlCol="0">
            <a:spAutoFit/>
          </a:bodyPr>
          <a:lstStyle/>
          <a:p>
            <a:r>
              <a:rPr lang="en-US" dirty="0">
                <a:latin typeface="Arial" charset="0"/>
                <a:ea typeface="Arial" charset="0"/>
                <a:cs typeface="Arial" charset="0"/>
              </a:rPr>
              <a:t>SAAO, Sutherland, South Africa</a:t>
            </a:r>
          </a:p>
        </p:txBody>
      </p:sp>
      <p:cxnSp>
        <p:nvCxnSpPr>
          <p:cNvPr id="16" name="Straight Arrow Connector 15"/>
          <p:cNvCxnSpPr>
            <a:stCxn id="12" idx="3"/>
          </p:cNvCxnSpPr>
          <p:nvPr/>
        </p:nvCxnSpPr>
        <p:spPr>
          <a:xfrm flipV="1">
            <a:off x="2898088" y="4466346"/>
            <a:ext cx="4643355" cy="75381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3"/>
          </p:cNvCxnSpPr>
          <p:nvPr/>
        </p:nvCxnSpPr>
        <p:spPr>
          <a:xfrm>
            <a:off x="2898088" y="5220159"/>
            <a:ext cx="4564069" cy="855465"/>
          </a:xfrm>
          <a:prstGeom prst="straightConnector1">
            <a:avLst/>
          </a:prstGeom>
          <a:ln w="38100">
            <a:solidFill>
              <a:srgbClr val="115C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703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PASIPHAE survey:</a:t>
            </a:r>
          </a:p>
        </p:txBody>
      </p:sp>
      <p:sp>
        <p:nvSpPr>
          <p:cNvPr id="13" name="TextBox 12"/>
          <p:cNvSpPr txBox="1"/>
          <p:nvPr/>
        </p:nvSpPr>
        <p:spPr>
          <a:xfrm>
            <a:off x="315914" y="1921320"/>
            <a:ext cx="8281983" cy="3530854"/>
          </a:xfrm>
          <a:prstGeom prst="rect">
            <a:avLst/>
          </a:prstGeom>
          <a:noFill/>
        </p:spPr>
        <p:txBody>
          <a:bodyPr wrap="square" lIns="82945" tIns="41473" rIns="82945" bIns="41473" rtlCol="0">
            <a:spAutoFit/>
          </a:bodyPr>
          <a:lstStyle/>
          <a:p>
            <a:pPr marL="342900" indent="-342900" defTabSz="457200">
              <a:buFont typeface="Wingdings" charset="2"/>
              <a:buChar char="Ø"/>
            </a:pPr>
            <a:r>
              <a:rPr lang="en-US" sz="2400" dirty="0">
                <a:solidFill>
                  <a:prstClr val="black"/>
                </a:solidFill>
                <a:latin typeface="Calibri"/>
                <a:cs typeface="Chalkboard"/>
              </a:rPr>
              <a:t>Will observe all stars with </a:t>
            </a:r>
            <a:r>
              <a:rPr lang="en-US" sz="2400" dirty="0" err="1">
                <a:solidFill>
                  <a:prstClr val="black"/>
                </a:solidFill>
                <a:latin typeface="Calibri"/>
                <a:cs typeface="Chalkboard"/>
              </a:rPr>
              <a:t>Rmag</a:t>
            </a:r>
            <a:r>
              <a:rPr lang="en-US" sz="2400" dirty="0">
                <a:solidFill>
                  <a:prstClr val="black"/>
                </a:solidFill>
                <a:latin typeface="Calibri"/>
                <a:cs typeface="Chalkboard"/>
              </a:rPr>
              <a:t> ≤ 16.5 </a:t>
            </a:r>
          </a:p>
          <a:p>
            <a:pPr defTabSz="457200"/>
            <a:endParaRPr lang="en-US" sz="2400" dirty="0">
              <a:solidFill>
                <a:prstClr val="black"/>
              </a:solidFill>
              <a:latin typeface="Calibri"/>
              <a:cs typeface="Chalkboard"/>
            </a:endParaRPr>
          </a:p>
          <a:p>
            <a:pPr marL="342900" indent="-342900" defTabSz="457200">
              <a:buFont typeface="Wingdings" charset="2"/>
              <a:buChar char="Ø"/>
            </a:pPr>
            <a:r>
              <a:rPr lang="en-US" sz="2400" dirty="0">
                <a:solidFill>
                  <a:prstClr val="black"/>
                </a:solidFill>
                <a:latin typeface="Calibri"/>
                <a:cs typeface="Chalkboard"/>
              </a:rPr>
              <a:t>Will deliver mean polarization down to 0.1% at 3</a:t>
            </a:r>
            <a:r>
              <a:rPr lang="el-GR" sz="2400" dirty="0">
                <a:solidFill>
                  <a:prstClr val="black"/>
                </a:solidFill>
                <a:latin typeface="Calibri"/>
                <a:cs typeface="Chalkboard"/>
              </a:rPr>
              <a:t>σ</a:t>
            </a:r>
            <a:r>
              <a:rPr lang="en-US" sz="2400" dirty="0">
                <a:solidFill>
                  <a:prstClr val="black"/>
                </a:solidFill>
                <a:latin typeface="Calibri"/>
                <a:cs typeface="Chalkboard"/>
              </a:rPr>
              <a:t> for 0.25 deg</a:t>
            </a:r>
            <a:r>
              <a:rPr lang="en-US" sz="2400" baseline="30000" dirty="0">
                <a:solidFill>
                  <a:prstClr val="black"/>
                </a:solidFill>
                <a:latin typeface="Calibri"/>
                <a:cs typeface="Chalkboard"/>
              </a:rPr>
              <a:t>2</a:t>
            </a:r>
            <a:r>
              <a:rPr lang="en-US" sz="2400" dirty="0">
                <a:solidFill>
                  <a:prstClr val="black"/>
                </a:solidFill>
                <a:latin typeface="Calibri"/>
                <a:cs typeface="Chalkboard"/>
              </a:rPr>
              <a:t> pixels </a:t>
            </a:r>
            <a:r>
              <a:rPr lang="el-GR" sz="2400" dirty="0">
                <a:solidFill>
                  <a:prstClr val="black"/>
                </a:solidFill>
                <a:latin typeface="Calibri"/>
                <a:cs typeface="Chalkboard"/>
              </a:rPr>
              <a:t/>
            </a:r>
            <a:br>
              <a:rPr lang="el-GR" sz="2400" dirty="0">
                <a:solidFill>
                  <a:prstClr val="black"/>
                </a:solidFill>
                <a:latin typeface="Calibri"/>
                <a:cs typeface="Chalkboard"/>
              </a:rPr>
            </a:br>
            <a:endParaRPr lang="en-US" sz="2400" baseline="30000" dirty="0">
              <a:solidFill>
                <a:prstClr val="black"/>
              </a:solidFill>
              <a:latin typeface="Calibri"/>
              <a:cs typeface="Chalkboard"/>
            </a:endParaRPr>
          </a:p>
          <a:p>
            <a:pPr marL="342900" indent="-342900" defTabSz="457200">
              <a:buFont typeface="Wingdings" charset="2"/>
              <a:buChar char="Ø"/>
            </a:pPr>
            <a:r>
              <a:rPr lang="en-US" sz="2400" dirty="0">
                <a:solidFill>
                  <a:prstClr val="black"/>
                </a:solidFill>
                <a:latin typeface="Calibri"/>
                <a:cs typeface="Chalkboard"/>
              </a:rPr>
              <a:t>Survey rate: 8 deg</a:t>
            </a:r>
            <a:r>
              <a:rPr lang="en-US" sz="2400" baseline="30000" dirty="0">
                <a:solidFill>
                  <a:prstClr val="black"/>
                </a:solidFill>
                <a:latin typeface="Calibri"/>
                <a:cs typeface="Chalkboard"/>
              </a:rPr>
              <a:t>2</a:t>
            </a:r>
            <a:r>
              <a:rPr lang="en-US" sz="2400" dirty="0">
                <a:solidFill>
                  <a:prstClr val="black"/>
                </a:solidFill>
                <a:latin typeface="Calibri"/>
                <a:cs typeface="Chalkboard"/>
              </a:rPr>
              <a:t>/night  (</a:t>
            </a:r>
            <a:r>
              <a:rPr lang="en-US" sz="2400" dirty="0" err="1">
                <a:solidFill>
                  <a:prstClr val="black"/>
                </a:solidFill>
                <a:latin typeface="Calibri"/>
                <a:cs typeface="Chalkboard"/>
              </a:rPr>
              <a:t>Skinakas</a:t>
            </a:r>
            <a:r>
              <a:rPr lang="en-US" sz="2400" dirty="0">
                <a:solidFill>
                  <a:prstClr val="black"/>
                </a:solidFill>
                <a:latin typeface="Calibri"/>
                <a:cs typeface="Chalkboard"/>
              </a:rPr>
              <a:t> 1.3m ) -- 7 deg</a:t>
            </a:r>
            <a:r>
              <a:rPr lang="en-US" sz="2400" baseline="30000" dirty="0">
                <a:solidFill>
                  <a:prstClr val="black"/>
                </a:solidFill>
                <a:latin typeface="Calibri"/>
                <a:cs typeface="Chalkboard"/>
              </a:rPr>
              <a:t>2</a:t>
            </a:r>
            <a:r>
              <a:rPr lang="en-US" sz="2400" dirty="0">
                <a:solidFill>
                  <a:prstClr val="black"/>
                </a:solidFill>
                <a:latin typeface="Calibri"/>
                <a:cs typeface="Chalkboard"/>
              </a:rPr>
              <a:t> /night (SAAO1.0 m) assuming 70% efficiency </a:t>
            </a:r>
          </a:p>
          <a:p>
            <a:pPr marL="342900" indent="-342900" defTabSz="457200">
              <a:buFont typeface="Wingdings" charset="2"/>
              <a:buChar char="Ø"/>
            </a:pPr>
            <a:endParaRPr lang="en-US" sz="2400" baseline="30000" dirty="0">
              <a:solidFill>
                <a:prstClr val="black"/>
              </a:solidFill>
              <a:latin typeface="Calibri"/>
              <a:cs typeface="Chalkboard"/>
            </a:endParaRPr>
          </a:p>
          <a:p>
            <a:pPr marL="342900" indent="-342900" defTabSz="457200">
              <a:buFont typeface="Wingdings" charset="2"/>
              <a:buChar char="Ø"/>
            </a:pPr>
            <a:r>
              <a:rPr lang="en-US" sz="2400" dirty="0">
                <a:solidFill>
                  <a:prstClr val="black"/>
                </a:solidFill>
                <a:latin typeface="Calibri"/>
                <a:cs typeface="Chalkboard"/>
              </a:rPr>
              <a:t>1,500 deg</a:t>
            </a:r>
            <a:r>
              <a:rPr lang="en-US" sz="2400" baseline="30000" dirty="0">
                <a:solidFill>
                  <a:prstClr val="black"/>
                </a:solidFill>
                <a:latin typeface="Calibri"/>
                <a:cs typeface="Chalkboard"/>
              </a:rPr>
              <a:t>2</a:t>
            </a:r>
            <a:r>
              <a:rPr lang="en-US" sz="2400" dirty="0">
                <a:solidFill>
                  <a:prstClr val="black"/>
                </a:solidFill>
                <a:latin typeface="Calibri"/>
                <a:cs typeface="Chalkboard"/>
              </a:rPr>
              <a:t> / </a:t>
            </a:r>
            <a:r>
              <a:rPr lang="en-US" sz="2400" dirty="0" err="1">
                <a:solidFill>
                  <a:prstClr val="black"/>
                </a:solidFill>
                <a:latin typeface="Calibri"/>
                <a:cs typeface="Chalkboard"/>
              </a:rPr>
              <a:t>yr</a:t>
            </a:r>
            <a:endParaRPr lang="en-US" sz="2400" dirty="0">
              <a:solidFill>
                <a:prstClr val="black"/>
              </a:solidFill>
              <a:latin typeface="Calibri"/>
              <a:cs typeface="Chalkboard"/>
            </a:endParaRPr>
          </a:p>
          <a:p>
            <a:pPr defTabSz="457200"/>
            <a:r>
              <a:rPr lang="en-US" sz="2400" dirty="0">
                <a:solidFill>
                  <a:prstClr val="black"/>
                </a:solidFill>
                <a:latin typeface="Calibri"/>
                <a:cs typeface="Chalkboard"/>
              </a:rPr>
              <a:t>  </a:t>
            </a:r>
          </a:p>
        </p:txBody>
      </p:sp>
    </p:spTree>
    <p:extLst>
      <p:ext uri="{BB962C8B-B14F-4D97-AF65-F5344CB8AC3E}">
        <p14:creationId xmlns:p14="http://schemas.microsoft.com/office/powerpoint/2010/main" val="288469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PASIPHAE </a:t>
            </a:r>
            <a:r>
              <a:rPr lang="en-US" dirty="0" err="1"/>
              <a:t>optopolarimetric</a:t>
            </a:r>
            <a:r>
              <a:rPr lang="en-US" dirty="0"/>
              <a:t> survey</a:t>
            </a:r>
          </a:p>
        </p:txBody>
      </p:sp>
      <p:sp>
        <p:nvSpPr>
          <p:cNvPr id="11" name="Content Placeholder 2"/>
          <p:cNvSpPr txBox="1">
            <a:spLocks/>
          </p:cNvSpPr>
          <p:nvPr/>
        </p:nvSpPr>
        <p:spPr>
          <a:xfrm>
            <a:off x="0" y="3899421"/>
            <a:ext cx="5196564" cy="298153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lumMod val="50000"/>
                </a:schemeClr>
              </a:buClr>
              <a:buSzPct val="100000"/>
              <a:buFont typeface="Courier New"/>
              <a:buChar char="o"/>
              <a:defRPr sz="2000" kern="1200">
                <a:solidFill>
                  <a:schemeClr val="tx1"/>
                </a:solidFill>
                <a:latin typeface="Times New Roman"/>
                <a:ea typeface="+mn-ea"/>
                <a:cs typeface="Times New Roman"/>
              </a:defRPr>
            </a:lvl1pPr>
            <a:lvl2pPr marL="685800" indent="-336550" algn="l" defTabSz="914400" rtl="0" eaLnBrk="1" latinLnBrk="0" hangingPunct="1">
              <a:spcBef>
                <a:spcPts val="600"/>
              </a:spcBef>
              <a:buClr>
                <a:schemeClr val="accent1">
                  <a:lumMod val="50000"/>
                </a:schemeClr>
              </a:buClr>
              <a:buFont typeface="Wingdings" charset="2"/>
              <a:buChar char="ü"/>
              <a:defRPr sz="1800" kern="1200">
                <a:solidFill>
                  <a:schemeClr val="tx1"/>
                </a:solidFill>
                <a:latin typeface="Times New Roman"/>
                <a:ea typeface="+mn-ea"/>
                <a:cs typeface="Times New Roman"/>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Times New Roman"/>
                <a:ea typeface="+mn-ea"/>
                <a:cs typeface="Times New Roman"/>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solidFill>
                <a:latin typeface="Times New Roman"/>
                <a:ea typeface="+mn-ea"/>
                <a:cs typeface="Times New Roman"/>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Times New Roman"/>
                <a:ea typeface="+mn-ea"/>
                <a:cs typeface="Times New Roman"/>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Times New Roman"/>
                <a:ea typeface="+mn-ea"/>
                <a:cs typeface="Times New Roman"/>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solidFill>
                <a:latin typeface="Times New Roman"/>
                <a:ea typeface="+mn-ea"/>
                <a:cs typeface="Times New Roman"/>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Times New Roman"/>
                <a:ea typeface="+mn-ea"/>
                <a:cs typeface="Times New Roman"/>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solidFill>
                <a:latin typeface="Times New Roman"/>
                <a:ea typeface="+mn-ea"/>
                <a:cs typeface="Times New Roman"/>
              </a:defRPr>
            </a:lvl9pPr>
          </a:lstStyle>
          <a:p>
            <a:pPr lvl="1"/>
            <a:endParaRPr lang="en-US" baseline="30000" dirty="0">
              <a:latin typeface="Arial"/>
              <a:cs typeface="Aria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8" t="7499" r="8433"/>
          <a:stretch/>
        </p:blipFill>
        <p:spPr>
          <a:xfrm>
            <a:off x="1487016" y="2870905"/>
            <a:ext cx="6357573" cy="3966234"/>
          </a:xfrm>
          <a:prstGeom prst="rect">
            <a:avLst/>
          </a:prstGeom>
        </p:spPr>
      </p:pic>
      <p:sp>
        <p:nvSpPr>
          <p:cNvPr id="3" name="Rectangle 2"/>
          <p:cNvSpPr/>
          <p:nvPr/>
        </p:nvSpPr>
        <p:spPr>
          <a:xfrm>
            <a:off x="42245" y="1526062"/>
            <a:ext cx="6836373" cy="400110"/>
          </a:xfrm>
          <a:prstGeom prst="rect">
            <a:avLst/>
          </a:prstGeom>
        </p:spPr>
        <p:txBody>
          <a:bodyPr wrap="square">
            <a:spAutoFit/>
          </a:bodyPr>
          <a:lstStyle/>
          <a:p>
            <a:pPr>
              <a:spcAft>
                <a:spcPts val="600"/>
              </a:spcAft>
            </a:pPr>
            <a:r>
              <a:rPr lang="en-US" sz="2000" dirty="0">
                <a:latin typeface="Arial"/>
                <a:cs typeface="Arial"/>
              </a:rPr>
              <a:t>Measure polarization of </a:t>
            </a:r>
            <a:r>
              <a:rPr lang="en-US" sz="2000" b="1" dirty="0">
                <a:latin typeface="Arial"/>
                <a:cs typeface="Arial"/>
              </a:rPr>
              <a:t>several million stars </a:t>
            </a:r>
          </a:p>
        </p:txBody>
      </p:sp>
    </p:spTree>
    <p:extLst>
      <p:ext uri="{BB962C8B-B14F-4D97-AF65-F5344CB8AC3E}">
        <p14:creationId xmlns:p14="http://schemas.microsoft.com/office/powerpoint/2010/main" val="186896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PASIPHAE </a:t>
            </a:r>
            <a:r>
              <a:rPr lang="en-US" dirty="0" err="1"/>
              <a:t>optopolarimetric</a:t>
            </a:r>
            <a:r>
              <a:rPr lang="en-US" dirty="0"/>
              <a:t> survey</a:t>
            </a:r>
          </a:p>
        </p:txBody>
      </p:sp>
      <p:sp>
        <p:nvSpPr>
          <p:cNvPr id="11" name="Content Placeholder 2"/>
          <p:cNvSpPr txBox="1">
            <a:spLocks/>
          </p:cNvSpPr>
          <p:nvPr/>
        </p:nvSpPr>
        <p:spPr>
          <a:xfrm>
            <a:off x="0" y="3899421"/>
            <a:ext cx="5196564" cy="298153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lumMod val="50000"/>
                </a:schemeClr>
              </a:buClr>
              <a:buSzPct val="100000"/>
              <a:buFont typeface="Courier New"/>
              <a:buChar char="o"/>
              <a:defRPr sz="2000" kern="1200">
                <a:solidFill>
                  <a:schemeClr val="tx1"/>
                </a:solidFill>
                <a:latin typeface="Times New Roman"/>
                <a:ea typeface="+mn-ea"/>
                <a:cs typeface="Times New Roman"/>
              </a:defRPr>
            </a:lvl1pPr>
            <a:lvl2pPr marL="685800" indent="-336550" algn="l" defTabSz="914400" rtl="0" eaLnBrk="1" latinLnBrk="0" hangingPunct="1">
              <a:spcBef>
                <a:spcPts val="600"/>
              </a:spcBef>
              <a:buClr>
                <a:schemeClr val="accent1">
                  <a:lumMod val="50000"/>
                </a:schemeClr>
              </a:buClr>
              <a:buFont typeface="Wingdings" charset="2"/>
              <a:buChar char="ü"/>
              <a:defRPr sz="1800" kern="1200">
                <a:solidFill>
                  <a:schemeClr val="tx1"/>
                </a:solidFill>
                <a:latin typeface="Times New Roman"/>
                <a:ea typeface="+mn-ea"/>
                <a:cs typeface="Times New Roman"/>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Times New Roman"/>
                <a:ea typeface="+mn-ea"/>
                <a:cs typeface="Times New Roman"/>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solidFill>
                <a:latin typeface="Times New Roman"/>
                <a:ea typeface="+mn-ea"/>
                <a:cs typeface="Times New Roman"/>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Times New Roman"/>
                <a:ea typeface="+mn-ea"/>
                <a:cs typeface="Times New Roman"/>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Times New Roman"/>
                <a:ea typeface="+mn-ea"/>
                <a:cs typeface="Times New Roman"/>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solidFill>
                <a:latin typeface="Times New Roman"/>
                <a:ea typeface="+mn-ea"/>
                <a:cs typeface="Times New Roman"/>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Times New Roman"/>
                <a:ea typeface="+mn-ea"/>
                <a:cs typeface="Times New Roman"/>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solidFill>
                <a:latin typeface="Times New Roman"/>
                <a:ea typeface="+mn-ea"/>
                <a:cs typeface="Times New Roman"/>
              </a:defRPr>
            </a:lvl9pPr>
          </a:lstStyle>
          <a:p>
            <a:pPr lvl="1"/>
            <a:endParaRPr lang="en-US" baseline="30000" dirty="0">
              <a:latin typeface="Arial"/>
              <a:cs typeface="Aria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38" t="7499" r="8433"/>
          <a:stretch/>
        </p:blipFill>
        <p:spPr>
          <a:xfrm>
            <a:off x="1487016" y="2870905"/>
            <a:ext cx="6357573" cy="3966234"/>
          </a:xfrm>
          <a:prstGeom prst="rect">
            <a:avLst/>
          </a:prstGeom>
        </p:spPr>
      </p:pic>
      <p:grpSp>
        <p:nvGrpSpPr>
          <p:cNvPr id="7" name="Group 6"/>
          <p:cNvGrpSpPr/>
          <p:nvPr/>
        </p:nvGrpSpPr>
        <p:grpSpPr>
          <a:xfrm>
            <a:off x="2222906" y="2310892"/>
            <a:ext cx="5448598" cy="4064246"/>
            <a:chOff x="2095500" y="637867"/>
            <a:chExt cx="5372100" cy="3978583"/>
          </a:xfrm>
        </p:grpSpPr>
        <p:cxnSp>
          <p:nvCxnSpPr>
            <p:cNvPr id="8" name="Straight Connector 7"/>
            <p:cNvCxnSpPr/>
            <p:nvPr/>
          </p:nvCxnSpPr>
          <p:spPr>
            <a:xfrm>
              <a:off x="2095500" y="2286000"/>
              <a:ext cx="118110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273800" y="2286000"/>
              <a:ext cx="1193800"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273800" y="2279650"/>
              <a:ext cx="0" cy="23241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276600" y="2292350"/>
              <a:ext cx="0" cy="23241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14" name="Picture 13" descr="logowhit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935" y="637867"/>
              <a:ext cx="2813538" cy="822519"/>
            </a:xfrm>
            <a:prstGeom prst="rect">
              <a:avLst/>
            </a:prstGeom>
          </p:spPr>
        </p:pic>
        <p:cxnSp>
          <p:nvCxnSpPr>
            <p:cNvPr id="15" name="Straight Arrow Connector 14"/>
            <p:cNvCxnSpPr/>
            <p:nvPr/>
          </p:nvCxnSpPr>
          <p:spPr>
            <a:xfrm flipH="1">
              <a:off x="3035300" y="1460386"/>
              <a:ext cx="1143000" cy="8192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73700" y="1460386"/>
              <a:ext cx="1168400" cy="7113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42245" y="1526062"/>
            <a:ext cx="6836373" cy="400110"/>
          </a:xfrm>
          <a:prstGeom prst="rect">
            <a:avLst/>
          </a:prstGeom>
        </p:spPr>
        <p:txBody>
          <a:bodyPr wrap="square">
            <a:spAutoFit/>
          </a:bodyPr>
          <a:lstStyle/>
          <a:p>
            <a:pPr>
              <a:spcAft>
                <a:spcPts val="600"/>
              </a:spcAft>
            </a:pPr>
            <a:r>
              <a:rPr lang="en-US" sz="2000" dirty="0">
                <a:latin typeface="Arial"/>
                <a:cs typeface="Arial"/>
              </a:rPr>
              <a:t>Measure polarization of </a:t>
            </a:r>
            <a:r>
              <a:rPr lang="en-US" sz="2000" b="1" dirty="0">
                <a:latin typeface="Arial"/>
                <a:cs typeface="Arial"/>
              </a:rPr>
              <a:t>several million stars </a:t>
            </a:r>
          </a:p>
        </p:txBody>
      </p:sp>
      <p:sp>
        <p:nvSpPr>
          <p:cNvPr id="18" name="Rounded Rectangle 17"/>
          <p:cNvSpPr/>
          <p:nvPr/>
        </p:nvSpPr>
        <p:spPr>
          <a:xfrm>
            <a:off x="5654419" y="1247912"/>
            <a:ext cx="3259394" cy="1135626"/>
          </a:xfrm>
          <a:prstGeom prst="roundRect">
            <a:avLst/>
          </a:prstGeom>
          <a:solidFill>
            <a:srgbClr val="D1DEFF"/>
          </a:solidFill>
          <a:ln w="38100">
            <a:solidFill>
              <a:srgbClr val="0070C0"/>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Major Leap</a:t>
            </a:r>
            <a:r>
              <a:rPr lang="en-US" dirty="0">
                <a:ln w="0"/>
                <a:solidFill>
                  <a:schemeClr val="tx1"/>
                </a:solidFill>
                <a:effectLst>
                  <a:outerShdw blurRad="38100" dist="19050" dir="2700000" algn="tl" rotWithShape="0">
                    <a:schemeClr val="dk1">
                      <a:alpha val="40000"/>
                    </a:schemeClr>
                  </a:outerShdw>
                </a:effectLst>
              </a:rPr>
              <a:t>: </a:t>
            </a:r>
            <a:br>
              <a:rPr lang="en-US" dirty="0">
                <a:ln w="0"/>
                <a:solidFill>
                  <a:schemeClr val="tx1"/>
                </a:solidFill>
                <a:effectLst>
                  <a:outerShdw blurRad="38100" dist="19050" dir="2700000" algn="tl" rotWithShape="0">
                    <a:schemeClr val="dk1">
                      <a:alpha val="40000"/>
                    </a:schemeClr>
                  </a:outerShdw>
                </a:effectLst>
              </a:rPr>
            </a:br>
            <a:r>
              <a:rPr lang="en-US" dirty="0">
                <a:ln w="0"/>
                <a:solidFill>
                  <a:schemeClr val="tx1"/>
                </a:solidFill>
                <a:effectLst>
                  <a:outerShdw blurRad="38100" dist="19050" dir="2700000" algn="tl" rotWithShape="0">
                    <a:schemeClr val="dk1">
                      <a:alpha val="40000"/>
                    </a:schemeClr>
                  </a:outerShdw>
                </a:effectLst>
              </a:rPr>
              <a:t>x1000 improvement </a:t>
            </a:r>
            <a:br>
              <a:rPr lang="en-US" dirty="0">
                <a:ln w="0"/>
                <a:solidFill>
                  <a:schemeClr val="tx1"/>
                </a:solidFill>
                <a:effectLst>
                  <a:outerShdw blurRad="38100" dist="19050" dir="2700000" algn="tl" rotWithShape="0">
                    <a:schemeClr val="dk1">
                      <a:alpha val="40000"/>
                    </a:schemeClr>
                  </a:outerShdw>
                </a:effectLst>
              </a:rPr>
            </a:br>
            <a:r>
              <a:rPr lang="en-US" dirty="0">
                <a:ln w="0"/>
                <a:solidFill>
                  <a:schemeClr val="tx1"/>
                </a:solidFill>
                <a:effectLst>
                  <a:outerShdw blurRad="38100" dist="19050" dir="2700000" algn="tl" rotWithShape="0">
                    <a:schemeClr val="dk1">
                      <a:alpha val="40000"/>
                    </a:schemeClr>
                  </a:outerShdw>
                </a:effectLst>
              </a:rPr>
              <a:t>in # of stars with measured </a:t>
            </a:r>
            <a:br>
              <a:rPr lang="en-US" dirty="0">
                <a:ln w="0"/>
                <a:solidFill>
                  <a:schemeClr val="tx1"/>
                </a:solidFill>
                <a:effectLst>
                  <a:outerShdw blurRad="38100" dist="19050" dir="2700000" algn="tl" rotWithShape="0">
                    <a:schemeClr val="dk1">
                      <a:alpha val="40000"/>
                    </a:schemeClr>
                  </a:outerShdw>
                </a:effectLst>
              </a:rPr>
            </a:br>
            <a:r>
              <a:rPr lang="en-US" dirty="0" err="1">
                <a:ln w="0"/>
                <a:solidFill>
                  <a:schemeClr val="tx1"/>
                </a:solidFill>
                <a:effectLst>
                  <a:outerShdw blurRad="38100" dist="19050" dir="2700000" algn="tl" rotWithShape="0">
                    <a:schemeClr val="dk1">
                      <a:alpha val="40000"/>
                    </a:schemeClr>
                  </a:outerShdw>
                </a:effectLst>
              </a:rPr>
              <a:t>polarimetric</a:t>
            </a:r>
            <a:r>
              <a:rPr lang="en-US" dirty="0">
                <a:ln w="0"/>
                <a:solidFill>
                  <a:schemeClr val="tx1"/>
                </a:solidFill>
                <a:effectLst>
                  <a:outerShdw blurRad="38100" dist="19050" dir="2700000" algn="tl" rotWithShape="0">
                    <a:schemeClr val="dk1">
                      <a:alpha val="40000"/>
                    </a:schemeClr>
                  </a:outerShdw>
                </a:effectLst>
              </a:rPr>
              <a:t> properties</a:t>
            </a:r>
          </a:p>
        </p:txBody>
      </p:sp>
    </p:spTree>
    <p:extLst>
      <p:ext uri="{BB962C8B-B14F-4D97-AF65-F5344CB8AC3E}">
        <p14:creationId xmlns:p14="http://schemas.microsoft.com/office/powerpoint/2010/main" val="156953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WALOP: the PASIPHAE </a:t>
            </a:r>
            <a:r>
              <a:rPr lang="en-US" dirty="0" err="1"/>
              <a:t>polarimeter</a:t>
            </a:r>
            <a:endParaRPr lang="en-US" dirty="0"/>
          </a:p>
        </p:txBody>
      </p:sp>
      <p:sp>
        <p:nvSpPr>
          <p:cNvPr id="12" name="TextBox 11"/>
          <p:cNvSpPr txBox="1"/>
          <p:nvPr/>
        </p:nvSpPr>
        <p:spPr>
          <a:xfrm>
            <a:off x="677986" y="4197525"/>
            <a:ext cx="7890387" cy="2000548"/>
          </a:xfrm>
          <a:prstGeom prst="rect">
            <a:avLst/>
          </a:prstGeom>
          <a:noFill/>
        </p:spPr>
        <p:txBody>
          <a:bodyPr wrap="square" rtlCol="0">
            <a:spAutoFit/>
          </a:bodyPr>
          <a:lstStyle/>
          <a:p>
            <a:pPr algn="ctr">
              <a:spcAft>
                <a:spcPts val="1200"/>
              </a:spcAft>
            </a:pPr>
            <a:r>
              <a:rPr lang="en-US" sz="2200" dirty="0">
                <a:latin typeface="Arial" charset="0"/>
                <a:ea typeface="Arial" charset="0"/>
                <a:cs typeface="Arial" charset="0"/>
              </a:rPr>
              <a:t>Wide Area Linear Optical </a:t>
            </a:r>
            <a:r>
              <a:rPr lang="en-US" sz="2200" dirty="0" err="1">
                <a:latin typeface="Arial" charset="0"/>
                <a:ea typeface="Arial" charset="0"/>
                <a:cs typeface="Arial" charset="0"/>
              </a:rPr>
              <a:t>Polarimeter</a:t>
            </a:r>
            <a:r>
              <a:rPr lang="en-US" sz="2200" dirty="0">
                <a:latin typeface="Arial" charset="0"/>
                <a:ea typeface="Arial" charset="0"/>
                <a:cs typeface="Arial" charset="0"/>
              </a:rPr>
              <a:t> (WALOP)</a:t>
            </a:r>
          </a:p>
          <a:p>
            <a:pPr marL="342900" indent="-342900">
              <a:spcAft>
                <a:spcPts val="600"/>
              </a:spcAft>
              <a:buFont typeface="Arial" charset="0"/>
              <a:buChar char="•"/>
            </a:pPr>
            <a:r>
              <a:rPr lang="en-US" sz="2000" b="1" dirty="0">
                <a:latin typeface="Arial" charset="0"/>
                <a:ea typeface="Arial" charset="0"/>
                <a:cs typeface="Arial" charset="0"/>
              </a:rPr>
              <a:t>Innovative </a:t>
            </a:r>
            <a:r>
              <a:rPr lang="en-US" sz="2000" dirty="0">
                <a:latin typeface="Arial" charset="0"/>
                <a:ea typeface="Arial" charset="0"/>
                <a:cs typeface="Arial" charset="0"/>
              </a:rPr>
              <a:t>and</a:t>
            </a:r>
            <a:r>
              <a:rPr lang="en-US" sz="2000" b="1" dirty="0">
                <a:latin typeface="Arial" charset="0"/>
                <a:ea typeface="Arial" charset="0"/>
                <a:cs typeface="Arial" charset="0"/>
              </a:rPr>
              <a:t> well-tested technology </a:t>
            </a:r>
            <a:r>
              <a:rPr lang="en-US" sz="2000" dirty="0">
                <a:latin typeface="Arial" charset="0"/>
                <a:ea typeface="Arial" charset="0"/>
                <a:cs typeface="Arial" charset="0"/>
              </a:rPr>
              <a:t>of </a:t>
            </a:r>
            <a:r>
              <a:rPr lang="en-US" sz="2000" dirty="0" err="1">
                <a:latin typeface="Arial" charset="0"/>
                <a:ea typeface="Arial" charset="0"/>
                <a:cs typeface="Arial" charset="0"/>
              </a:rPr>
              <a:t>RoboPol</a:t>
            </a:r>
            <a:endParaRPr lang="en-US" sz="2000" dirty="0">
              <a:latin typeface="Arial" charset="0"/>
              <a:ea typeface="Arial" charset="0"/>
              <a:cs typeface="Arial" charset="0"/>
            </a:endParaRPr>
          </a:p>
          <a:p>
            <a:pPr marL="342900" indent="-342900">
              <a:spcAft>
                <a:spcPts val="600"/>
              </a:spcAft>
              <a:buFont typeface="Arial" charset="0"/>
              <a:buChar char="•"/>
            </a:pPr>
            <a:r>
              <a:rPr lang="en-US" sz="2000" dirty="0">
                <a:latin typeface="Arial" charset="0"/>
                <a:ea typeface="Arial" charset="0"/>
                <a:cs typeface="Arial" charset="0"/>
              </a:rPr>
              <a:t>Implements low-systematics design </a:t>
            </a:r>
            <a:r>
              <a:rPr lang="en-US" sz="2000" b="1" dirty="0">
                <a:latin typeface="Arial" charset="0"/>
                <a:ea typeface="Arial" charset="0"/>
                <a:cs typeface="Arial" charset="0"/>
              </a:rPr>
              <a:t>in a wide field</a:t>
            </a:r>
          </a:p>
          <a:p>
            <a:pPr marL="342900" indent="-342900">
              <a:spcAft>
                <a:spcPts val="600"/>
              </a:spcAft>
              <a:buFont typeface="Arial" charset="0"/>
              <a:buChar char="•"/>
            </a:pPr>
            <a:r>
              <a:rPr lang="en-US" sz="2000" dirty="0">
                <a:latin typeface="Arial" charset="0"/>
                <a:ea typeface="Arial" charset="0"/>
                <a:cs typeface="Arial" charset="0"/>
              </a:rPr>
              <a:t>Commissioning in 2019</a:t>
            </a:r>
          </a:p>
          <a:p>
            <a:endParaRPr lang="en-US" sz="1700" dirty="0"/>
          </a:p>
        </p:txBody>
      </p:sp>
      <p:pic>
        <p:nvPicPr>
          <p:cNvPr id="7" name="Picture 6"/>
          <p:cNvPicPr>
            <a:picLocks noChangeAspect="1"/>
          </p:cNvPicPr>
          <p:nvPr/>
        </p:nvPicPr>
        <p:blipFill>
          <a:blip r:embed="rId3"/>
          <a:stretch>
            <a:fillRect/>
          </a:stretch>
        </p:blipFill>
        <p:spPr>
          <a:xfrm>
            <a:off x="2833922" y="1268450"/>
            <a:ext cx="4013918" cy="2929075"/>
          </a:xfrm>
          <a:prstGeom prst="rect">
            <a:avLst/>
          </a:prstGeom>
        </p:spPr>
      </p:pic>
    </p:spTree>
    <p:extLst>
      <p:ext uri="{BB962C8B-B14F-4D97-AF65-F5344CB8AC3E}">
        <p14:creationId xmlns:p14="http://schemas.microsoft.com/office/powerpoint/2010/main" val="131921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Feasibility: Stellar Density</a:t>
            </a:r>
          </a:p>
        </p:txBody>
      </p:sp>
      <p:pic>
        <p:nvPicPr>
          <p:cNvPr id="13" name="Picture 12" descr="Thesi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2102"/>
            <a:ext cx="5857662" cy="3799564"/>
          </a:xfrm>
          <a:prstGeom prst="rect">
            <a:avLst/>
          </a:prstGeom>
        </p:spPr>
      </p:pic>
      <p:sp>
        <p:nvSpPr>
          <p:cNvPr id="14" name="Rectangle 13"/>
          <p:cNvSpPr/>
          <p:nvPr/>
        </p:nvSpPr>
        <p:spPr>
          <a:xfrm>
            <a:off x="5415450" y="2451841"/>
            <a:ext cx="1834419" cy="1200329"/>
          </a:xfrm>
          <a:prstGeom prst="rect">
            <a:avLst/>
          </a:prstGeom>
        </p:spPr>
        <p:txBody>
          <a:bodyPr wrap="none">
            <a:spAutoFit/>
          </a:bodyPr>
          <a:lstStyle/>
          <a:p>
            <a:r>
              <a:rPr lang="en-US" dirty="0"/>
              <a:t>Black   b = 90</a:t>
            </a:r>
            <a:r>
              <a:rPr lang="en-US" baseline="30000" dirty="0"/>
              <a:t>0</a:t>
            </a:r>
            <a:endParaRPr lang="en-US" dirty="0">
              <a:solidFill>
                <a:srgbClr val="0000FF"/>
              </a:solidFill>
            </a:endParaRPr>
          </a:p>
          <a:p>
            <a:r>
              <a:rPr lang="en-US" dirty="0">
                <a:solidFill>
                  <a:srgbClr val="0000FF"/>
                </a:solidFill>
              </a:rPr>
              <a:t>Blue</a:t>
            </a:r>
            <a:r>
              <a:rPr lang="en-US" dirty="0"/>
              <a:t>    b = 75</a:t>
            </a:r>
            <a:r>
              <a:rPr lang="en-US" baseline="30000" dirty="0"/>
              <a:t>0</a:t>
            </a:r>
          </a:p>
          <a:p>
            <a:r>
              <a:rPr lang="en-US" dirty="0">
                <a:solidFill>
                  <a:srgbClr val="008000"/>
                </a:solidFill>
              </a:rPr>
              <a:t>Green</a:t>
            </a:r>
            <a:r>
              <a:rPr lang="en-US" dirty="0"/>
              <a:t> b = 65</a:t>
            </a:r>
            <a:r>
              <a:rPr lang="en-US" baseline="30000" dirty="0"/>
              <a:t>0</a:t>
            </a:r>
          </a:p>
          <a:p>
            <a:r>
              <a:rPr lang="en-US" dirty="0">
                <a:solidFill>
                  <a:srgbClr val="FF0000"/>
                </a:solidFill>
              </a:rPr>
              <a:t>Red</a:t>
            </a:r>
            <a:r>
              <a:rPr lang="en-US" dirty="0"/>
              <a:t>  20</a:t>
            </a:r>
            <a:r>
              <a:rPr lang="en-US" baseline="30000" dirty="0"/>
              <a:t>0</a:t>
            </a:r>
            <a:r>
              <a:rPr lang="en-US" dirty="0"/>
              <a:t> &lt; b &lt; 30</a:t>
            </a:r>
            <a:r>
              <a:rPr lang="en-US" baseline="30000" dirty="0"/>
              <a:t>0</a:t>
            </a:r>
          </a:p>
        </p:txBody>
      </p:sp>
      <p:sp>
        <p:nvSpPr>
          <p:cNvPr id="15" name="Rectangle 14"/>
          <p:cNvSpPr/>
          <p:nvPr/>
        </p:nvSpPr>
        <p:spPr>
          <a:xfrm>
            <a:off x="1419727" y="1557225"/>
            <a:ext cx="6312569" cy="400110"/>
          </a:xfrm>
          <a:prstGeom prst="rect">
            <a:avLst/>
          </a:prstGeom>
        </p:spPr>
        <p:txBody>
          <a:bodyPr wrap="square">
            <a:spAutoFit/>
          </a:bodyPr>
          <a:lstStyle/>
          <a:p>
            <a:r>
              <a:rPr lang="en-US" sz="2000" dirty="0">
                <a:latin typeface="Arial" charset="0"/>
                <a:ea typeface="Arial" charset="0"/>
                <a:cs typeface="Arial" charset="0"/>
              </a:rPr>
              <a:t>At least 360 stars of </a:t>
            </a:r>
            <a:r>
              <a:rPr lang="en-US" sz="2000" dirty="0" err="1">
                <a:latin typeface="Arial" charset="0"/>
                <a:ea typeface="Arial" charset="0"/>
                <a:cs typeface="Arial" charset="0"/>
              </a:rPr>
              <a:t>R</a:t>
            </a:r>
            <a:r>
              <a:rPr lang="en-US" sz="2000" baseline="-25000" dirty="0" err="1">
                <a:latin typeface="Arial" charset="0"/>
                <a:ea typeface="Arial" charset="0"/>
                <a:cs typeface="Arial" charset="0"/>
              </a:rPr>
              <a:t>mag</a:t>
            </a:r>
            <a:r>
              <a:rPr lang="en-US" sz="2000" dirty="0">
                <a:latin typeface="Arial" charset="0"/>
                <a:ea typeface="Arial" charset="0"/>
                <a:cs typeface="Arial" charset="0"/>
              </a:rPr>
              <a:t> &lt; 16.5 at the Galactic pole </a:t>
            </a:r>
          </a:p>
        </p:txBody>
      </p:sp>
      <p:sp>
        <p:nvSpPr>
          <p:cNvPr id="16" name="Rectangle 15"/>
          <p:cNvSpPr/>
          <p:nvPr/>
        </p:nvSpPr>
        <p:spPr>
          <a:xfrm>
            <a:off x="387939" y="6001666"/>
            <a:ext cx="2540892" cy="369332"/>
          </a:xfrm>
          <a:prstGeom prst="rect">
            <a:avLst/>
          </a:prstGeom>
        </p:spPr>
        <p:txBody>
          <a:bodyPr wrap="none">
            <a:spAutoFit/>
          </a:bodyPr>
          <a:lstStyle/>
          <a:p>
            <a:r>
              <a:rPr lang="en-US" dirty="0" err="1"/>
              <a:t>Gao</a:t>
            </a:r>
            <a:r>
              <a:rPr lang="en-US" dirty="0"/>
              <a:t> 2011 from SDSS DR7</a:t>
            </a:r>
          </a:p>
        </p:txBody>
      </p:sp>
    </p:spTree>
    <p:extLst>
      <p:ext uri="{BB962C8B-B14F-4D97-AF65-F5344CB8AC3E}">
        <p14:creationId xmlns:p14="http://schemas.microsoft.com/office/powerpoint/2010/main" val="575941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Distances</a:t>
            </a:r>
          </a:p>
        </p:txBody>
      </p:sp>
      <p:pic>
        <p:nvPicPr>
          <p:cNvPr id="4" name="Picture 3" descr="new-annotate-lund-map-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4320"/>
            <a:ext cx="9144000" cy="4765495"/>
          </a:xfrm>
          <a:prstGeom prst="rect">
            <a:avLst/>
          </a:prstGeom>
        </p:spPr>
      </p:pic>
    </p:spTree>
    <p:extLst>
      <p:ext uri="{BB962C8B-B14F-4D97-AF65-F5344CB8AC3E}">
        <p14:creationId xmlns:p14="http://schemas.microsoft.com/office/powerpoint/2010/main" val="3762720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 of clouds along the </a:t>
            </a:r>
            <a:r>
              <a:rPr lang="en-US" dirty="0" err="1"/>
              <a:t>los</a:t>
            </a:r>
            <a:endParaRPr lang="en-US" dirty="0"/>
          </a:p>
        </p:txBody>
      </p:sp>
      <p:pic>
        <p:nvPicPr>
          <p:cNvPr id="7" name="Picture 6" descr="Component-counted_regions_N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1282"/>
            <a:ext cx="6467526" cy="3209985"/>
          </a:xfrm>
          <a:prstGeom prst="rect">
            <a:avLst/>
          </a:prstGeom>
        </p:spPr>
      </p:pic>
      <p:pic>
        <p:nvPicPr>
          <p:cNvPr id="9" name="Picture 8" descr="Ncloud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989" y="3240741"/>
            <a:ext cx="4823011" cy="3617259"/>
          </a:xfrm>
          <a:prstGeom prst="rect">
            <a:avLst/>
          </a:prstGeom>
        </p:spPr>
      </p:pic>
      <p:sp>
        <p:nvSpPr>
          <p:cNvPr id="10" name="Rectangle 9"/>
          <p:cNvSpPr/>
          <p:nvPr/>
        </p:nvSpPr>
        <p:spPr>
          <a:xfrm>
            <a:off x="2240153" y="1184376"/>
            <a:ext cx="5290200" cy="400110"/>
          </a:xfrm>
          <a:prstGeom prst="rect">
            <a:avLst/>
          </a:prstGeom>
        </p:spPr>
        <p:txBody>
          <a:bodyPr wrap="square">
            <a:spAutoFit/>
          </a:bodyPr>
          <a:lstStyle/>
          <a:p>
            <a:r>
              <a:rPr lang="en-US" sz="2000" i="1" dirty="0">
                <a:latin typeface="Arial" charset="0"/>
                <a:ea typeface="Arial" charset="0"/>
                <a:cs typeface="Arial" charset="0"/>
              </a:rPr>
              <a:t>HI data from the </a:t>
            </a:r>
            <a:r>
              <a:rPr lang="en-US" sz="2000" i="1" dirty="0" err="1">
                <a:latin typeface="Arial" charset="0"/>
                <a:ea typeface="Arial" charset="0"/>
                <a:cs typeface="Arial" charset="0"/>
              </a:rPr>
              <a:t>Effelsberg</a:t>
            </a:r>
            <a:r>
              <a:rPr lang="en-US" sz="2000" i="1" dirty="0">
                <a:latin typeface="Arial" charset="0"/>
                <a:ea typeface="Arial" charset="0"/>
                <a:cs typeface="Arial" charset="0"/>
              </a:rPr>
              <a:t>-Bonn HI survey </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202844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vros-niarchos-foundation-logo.jpg">
            <a:extLst>
              <a:ext uri="{FF2B5EF4-FFF2-40B4-BE49-F238E27FC236}">
                <a16:creationId xmlns:a16="http://schemas.microsoft.com/office/drawing/2014/main" xmlns="" id="{C3A636FB-695F-224D-9322-581D43D06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454" y="3534840"/>
            <a:ext cx="5645052" cy="1369510"/>
          </a:xfrm>
          <a:prstGeom prst="rect">
            <a:avLst/>
          </a:prstGeom>
        </p:spPr>
      </p:pic>
      <p:sp>
        <p:nvSpPr>
          <p:cNvPr id="2" name="Title 1"/>
          <p:cNvSpPr>
            <a:spLocks noGrp="1"/>
          </p:cNvSpPr>
          <p:nvPr>
            <p:ph type="title"/>
          </p:nvPr>
        </p:nvSpPr>
        <p:spPr/>
        <p:txBody>
          <a:bodyPr>
            <a:normAutofit/>
          </a:bodyPr>
          <a:lstStyle/>
          <a:p>
            <a:r>
              <a:rPr lang="en-US" dirty="0">
                <a:cs typeface="Chalkboard"/>
              </a:rPr>
              <a:t>The PASIPHAE Collaboration</a:t>
            </a:r>
            <a:endParaRPr lang="en-US" dirty="0"/>
          </a:p>
        </p:txBody>
      </p:sp>
      <p:pic>
        <p:nvPicPr>
          <p:cNvPr id="5" name="Picture 4"/>
          <p:cNvPicPr>
            <a:picLocks noChangeAspect="1"/>
          </p:cNvPicPr>
          <p:nvPr/>
        </p:nvPicPr>
        <p:blipFill>
          <a:blip r:embed="rId4"/>
          <a:stretch>
            <a:fillRect/>
          </a:stretch>
        </p:blipFill>
        <p:spPr>
          <a:xfrm>
            <a:off x="6635868" y="1326389"/>
            <a:ext cx="2614580" cy="1307290"/>
          </a:xfrm>
          <a:prstGeom prst="rect">
            <a:avLst/>
          </a:prstGeom>
        </p:spPr>
      </p:pic>
      <p:pic>
        <p:nvPicPr>
          <p:cNvPr id="6" name="Picture 5"/>
          <p:cNvPicPr>
            <a:picLocks noChangeAspect="1"/>
          </p:cNvPicPr>
          <p:nvPr/>
        </p:nvPicPr>
        <p:blipFill>
          <a:blip r:embed="rId5"/>
          <a:stretch>
            <a:fillRect/>
          </a:stretch>
        </p:blipFill>
        <p:spPr>
          <a:xfrm>
            <a:off x="2154035" y="2514806"/>
            <a:ext cx="1236375" cy="1271132"/>
          </a:xfrm>
          <a:prstGeom prst="rect">
            <a:avLst/>
          </a:prstGeom>
        </p:spPr>
      </p:pic>
      <p:pic>
        <p:nvPicPr>
          <p:cNvPr id="7" name="Picture 6"/>
          <p:cNvPicPr>
            <a:picLocks noChangeAspect="1"/>
          </p:cNvPicPr>
          <p:nvPr/>
        </p:nvPicPr>
        <p:blipFill>
          <a:blip r:embed="rId6"/>
          <a:stretch>
            <a:fillRect/>
          </a:stretch>
        </p:blipFill>
        <p:spPr>
          <a:xfrm>
            <a:off x="247737" y="2456074"/>
            <a:ext cx="1761919" cy="1496611"/>
          </a:xfrm>
          <a:prstGeom prst="rect">
            <a:avLst/>
          </a:prstGeom>
        </p:spPr>
      </p:pic>
      <p:pic>
        <p:nvPicPr>
          <p:cNvPr id="8" name="Picture 7"/>
          <p:cNvPicPr>
            <a:picLocks noChangeAspect="1"/>
          </p:cNvPicPr>
          <p:nvPr/>
        </p:nvPicPr>
        <p:blipFill>
          <a:blip r:embed="rId7"/>
          <a:stretch>
            <a:fillRect/>
          </a:stretch>
        </p:blipFill>
        <p:spPr>
          <a:xfrm>
            <a:off x="5730462" y="1354806"/>
            <a:ext cx="1109330" cy="1397756"/>
          </a:xfrm>
          <a:prstGeom prst="rect">
            <a:avLst/>
          </a:prstGeom>
        </p:spPr>
      </p:pic>
      <p:pic>
        <p:nvPicPr>
          <p:cNvPr id="9" name="Picture 8"/>
          <p:cNvPicPr>
            <a:picLocks noChangeAspect="1"/>
          </p:cNvPicPr>
          <p:nvPr/>
        </p:nvPicPr>
        <p:blipFill>
          <a:blip r:embed="rId8"/>
          <a:stretch>
            <a:fillRect/>
          </a:stretch>
        </p:blipFill>
        <p:spPr>
          <a:xfrm>
            <a:off x="3975013" y="1352368"/>
            <a:ext cx="1611070" cy="1611070"/>
          </a:xfrm>
          <a:prstGeom prst="rect">
            <a:avLst/>
          </a:prstGeom>
        </p:spPr>
      </p:pic>
      <p:pic>
        <p:nvPicPr>
          <p:cNvPr id="3" name="Picture 2"/>
          <p:cNvPicPr>
            <a:picLocks noChangeAspect="1"/>
          </p:cNvPicPr>
          <p:nvPr/>
        </p:nvPicPr>
        <p:blipFill>
          <a:blip r:embed="rId9"/>
          <a:stretch>
            <a:fillRect/>
          </a:stretch>
        </p:blipFill>
        <p:spPr>
          <a:xfrm>
            <a:off x="252461" y="1543639"/>
            <a:ext cx="3803147" cy="872789"/>
          </a:xfrm>
          <a:prstGeom prst="rect">
            <a:avLst/>
          </a:prstGeom>
        </p:spPr>
      </p:pic>
      <p:sp>
        <p:nvSpPr>
          <p:cNvPr id="4" name="Rectangle 3">
            <a:extLst>
              <a:ext uri="{FF2B5EF4-FFF2-40B4-BE49-F238E27FC236}">
                <a16:creationId xmlns:a16="http://schemas.microsoft.com/office/drawing/2014/main" xmlns="" id="{8F470223-DE84-7242-8BE4-B78363065702}"/>
              </a:ext>
            </a:extLst>
          </p:cNvPr>
          <p:cNvSpPr/>
          <p:nvPr/>
        </p:nvSpPr>
        <p:spPr>
          <a:xfrm>
            <a:off x="4374161" y="3150372"/>
            <a:ext cx="2917786"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Our Sponsors</a:t>
            </a:r>
          </a:p>
        </p:txBody>
      </p:sp>
      <p:pic>
        <p:nvPicPr>
          <p:cNvPr id="11" name="Picture 10" descr="infosyslogo.jpg">
            <a:extLst>
              <a:ext uri="{FF2B5EF4-FFF2-40B4-BE49-F238E27FC236}">
                <a16:creationId xmlns:a16="http://schemas.microsoft.com/office/drawing/2014/main" xmlns="" id="{0738FE7A-B19F-D446-AB01-6AE4C42E4F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67344"/>
            <a:ext cx="2009656" cy="2009656"/>
          </a:xfrm>
          <a:prstGeom prst="rect">
            <a:avLst/>
          </a:prstGeom>
        </p:spPr>
      </p:pic>
      <p:pic>
        <p:nvPicPr>
          <p:cNvPr id="12" name="Picture 11" descr="nrf-logo.jpg">
            <a:extLst>
              <a:ext uri="{FF2B5EF4-FFF2-40B4-BE49-F238E27FC236}">
                <a16:creationId xmlns:a16="http://schemas.microsoft.com/office/drawing/2014/main" xmlns="" id="{77B37069-2D7C-B740-B59B-EA2B88E91D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5072" y="4964866"/>
            <a:ext cx="2302933" cy="1295400"/>
          </a:xfrm>
          <a:prstGeom prst="rect">
            <a:avLst/>
          </a:prstGeom>
        </p:spPr>
      </p:pic>
      <p:pic>
        <p:nvPicPr>
          <p:cNvPr id="13" name="Picture 12">
            <a:extLst>
              <a:ext uri="{FF2B5EF4-FFF2-40B4-BE49-F238E27FC236}">
                <a16:creationId xmlns:a16="http://schemas.microsoft.com/office/drawing/2014/main" xmlns="" id="{BEE70FF1-222B-DA45-9CBF-19DE6558B627}"/>
              </a:ext>
            </a:extLst>
          </p:cNvPr>
          <p:cNvPicPr>
            <a:picLocks noChangeAspect="1"/>
          </p:cNvPicPr>
          <p:nvPr/>
        </p:nvPicPr>
        <p:blipFill>
          <a:blip r:embed="rId12"/>
          <a:stretch>
            <a:fillRect/>
          </a:stretch>
        </p:blipFill>
        <p:spPr>
          <a:xfrm>
            <a:off x="1783200" y="4687099"/>
            <a:ext cx="1633683" cy="1633683"/>
          </a:xfrm>
          <a:prstGeom prst="rect">
            <a:avLst/>
          </a:prstGeom>
        </p:spPr>
      </p:pic>
      <p:pic>
        <p:nvPicPr>
          <p:cNvPr id="15" name="Picture 14">
            <a:extLst>
              <a:ext uri="{FF2B5EF4-FFF2-40B4-BE49-F238E27FC236}">
                <a16:creationId xmlns:a16="http://schemas.microsoft.com/office/drawing/2014/main" xmlns="" id="{09313EBB-67FA-F740-AEA6-7504104A78FA}"/>
              </a:ext>
            </a:extLst>
          </p:cNvPr>
          <p:cNvPicPr>
            <a:picLocks noChangeAspect="1"/>
          </p:cNvPicPr>
          <p:nvPr/>
        </p:nvPicPr>
        <p:blipFill>
          <a:blip r:embed="rId13"/>
          <a:stretch>
            <a:fillRect/>
          </a:stretch>
        </p:blipFill>
        <p:spPr>
          <a:xfrm>
            <a:off x="3738966" y="4695398"/>
            <a:ext cx="2178263" cy="2178263"/>
          </a:xfrm>
          <a:prstGeom prst="rect">
            <a:avLst/>
          </a:prstGeom>
        </p:spPr>
      </p:pic>
    </p:spTree>
    <p:extLst>
      <p:ext uri="{BB962C8B-B14F-4D97-AF65-F5344CB8AC3E}">
        <p14:creationId xmlns:p14="http://schemas.microsoft.com/office/powerpoint/2010/main" val="206902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Degree of Polarization</a:t>
            </a:r>
          </a:p>
        </p:txBody>
      </p:sp>
      <p:pic>
        <p:nvPicPr>
          <p:cNvPr id="9" name="Picture 8">
            <a:extLst>
              <a:ext uri="{FF2B5EF4-FFF2-40B4-BE49-F238E27FC236}">
                <a16:creationId xmlns:a16="http://schemas.microsoft.com/office/drawing/2014/main" xmlns="" id="{2B107ABA-5807-C049-B6ED-66F6A383881C}"/>
              </a:ext>
            </a:extLst>
          </p:cNvPr>
          <p:cNvPicPr>
            <a:picLocks noChangeAspect="1"/>
          </p:cNvPicPr>
          <p:nvPr/>
        </p:nvPicPr>
        <p:blipFill>
          <a:blip r:embed="rId3"/>
          <a:stretch>
            <a:fillRect/>
          </a:stretch>
        </p:blipFill>
        <p:spPr>
          <a:xfrm>
            <a:off x="1672193" y="1123681"/>
            <a:ext cx="5569426" cy="3103536"/>
          </a:xfrm>
          <a:prstGeom prst="rect">
            <a:avLst/>
          </a:prstGeom>
        </p:spPr>
      </p:pic>
      <p:pic>
        <p:nvPicPr>
          <p:cNvPr id="13" name="Picture 12">
            <a:extLst>
              <a:ext uri="{FF2B5EF4-FFF2-40B4-BE49-F238E27FC236}">
                <a16:creationId xmlns:a16="http://schemas.microsoft.com/office/drawing/2014/main" xmlns="" id="{AD27E31C-D93E-A447-B63C-020BC4312CF6}"/>
              </a:ext>
            </a:extLst>
          </p:cNvPr>
          <p:cNvPicPr>
            <a:picLocks noChangeAspect="1"/>
          </p:cNvPicPr>
          <p:nvPr/>
        </p:nvPicPr>
        <p:blipFill>
          <a:blip r:embed="rId4"/>
          <a:stretch>
            <a:fillRect/>
          </a:stretch>
        </p:blipFill>
        <p:spPr>
          <a:xfrm>
            <a:off x="864472" y="4203543"/>
            <a:ext cx="7471807" cy="2654457"/>
          </a:xfrm>
          <a:prstGeom prst="rect">
            <a:avLst/>
          </a:prstGeom>
        </p:spPr>
      </p:pic>
      <p:sp>
        <p:nvSpPr>
          <p:cNvPr id="12" name="TextBox 11"/>
          <p:cNvSpPr txBox="1"/>
          <p:nvPr/>
        </p:nvSpPr>
        <p:spPr>
          <a:xfrm>
            <a:off x="0" y="1200388"/>
            <a:ext cx="2122697" cy="646331"/>
          </a:xfrm>
          <a:prstGeom prst="rect">
            <a:avLst/>
          </a:prstGeom>
          <a:noFill/>
        </p:spPr>
        <p:txBody>
          <a:bodyPr wrap="square" rtlCol="0">
            <a:spAutoFit/>
          </a:bodyPr>
          <a:lstStyle/>
          <a:p>
            <a:r>
              <a:rPr lang="en-US" i="1" dirty="0" err="1">
                <a:latin typeface="Arial"/>
                <a:cs typeface="Arial"/>
              </a:rPr>
              <a:t>Skalidis</a:t>
            </a:r>
            <a:r>
              <a:rPr lang="en-US" i="1" dirty="0">
                <a:latin typeface="Arial"/>
                <a:cs typeface="Arial"/>
              </a:rPr>
              <a:t> et al. 2018 A&amp;A, 616,52 </a:t>
            </a:r>
          </a:p>
        </p:txBody>
      </p:sp>
      <p:cxnSp>
        <p:nvCxnSpPr>
          <p:cNvPr id="15" name="Straight Arrow Connector 14">
            <a:extLst>
              <a:ext uri="{FF2B5EF4-FFF2-40B4-BE49-F238E27FC236}">
                <a16:creationId xmlns:a16="http://schemas.microsoft.com/office/drawing/2014/main" xmlns="" id="{5A9DABEA-5410-034C-9748-671B2D24E40C}"/>
              </a:ext>
            </a:extLst>
          </p:cNvPr>
          <p:cNvCxnSpPr/>
          <p:nvPr/>
        </p:nvCxnSpPr>
        <p:spPr>
          <a:xfrm flipH="1">
            <a:off x="2499360" y="1569720"/>
            <a:ext cx="822960" cy="25728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xmlns="" id="{43DABEA3-CB53-EF4E-8D64-EBC49285D45F}"/>
              </a:ext>
            </a:extLst>
          </p:cNvPr>
          <p:cNvCxnSpPr/>
          <p:nvPr/>
        </p:nvCxnSpPr>
        <p:spPr>
          <a:xfrm>
            <a:off x="2773680" y="1737360"/>
            <a:ext cx="2392680" cy="24661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xmlns="" id="{1966858A-7904-0F49-B472-46A9C583056F}"/>
              </a:ext>
            </a:extLst>
          </p:cNvPr>
          <p:cNvCxnSpPr/>
          <p:nvPr/>
        </p:nvCxnSpPr>
        <p:spPr>
          <a:xfrm>
            <a:off x="6355080" y="1737360"/>
            <a:ext cx="509876" cy="2489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xmlns="" id="{7126DBDF-F605-DE4B-B18E-12E4BB941554}"/>
              </a:ext>
            </a:extLst>
          </p:cNvPr>
          <p:cNvSpPr/>
          <p:nvPr/>
        </p:nvSpPr>
        <p:spPr>
          <a:xfrm>
            <a:off x="5967873" y="4502342"/>
            <a:ext cx="2547492" cy="338554"/>
          </a:xfrm>
          <a:prstGeom prst="rect">
            <a:avLst/>
          </a:prstGeom>
          <a:solidFill>
            <a:schemeClr val="accent1"/>
          </a:solidFill>
        </p:spPr>
        <p:txBody>
          <a:bodyPr wrap="none">
            <a:spAutoFit/>
          </a:bodyPr>
          <a:lstStyle/>
          <a:p>
            <a:r>
              <a:rPr lang="en-US" sz="1600" b="1" dirty="0" err="1"/>
              <a:t>p</a:t>
            </a:r>
            <a:r>
              <a:rPr lang="en-US" sz="1600" b="1" baseline="-25000" dirty="0" err="1"/>
              <a:t>mean</a:t>
            </a:r>
            <a:r>
              <a:rPr lang="en-US" sz="1600" b="1" dirty="0"/>
              <a:t> = (0.208 ± 0.044)%</a:t>
            </a:r>
          </a:p>
        </p:txBody>
      </p:sp>
      <p:sp>
        <p:nvSpPr>
          <p:cNvPr id="22" name="Rectangle 21">
            <a:extLst>
              <a:ext uri="{FF2B5EF4-FFF2-40B4-BE49-F238E27FC236}">
                <a16:creationId xmlns:a16="http://schemas.microsoft.com/office/drawing/2014/main" xmlns="" id="{CFDF51F0-0107-5043-9D48-CC4117FDD23B}"/>
              </a:ext>
            </a:extLst>
          </p:cNvPr>
          <p:cNvSpPr/>
          <p:nvPr/>
        </p:nvSpPr>
        <p:spPr>
          <a:xfrm>
            <a:off x="3563120" y="6002614"/>
            <a:ext cx="2545080" cy="338554"/>
          </a:xfrm>
          <a:prstGeom prst="rect">
            <a:avLst/>
          </a:prstGeom>
          <a:solidFill>
            <a:schemeClr val="accent1"/>
          </a:solidFill>
        </p:spPr>
        <p:txBody>
          <a:bodyPr wrap="square">
            <a:spAutoFit/>
          </a:bodyPr>
          <a:lstStyle/>
          <a:p>
            <a:r>
              <a:rPr lang="en-US" sz="1600" b="1" dirty="0" err="1"/>
              <a:t>p</a:t>
            </a:r>
            <a:r>
              <a:rPr lang="en-US" sz="1600" b="1" baseline="-25000" dirty="0" err="1"/>
              <a:t>mean</a:t>
            </a:r>
            <a:r>
              <a:rPr lang="en-US" sz="1600" b="1" dirty="0"/>
              <a:t> = (0.113 ± 0.036)% </a:t>
            </a:r>
          </a:p>
        </p:txBody>
      </p:sp>
      <p:sp>
        <p:nvSpPr>
          <p:cNvPr id="23" name="Rectangle 22">
            <a:extLst>
              <a:ext uri="{FF2B5EF4-FFF2-40B4-BE49-F238E27FC236}">
                <a16:creationId xmlns:a16="http://schemas.microsoft.com/office/drawing/2014/main" xmlns="" id="{8C45A0AB-EE75-4C43-9B84-F0D5C4734DFD}"/>
              </a:ext>
            </a:extLst>
          </p:cNvPr>
          <p:cNvSpPr/>
          <p:nvPr/>
        </p:nvSpPr>
        <p:spPr>
          <a:xfrm>
            <a:off x="1184384" y="4461518"/>
            <a:ext cx="2432076" cy="338554"/>
          </a:xfrm>
          <a:prstGeom prst="rect">
            <a:avLst/>
          </a:prstGeom>
          <a:solidFill>
            <a:schemeClr val="accent1"/>
          </a:solidFill>
        </p:spPr>
        <p:txBody>
          <a:bodyPr wrap="none">
            <a:spAutoFit/>
          </a:bodyPr>
          <a:lstStyle/>
          <a:p>
            <a:r>
              <a:rPr lang="en-US" sz="1600" b="1" dirty="0" err="1"/>
              <a:t>p</a:t>
            </a:r>
            <a:r>
              <a:rPr lang="en-US" sz="1600" b="1" baseline="-25000" dirty="0" err="1"/>
              <a:t>mean</a:t>
            </a:r>
            <a:r>
              <a:rPr lang="en-US" sz="1600" b="1" dirty="0"/>
              <a:t> = (0.054±0.038)%</a:t>
            </a:r>
          </a:p>
        </p:txBody>
      </p:sp>
    </p:spTree>
    <p:extLst>
      <p:ext uri="{BB962C8B-B14F-4D97-AF65-F5344CB8AC3E}">
        <p14:creationId xmlns:p14="http://schemas.microsoft.com/office/powerpoint/2010/main" val="561180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Feasibility: Polarization Systematics</a:t>
            </a:r>
          </a:p>
        </p:txBody>
      </p:sp>
      <p:pic>
        <p:nvPicPr>
          <p:cNvPr id="4" name="Picture 3"/>
          <p:cNvPicPr>
            <a:picLocks noChangeAspect="1"/>
          </p:cNvPicPr>
          <p:nvPr/>
        </p:nvPicPr>
        <p:blipFill>
          <a:blip r:embed="rId3"/>
          <a:stretch>
            <a:fillRect/>
          </a:stretch>
        </p:blipFill>
        <p:spPr>
          <a:xfrm>
            <a:off x="1913465" y="1834284"/>
            <a:ext cx="5503335" cy="3893480"/>
          </a:xfrm>
          <a:prstGeom prst="rect">
            <a:avLst/>
          </a:prstGeom>
        </p:spPr>
      </p:pic>
      <p:sp>
        <p:nvSpPr>
          <p:cNvPr id="5" name="TextBox 4"/>
          <p:cNvSpPr txBox="1"/>
          <p:nvPr/>
        </p:nvSpPr>
        <p:spPr>
          <a:xfrm>
            <a:off x="3318933" y="5873002"/>
            <a:ext cx="3134191" cy="369332"/>
          </a:xfrm>
          <a:prstGeom prst="rect">
            <a:avLst/>
          </a:prstGeom>
          <a:noFill/>
        </p:spPr>
        <p:txBody>
          <a:bodyPr wrap="none" rtlCol="0">
            <a:spAutoFit/>
          </a:bodyPr>
          <a:lstStyle/>
          <a:p>
            <a:r>
              <a:rPr lang="en-US" i="1" dirty="0">
                <a:latin typeface="Arial"/>
                <a:cs typeface="Arial"/>
              </a:rPr>
              <a:t> </a:t>
            </a:r>
            <a:r>
              <a:rPr lang="en-US" i="1" dirty="0" err="1">
                <a:latin typeface="Arial"/>
                <a:cs typeface="Arial"/>
              </a:rPr>
              <a:t>RoboPol</a:t>
            </a:r>
            <a:r>
              <a:rPr lang="en-US" i="1" dirty="0">
                <a:latin typeface="Arial"/>
                <a:cs typeface="Arial"/>
              </a:rPr>
              <a:t> standards program</a:t>
            </a:r>
          </a:p>
        </p:txBody>
      </p:sp>
    </p:spTree>
    <p:extLst>
      <p:ext uri="{BB962C8B-B14F-4D97-AF65-F5344CB8AC3E}">
        <p14:creationId xmlns:p14="http://schemas.microsoft.com/office/powerpoint/2010/main" val="1806039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9A6424-4C2A-C746-AB9D-D515DFB3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501" y="614362"/>
            <a:ext cx="3451163" cy="3451163"/>
          </a:xfrm>
          <a:prstGeom prst="rect">
            <a:avLst/>
          </a:prstGeom>
        </p:spPr>
      </p:pic>
      <p:sp>
        <p:nvSpPr>
          <p:cNvPr id="2" name="Title 1"/>
          <p:cNvSpPr>
            <a:spLocks noGrp="1"/>
          </p:cNvSpPr>
          <p:nvPr>
            <p:ph type="title"/>
          </p:nvPr>
        </p:nvSpPr>
        <p:spPr/>
        <p:txBody>
          <a:bodyPr/>
          <a:lstStyle/>
          <a:p>
            <a:r>
              <a:rPr lang="en-US" dirty="0"/>
              <a:t>Feasibility: Tomography</a:t>
            </a:r>
          </a:p>
        </p:txBody>
      </p:sp>
      <p:pic>
        <p:nvPicPr>
          <p:cNvPr id="8" name="Picture 7" descr="logo.w_trnsp.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4151" y="1062720"/>
            <a:ext cx="2257051" cy="1009912"/>
          </a:xfrm>
          <a:prstGeom prst="rect">
            <a:avLst/>
          </a:prstGeom>
        </p:spPr>
      </p:pic>
      <p:sp>
        <p:nvSpPr>
          <p:cNvPr id="14" name="TextBox 13">
            <a:extLst>
              <a:ext uri="{FF2B5EF4-FFF2-40B4-BE49-F238E27FC236}">
                <a16:creationId xmlns:a16="http://schemas.microsoft.com/office/drawing/2014/main" xmlns="" id="{6C8561E3-6911-6F46-9477-FEC2E414AA5F}"/>
              </a:ext>
            </a:extLst>
          </p:cNvPr>
          <p:cNvSpPr txBox="1"/>
          <p:nvPr/>
        </p:nvSpPr>
        <p:spPr>
          <a:xfrm>
            <a:off x="6463056" y="2072632"/>
            <a:ext cx="3718560" cy="646331"/>
          </a:xfrm>
          <a:prstGeom prst="rect">
            <a:avLst/>
          </a:prstGeom>
          <a:noFill/>
        </p:spPr>
        <p:txBody>
          <a:bodyPr wrap="square" rtlCol="0">
            <a:spAutoFit/>
          </a:bodyPr>
          <a:lstStyle/>
          <a:p>
            <a:r>
              <a:rPr lang="en-US" i="1" dirty="0" err="1">
                <a:latin typeface="Arial"/>
                <a:cs typeface="Arial"/>
              </a:rPr>
              <a:t>Panopoulou</a:t>
            </a:r>
            <a:r>
              <a:rPr lang="en-US" i="1" dirty="0">
                <a:latin typeface="Arial"/>
                <a:cs typeface="Arial"/>
              </a:rPr>
              <a:t> et al. </a:t>
            </a:r>
            <a:r>
              <a:rPr lang="en-US" i="1" dirty="0" smtClean="0">
                <a:latin typeface="Arial"/>
                <a:cs typeface="Arial"/>
              </a:rPr>
              <a:t>2018</a:t>
            </a:r>
          </a:p>
          <a:p>
            <a:r>
              <a:rPr lang="en-US" i="1" dirty="0" smtClean="0">
                <a:latin typeface="Arial"/>
                <a:cs typeface="Arial"/>
              </a:rPr>
              <a:t> </a:t>
            </a:r>
            <a:r>
              <a:rPr lang="en-US" dirty="0"/>
              <a:t>arXiv:1809.09804</a:t>
            </a:r>
            <a:r>
              <a:rPr lang="en-US" i="1" dirty="0">
                <a:latin typeface="Arial"/>
                <a:cs typeface="Arial"/>
              </a:rPr>
              <a:t> </a:t>
            </a:r>
          </a:p>
        </p:txBody>
      </p:sp>
      <p:pic>
        <p:nvPicPr>
          <p:cNvPr id="7" name="Picture 6">
            <a:extLst>
              <a:ext uri="{FF2B5EF4-FFF2-40B4-BE49-F238E27FC236}">
                <a16:creationId xmlns:a16="http://schemas.microsoft.com/office/drawing/2014/main" xmlns="" id="{1B8298F3-2080-7F4C-8C09-07EA610C6D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9" y="3760349"/>
            <a:ext cx="6195301" cy="3097651"/>
          </a:xfrm>
          <a:prstGeom prst="rect">
            <a:avLst/>
          </a:prstGeom>
        </p:spPr>
      </p:pic>
    </p:spTree>
    <p:extLst>
      <p:ext uri="{BB962C8B-B14F-4D97-AF65-F5344CB8AC3E}">
        <p14:creationId xmlns:p14="http://schemas.microsoft.com/office/powerpoint/2010/main" val="158851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Improving CMB foreground subtraction 1</a:t>
            </a:r>
          </a:p>
        </p:txBody>
      </p:sp>
      <p:sp>
        <p:nvSpPr>
          <p:cNvPr id="3" name="Content Placeholder 2"/>
          <p:cNvSpPr>
            <a:spLocks noGrp="1"/>
          </p:cNvSpPr>
          <p:nvPr>
            <p:ph idx="1"/>
          </p:nvPr>
        </p:nvSpPr>
        <p:spPr>
          <a:xfrm>
            <a:off x="210739" y="1055349"/>
            <a:ext cx="8703073" cy="2800655"/>
          </a:xfrm>
        </p:spPr>
        <p:txBody>
          <a:bodyPr/>
          <a:lstStyle/>
          <a:p>
            <a:r>
              <a:rPr lang="en-US" b="1" dirty="0">
                <a:solidFill>
                  <a:srgbClr val="7D2A02"/>
                </a:solidFill>
              </a:rPr>
              <a:t>0th-order approach</a:t>
            </a:r>
          </a:p>
          <a:p>
            <a:pPr lvl="1"/>
            <a:r>
              <a:rPr lang="en-US" dirty="0"/>
              <a:t>3-D effects important only when B-fields in different clouds along LOS are </a:t>
            </a:r>
            <a:r>
              <a:rPr lang="en-US" b="1" i="1" dirty="0"/>
              <a:t>misaligned</a:t>
            </a:r>
            <a:r>
              <a:rPr lang="en-US" dirty="0"/>
              <a:t> </a:t>
            </a:r>
            <a:r>
              <a:rPr lang="en-US" sz="1600" dirty="0"/>
              <a:t>(</a:t>
            </a:r>
            <a:r>
              <a:rPr lang="en-US" dirty="0"/>
              <a:t>by &gt;60 </a:t>
            </a:r>
            <a:r>
              <a:rPr lang="en-US" dirty="0" err="1"/>
              <a:t>deg</a:t>
            </a:r>
            <a:r>
              <a:rPr lang="en-US" dirty="0"/>
              <a:t>)</a:t>
            </a:r>
          </a:p>
          <a:p>
            <a:pPr lvl="1"/>
            <a:r>
              <a:rPr lang="en-US" dirty="0"/>
              <a:t>Pixels with such misaligned clouds can be identified and </a:t>
            </a:r>
            <a:r>
              <a:rPr lang="en-US" b="1" dirty="0"/>
              <a:t>masked out </a:t>
            </a:r>
            <a:r>
              <a:rPr lang="en-US" dirty="0"/>
              <a:t/>
            </a:r>
            <a:br>
              <a:rPr lang="en-US" dirty="0"/>
            </a:br>
            <a:r>
              <a:rPr lang="en-US" dirty="0"/>
              <a:t>(as with point sources)</a:t>
            </a:r>
          </a:p>
          <a:p>
            <a:pPr lvl="1"/>
            <a:r>
              <a:rPr lang="en-US" dirty="0" err="1"/>
              <a:t>PASIPHAE+Gaia</a:t>
            </a:r>
            <a:r>
              <a:rPr lang="en-US" dirty="0"/>
              <a:t> data </a:t>
            </a:r>
            <a:r>
              <a:rPr lang="en-US" i="1" dirty="0"/>
              <a:t>alone </a:t>
            </a:r>
            <a:r>
              <a:rPr lang="en-US" dirty="0"/>
              <a:t/>
            </a:r>
            <a:br>
              <a:rPr lang="en-US" dirty="0"/>
            </a:br>
            <a:r>
              <a:rPr lang="en-US" dirty="0"/>
              <a:t>can produce such a mask.</a:t>
            </a:r>
          </a:p>
        </p:txBody>
      </p:sp>
      <p:pic>
        <p:nvPicPr>
          <p:cNvPr id="5" name="Picture 4" descr="dchi.eps"/>
          <p:cNvPicPr>
            <a:picLocks noChangeAspect="1"/>
          </p:cNvPicPr>
          <p:nvPr/>
        </p:nvPicPr>
        <p:blipFill rotWithShape="1">
          <a:blip r:embed="rId3">
            <a:extLst>
              <a:ext uri="{28A0092B-C50C-407E-A947-70E740481C1C}">
                <a14:useLocalDpi xmlns:a14="http://schemas.microsoft.com/office/drawing/2010/main" val="0"/>
              </a:ext>
            </a:extLst>
          </a:blip>
          <a:srcRect t="49562"/>
          <a:stretch/>
        </p:blipFill>
        <p:spPr>
          <a:xfrm>
            <a:off x="3950885" y="2805926"/>
            <a:ext cx="5242293" cy="3421790"/>
          </a:xfrm>
          <a:prstGeom prst="rect">
            <a:avLst/>
          </a:prstGeom>
        </p:spPr>
      </p:pic>
      <p:grpSp>
        <p:nvGrpSpPr>
          <p:cNvPr id="6" name="Group 5"/>
          <p:cNvGrpSpPr/>
          <p:nvPr/>
        </p:nvGrpSpPr>
        <p:grpSpPr>
          <a:xfrm>
            <a:off x="210739" y="6183599"/>
            <a:ext cx="8640892" cy="430183"/>
            <a:chOff x="152399" y="6214763"/>
            <a:chExt cx="7489730" cy="233107"/>
          </a:xfrm>
        </p:grpSpPr>
        <p:grpSp>
          <p:nvGrpSpPr>
            <p:cNvPr id="7" name="Group 6"/>
            <p:cNvGrpSpPr/>
            <p:nvPr/>
          </p:nvGrpSpPr>
          <p:grpSpPr>
            <a:xfrm>
              <a:off x="152399" y="6214763"/>
              <a:ext cx="1206240" cy="216811"/>
              <a:chOff x="152399" y="4599181"/>
              <a:chExt cx="1206240" cy="216811"/>
            </a:xfrm>
          </p:grpSpPr>
          <p:sp>
            <p:nvSpPr>
              <p:cNvPr id="31" name="TextBox 30"/>
              <p:cNvSpPr txBox="1"/>
              <p:nvPr/>
            </p:nvSpPr>
            <p:spPr>
              <a:xfrm>
                <a:off x="869276" y="4599181"/>
                <a:ext cx="489363" cy="216811"/>
              </a:xfrm>
              <a:prstGeom prst="rect">
                <a:avLst/>
              </a:prstGeom>
              <a:noFill/>
            </p:spPr>
            <p:txBody>
              <a:bodyPr wrap="none" rtlCol="0">
                <a:spAutoFit/>
              </a:bodyPr>
              <a:lstStyle/>
              <a:p>
                <a:r>
                  <a:rPr lang="en-US" sz="2000" dirty="0"/>
                  <a:t>90</a:t>
                </a:r>
                <a:r>
                  <a:rPr lang="en-US" sz="2000" baseline="30000" dirty="0"/>
                  <a:t>0</a:t>
                </a:r>
              </a:p>
            </p:txBody>
          </p:sp>
          <p:cxnSp>
            <p:nvCxnSpPr>
              <p:cNvPr id="29" name="Straight Connector 28"/>
              <p:cNvCxnSpPr>
                <a:cxnSpLocks/>
              </p:cNvCxnSpPr>
              <p:nvPr/>
            </p:nvCxnSpPr>
            <p:spPr>
              <a:xfrm>
                <a:off x="152399" y="4711182"/>
                <a:ext cx="558801" cy="5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1721757" y="6219722"/>
              <a:ext cx="1089118" cy="216811"/>
              <a:chOff x="150371" y="4597531"/>
              <a:chExt cx="1089118" cy="216811"/>
            </a:xfrm>
          </p:grpSpPr>
          <p:sp>
            <p:nvSpPr>
              <p:cNvPr id="27" name="TextBox 26"/>
              <p:cNvSpPr txBox="1"/>
              <p:nvPr/>
            </p:nvSpPr>
            <p:spPr>
              <a:xfrm>
                <a:off x="750126" y="4597531"/>
                <a:ext cx="489363" cy="216811"/>
              </a:xfrm>
              <a:prstGeom prst="rect">
                <a:avLst/>
              </a:prstGeom>
              <a:noFill/>
            </p:spPr>
            <p:txBody>
              <a:bodyPr wrap="none" rtlCol="0">
                <a:spAutoFit/>
              </a:bodyPr>
              <a:lstStyle/>
              <a:p>
                <a:r>
                  <a:rPr lang="en-US" sz="2000" dirty="0"/>
                  <a:t>85</a:t>
                </a:r>
                <a:r>
                  <a:rPr lang="en-US" sz="2000" baseline="30000" dirty="0"/>
                  <a:t>0</a:t>
                </a:r>
              </a:p>
            </p:txBody>
          </p:sp>
          <p:cxnSp>
            <p:nvCxnSpPr>
              <p:cNvPr id="25" name="Straight Connector 24"/>
              <p:cNvCxnSpPr>
                <a:cxnSpLocks/>
              </p:cNvCxnSpPr>
              <p:nvPr/>
            </p:nvCxnSpPr>
            <p:spPr>
              <a:xfrm>
                <a:off x="150371" y="4711700"/>
                <a:ext cx="560829" cy="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3283175" y="6231059"/>
              <a:ext cx="1188958" cy="216811"/>
              <a:chOff x="140403" y="4608868"/>
              <a:chExt cx="1188958" cy="216811"/>
            </a:xfrm>
          </p:grpSpPr>
          <p:sp>
            <p:nvSpPr>
              <p:cNvPr id="23" name="TextBox 22"/>
              <p:cNvSpPr txBox="1"/>
              <p:nvPr/>
            </p:nvSpPr>
            <p:spPr>
              <a:xfrm>
                <a:off x="839998" y="4608868"/>
                <a:ext cx="489363" cy="216811"/>
              </a:xfrm>
              <a:prstGeom prst="rect">
                <a:avLst/>
              </a:prstGeom>
              <a:noFill/>
            </p:spPr>
            <p:txBody>
              <a:bodyPr wrap="none" rtlCol="0">
                <a:spAutoFit/>
              </a:bodyPr>
              <a:lstStyle/>
              <a:p>
                <a:r>
                  <a:rPr lang="en-US" sz="2000"/>
                  <a:t>80</a:t>
                </a:r>
                <a:r>
                  <a:rPr lang="en-US" sz="2000" baseline="30000"/>
                  <a:t>0</a:t>
                </a:r>
                <a:endParaRPr lang="en-US" sz="2000" baseline="30000" dirty="0"/>
              </a:p>
            </p:txBody>
          </p:sp>
          <p:cxnSp>
            <p:nvCxnSpPr>
              <p:cNvPr id="21" name="Straight Connector 20"/>
              <p:cNvCxnSpPr>
                <a:cxnSpLocks/>
              </p:cNvCxnSpPr>
              <p:nvPr/>
            </p:nvCxnSpPr>
            <p:spPr>
              <a:xfrm>
                <a:off x="140403" y="4711700"/>
                <a:ext cx="570797" cy="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36463" y="6220839"/>
              <a:ext cx="1187592" cy="216811"/>
              <a:chOff x="122305" y="4605257"/>
              <a:chExt cx="1187592" cy="216811"/>
            </a:xfrm>
          </p:grpSpPr>
          <p:sp>
            <p:nvSpPr>
              <p:cNvPr id="19" name="TextBox 18"/>
              <p:cNvSpPr txBox="1"/>
              <p:nvPr/>
            </p:nvSpPr>
            <p:spPr>
              <a:xfrm>
                <a:off x="820534" y="4605257"/>
                <a:ext cx="489363" cy="216811"/>
              </a:xfrm>
              <a:prstGeom prst="rect">
                <a:avLst/>
              </a:prstGeom>
              <a:noFill/>
            </p:spPr>
            <p:txBody>
              <a:bodyPr wrap="none" rtlCol="0">
                <a:spAutoFit/>
              </a:bodyPr>
              <a:lstStyle/>
              <a:p>
                <a:r>
                  <a:rPr lang="en-US" sz="2000"/>
                  <a:t>75</a:t>
                </a:r>
                <a:r>
                  <a:rPr lang="en-US" sz="2000" baseline="30000"/>
                  <a:t>0</a:t>
                </a:r>
                <a:endParaRPr lang="en-US" sz="2000" baseline="30000" dirty="0"/>
              </a:p>
            </p:txBody>
          </p:sp>
          <p:cxnSp>
            <p:nvCxnSpPr>
              <p:cNvPr id="17" name="Straight Connector 16"/>
              <p:cNvCxnSpPr>
                <a:cxnSpLocks/>
              </p:cNvCxnSpPr>
              <p:nvPr/>
            </p:nvCxnSpPr>
            <p:spPr>
              <a:xfrm>
                <a:off x="122305" y="4711182"/>
                <a:ext cx="588895" cy="519"/>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449435" y="6214763"/>
              <a:ext cx="1192694" cy="216811"/>
              <a:chOff x="163891" y="4599699"/>
              <a:chExt cx="1192694" cy="216811"/>
            </a:xfrm>
          </p:grpSpPr>
          <p:sp>
            <p:nvSpPr>
              <p:cNvPr id="15" name="TextBox 14"/>
              <p:cNvSpPr txBox="1"/>
              <p:nvPr/>
            </p:nvSpPr>
            <p:spPr>
              <a:xfrm>
                <a:off x="806086" y="4599699"/>
                <a:ext cx="550499" cy="216811"/>
              </a:xfrm>
              <a:prstGeom prst="rect">
                <a:avLst/>
              </a:prstGeom>
              <a:noFill/>
            </p:spPr>
            <p:txBody>
              <a:bodyPr wrap="none" rtlCol="0">
                <a:spAutoFit/>
              </a:bodyPr>
              <a:lstStyle/>
              <a:p>
                <a:r>
                  <a:rPr lang="en-US" sz="2000" dirty="0"/>
                  <a:t> 60</a:t>
                </a:r>
                <a:r>
                  <a:rPr lang="en-US" sz="2000" baseline="30000" dirty="0"/>
                  <a:t>0</a:t>
                </a:r>
              </a:p>
            </p:txBody>
          </p:sp>
          <p:cxnSp>
            <p:nvCxnSpPr>
              <p:cNvPr id="13" name="Straight Connector 12"/>
              <p:cNvCxnSpPr>
                <a:cxnSpLocks/>
              </p:cNvCxnSpPr>
              <p:nvPr/>
            </p:nvCxnSpPr>
            <p:spPr>
              <a:xfrm>
                <a:off x="163891" y="4711700"/>
                <a:ext cx="547309" cy="1"/>
              </a:xfrm>
              <a:prstGeom prst="line">
                <a:avLst/>
              </a:prstGeom>
              <a:ln>
                <a:solidFill>
                  <a:srgbClr val="C73EC1"/>
                </a:solidFill>
              </a:ln>
              <a:effectLst/>
            </p:spPr>
            <p:style>
              <a:lnRef idx="2">
                <a:schemeClr val="accent1"/>
              </a:lnRef>
              <a:fillRef idx="0">
                <a:schemeClr val="accent1"/>
              </a:fillRef>
              <a:effectRef idx="1">
                <a:schemeClr val="accent1"/>
              </a:effectRef>
              <a:fontRef idx="minor">
                <a:schemeClr val="tx1"/>
              </a:fontRef>
            </p:style>
          </p:cxnSp>
        </p:grpSp>
      </p:grpSp>
      <p:sp>
        <p:nvSpPr>
          <p:cNvPr id="32" name="Title 1"/>
          <p:cNvSpPr txBox="1">
            <a:spLocks/>
          </p:cNvSpPr>
          <p:nvPr/>
        </p:nvSpPr>
        <p:spPr>
          <a:xfrm>
            <a:off x="3822711" y="2602755"/>
            <a:ext cx="4942868" cy="40634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a:latin typeface="Abadi MT Condensed Light" charset="0"/>
                <a:ea typeface="Abadi MT Condensed Light" charset="0"/>
                <a:cs typeface="Abadi MT Condensed Light" charset="0"/>
              </a:rPr>
              <a:t>EVPA difference between 150GHz and 350GHz</a:t>
            </a:r>
          </a:p>
        </p:txBody>
      </p:sp>
      <p:sp>
        <p:nvSpPr>
          <p:cNvPr id="34" name="TextBox 33"/>
          <p:cNvSpPr txBox="1"/>
          <p:nvPr/>
        </p:nvSpPr>
        <p:spPr>
          <a:xfrm>
            <a:off x="108891" y="5814267"/>
            <a:ext cx="2422392" cy="369332"/>
          </a:xfrm>
          <a:prstGeom prst="rect">
            <a:avLst/>
          </a:prstGeom>
          <a:noFill/>
        </p:spPr>
        <p:txBody>
          <a:bodyPr wrap="square" rtlCol="0">
            <a:spAutoFit/>
          </a:bodyPr>
          <a:lstStyle/>
          <a:p>
            <a:r>
              <a:rPr lang="en-US"/>
              <a:t>Misalignment:</a:t>
            </a:r>
          </a:p>
        </p:txBody>
      </p:sp>
      <p:sp>
        <p:nvSpPr>
          <p:cNvPr id="35" name="TextBox 34"/>
          <p:cNvSpPr txBox="1"/>
          <p:nvPr/>
        </p:nvSpPr>
        <p:spPr>
          <a:xfrm>
            <a:off x="1552832" y="5105036"/>
            <a:ext cx="3077001" cy="323165"/>
          </a:xfrm>
          <a:prstGeom prst="rect">
            <a:avLst/>
          </a:prstGeom>
          <a:noFill/>
        </p:spPr>
        <p:txBody>
          <a:bodyPr wrap="square" rtlCol="0">
            <a:spAutoFit/>
          </a:bodyPr>
          <a:lstStyle/>
          <a:p>
            <a:r>
              <a:rPr lang="en-US" sz="1500" dirty="0" err="1">
                <a:latin typeface="Arial" charset="0"/>
                <a:ea typeface="Arial" charset="0"/>
                <a:cs typeface="Arial" charset="0"/>
              </a:rPr>
              <a:t>Tassis</a:t>
            </a:r>
            <a:r>
              <a:rPr lang="en-US" sz="1500" dirty="0">
                <a:latin typeface="Arial" charset="0"/>
                <a:ea typeface="Arial" charset="0"/>
                <a:cs typeface="Arial" charset="0"/>
              </a:rPr>
              <a:t> &amp; </a:t>
            </a:r>
            <a:r>
              <a:rPr lang="en-US" sz="1500" dirty="0" err="1">
                <a:latin typeface="Arial" charset="0"/>
                <a:ea typeface="Arial" charset="0"/>
                <a:cs typeface="Arial" charset="0"/>
              </a:rPr>
              <a:t>Pavlidou</a:t>
            </a:r>
            <a:r>
              <a:rPr lang="en-US" sz="1500" dirty="0">
                <a:latin typeface="Arial" charset="0"/>
                <a:ea typeface="Arial" charset="0"/>
                <a:cs typeface="Arial" charset="0"/>
              </a:rPr>
              <a:t> 2015</a:t>
            </a:r>
          </a:p>
        </p:txBody>
      </p:sp>
    </p:spTree>
    <p:extLst>
      <p:ext uri="{BB962C8B-B14F-4D97-AF65-F5344CB8AC3E}">
        <p14:creationId xmlns:p14="http://schemas.microsoft.com/office/powerpoint/2010/main" val="1476137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Improving CMB foreground subtraction 2</a:t>
            </a:r>
          </a:p>
        </p:txBody>
      </p:sp>
      <p:sp>
        <p:nvSpPr>
          <p:cNvPr id="4" name="Content Placeholder 2"/>
          <p:cNvSpPr txBox="1">
            <a:spLocks/>
          </p:cNvSpPr>
          <p:nvPr/>
        </p:nvSpPr>
        <p:spPr>
          <a:xfrm>
            <a:off x="210740" y="1253613"/>
            <a:ext cx="8492332" cy="283906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Tx/>
              <a:buSzPct val="123000"/>
              <a:buFont typeface="Arial"/>
              <a:buChar char="•"/>
              <a:defRPr sz="2000" kern="1200">
                <a:solidFill>
                  <a:schemeClr val="tx1"/>
                </a:solidFill>
                <a:latin typeface="Arial"/>
                <a:ea typeface="+mn-ea"/>
                <a:cs typeface="Arial"/>
              </a:defRPr>
            </a:lvl1pPr>
            <a:lvl2pPr marL="685800" indent="-336550" algn="l" defTabSz="914400" rtl="0" eaLnBrk="1" latinLnBrk="0" hangingPunct="1">
              <a:spcBef>
                <a:spcPts val="600"/>
              </a:spcBef>
              <a:buClr>
                <a:schemeClr val="accent1">
                  <a:lumMod val="50000"/>
                </a:schemeClr>
              </a:buClr>
              <a:buFont typeface="Wingdings" charset="2"/>
              <a:buChar char="ü"/>
              <a:defRPr sz="1800" kern="1200">
                <a:solidFill>
                  <a:schemeClr val="tx1"/>
                </a:solidFill>
                <a:latin typeface="Arial"/>
                <a:ea typeface="+mn-ea"/>
                <a:cs typeface="Arial"/>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Arial"/>
                <a:ea typeface="+mn-ea"/>
                <a:cs typeface="Arial"/>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solidFill>
                <a:latin typeface="Arial"/>
                <a:ea typeface="+mn-ea"/>
                <a:cs typeface="Arial"/>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solidFill>
                <a:latin typeface="Arial"/>
                <a:ea typeface="+mn-ea"/>
                <a:cs typeface="Arial"/>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Arial"/>
                <a:ea typeface="+mn-ea"/>
                <a:cs typeface="Arial"/>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solidFill>
                <a:latin typeface="Arial"/>
                <a:ea typeface="+mn-ea"/>
                <a:cs typeface="Arial"/>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solidFill>
                <a:latin typeface="Arial"/>
                <a:ea typeface="+mn-ea"/>
                <a:cs typeface="Arial"/>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solidFill>
                <a:latin typeface="Arial"/>
                <a:ea typeface="+mn-ea"/>
                <a:cs typeface="Arial"/>
              </a:defRPr>
            </a:lvl9pPr>
          </a:lstStyle>
          <a:p>
            <a:r>
              <a:rPr lang="en-US" b="1" dirty="0">
                <a:solidFill>
                  <a:srgbClr val="002060"/>
                </a:solidFill>
              </a:rPr>
              <a:t>1st-order approach</a:t>
            </a:r>
          </a:p>
          <a:p>
            <a:pPr lvl="1"/>
            <a:r>
              <a:rPr lang="en-US" dirty="0"/>
              <a:t>Now: modified-black-body model is fitted in </a:t>
            </a:r>
            <a:r>
              <a:rPr lang="en-US" b="1" dirty="0"/>
              <a:t>each pixel </a:t>
            </a:r>
            <a:r>
              <a:rPr lang="en-US" dirty="0"/>
              <a:t>(using e.g. Planck data)</a:t>
            </a:r>
          </a:p>
          <a:p>
            <a:pPr lvl="1"/>
            <a:r>
              <a:rPr lang="en-US" dirty="0"/>
              <a:t>With PASIPHAE: fit one modified-black-body model for </a:t>
            </a:r>
            <a:r>
              <a:rPr lang="en-US" b="1" dirty="0"/>
              <a:t>each cloud</a:t>
            </a:r>
            <a:r>
              <a:rPr lang="en-US" dirty="0"/>
              <a:t>, using:</a:t>
            </a:r>
            <a:br>
              <a:rPr lang="en-US" dirty="0"/>
            </a:br>
            <a:r>
              <a:rPr lang="en-US" dirty="0"/>
              <a:t> </a:t>
            </a:r>
            <a:r>
              <a:rPr lang="en-US" dirty="0">
                <a:solidFill>
                  <a:srgbClr val="7D2A02"/>
                </a:solidFill>
              </a:rPr>
              <a:t>B-field direction from PASIPHAE/Gaia </a:t>
            </a:r>
            <a:r>
              <a:rPr lang="en-US" dirty="0"/>
              <a:t>+ </a:t>
            </a:r>
            <a:r>
              <a:rPr lang="en-US" dirty="0">
                <a:solidFill>
                  <a:srgbClr val="00B0F0"/>
                </a:solidFill>
              </a:rPr>
              <a:t>Planck data (T) </a:t>
            </a:r>
            <a:br>
              <a:rPr lang="en-US" dirty="0">
                <a:solidFill>
                  <a:srgbClr val="00B0F0"/>
                </a:solidFill>
              </a:rPr>
            </a:br>
            <a:r>
              <a:rPr lang="en-US" dirty="0">
                <a:solidFill>
                  <a:schemeClr val="tx2"/>
                </a:solidFill>
              </a:rPr>
              <a:t>+ </a:t>
            </a:r>
            <a:r>
              <a:rPr lang="en-US" dirty="0">
                <a:solidFill>
                  <a:srgbClr val="00B050"/>
                </a:solidFill>
              </a:rPr>
              <a:t>cloud edges, column density from all-sky HI surveys </a:t>
            </a:r>
            <a:r>
              <a:rPr lang="en-US" dirty="0">
                <a:solidFill>
                  <a:srgbClr val="7D2A02"/>
                </a:solidFill>
              </a:rPr>
              <a:t/>
            </a:r>
            <a:br>
              <a:rPr lang="en-US" dirty="0">
                <a:solidFill>
                  <a:srgbClr val="7D2A02"/>
                </a:solidFill>
              </a:rPr>
            </a:br>
            <a:endParaRPr lang="en-US" dirty="0">
              <a:solidFill>
                <a:srgbClr val="7D2A02"/>
              </a:solidFill>
            </a:endParaRPr>
          </a:p>
          <a:p>
            <a:pPr lvl="1"/>
            <a:r>
              <a:rPr lang="en-US" dirty="0"/>
              <a:t>Approach is both </a:t>
            </a:r>
            <a:r>
              <a:rPr lang="en-US" b="1" dirty="0"/>
              <a:t>more accurate </a:t>
            </a:r>
            <a:r>
              <a:rPr lang="en-US" dirty="0"/>
              <a:t>and </a:t>
            </a:r>
            <a:r>
              <a:rPr lang="en-US" b="1" dirty="0"/>
              <a:t>computationally less expensive</a:t>
            </a:r>
          </a:p>
        </p:txBody>
      </p:sp>
      <p:pic>
        <p:nvPicPr>
          <p:cNvPr id="14" name="Picture 13"/>
          <p:cNvPicPr>
            <a:picLocks noChangeAspect="1"/>
          </p:cNvPicPr>
          <p:nvPr/>
        </p:nvPicPr>
        <p:blipFill>
          <a:blip r:embed="rId3"/>
          <a:stretch>
            <a:fillRect/>
          </a:stretch>
        </p:blipFill>
        <p:spPr>
          <a:xfrm>
            <a:off x="4583541" y="3635807"/>
            <a:ext cx="3538590" cy="2881223"/>
          </a:xfrm>
          <a:prstGeom prst="rect">
            <a:avLst/>
          </a:prstGeom>
          <a:ln w="47625">
            <a:noFill/>
          </a:ln>
        </p:spPr>
      </p:pic>
      <p:sp>
        <p:nvSpPr>
          <p:cNvPr id="16" name="TextBox 15"/>
          <p:cNvSpPr txBox="1"/>
          <p:nvPr/>
        </p:nvSpPr>
        <p:spPr>
          <a:xfrm>
            <a:off x="5014792" y="6474872"/>
            <a:ext cx="3055645" cy="338554"/>
          </a:xfrm>
          <a:prstGeom prst="rect">
            <a:avLst/>
          </a:prstGeom>
          <a:noFill/>
        </p:spPr>
        <p:txBody>
          <a:bodyPr wrap="none" rtlCol="0">
            <a:spAutoFit/>
          </a:bodyPr>
          <a:lstStyle/>
          <a:p>
            <a:r>
              <a:rPr lang="en-US" sz="1600" dirty="0">
                <a:latin typeface="Arial Narrow" charset="0"/>
                <a:ea typeface="Arial Narrow" charset="0"/>
                <a:cs typeface="Arial Narrow" charset="0"/>
              </a:rPr>
              <a:t>Planck Intermediate results XXI (2015)</a:t>
            </a:r>
          </a:p>
        </p:txBody>
      </p:sp>
      <p:sp>
        <p:nvSpPr>
          <p:cNvPr id="18" name="TextBox 17"/>
          <p:cNvSpPr txBox="1"/>
          <p:nvPr/>
        </p:nvSpPr>
        <p:spPr>
          <a:xfrm>
            <a:off x="365316" y="3873693"/>
            <a:ext cx="4002600" cy="2862322"/>
          </a:xfrm>
          <a:prstGeom prst="rect">
            <a:avLst/>
          </a:prstGeom>
          <a:noFill/>
        </p:spPr>
        <p:txBody>
          <a:bodyPr wrap="square" rtlCol="0">
            <a:spAutoFit/>
          </a:bodyPr>
          <a:lstStyle/>
          <a:p>
            <a:pPr marL="0" lvl="1"/>
            <a:r>
              <a:rPr lang="en-US" dirty="0">
                <a:solidFill>
                  <a:srgbClr val="004400"/>
                </a:solidFill>
                <a:latin typeface="Arial" charset="0"/>
                <a:ea typeface="Arial" charset="0"/>
                <a:cs typeface="Arial" charset="0"/>
              </a:rPr>
              <a:t>Is polarization due to absorption predictive of emission polarization?</a:t>
            </a:r>
          </a:p>
          <a:p>
            <a:pPr marL="0" lvl="1"/>
            <a:endParaRPr lang="en-US" dirty="0">
              <a:solidFill>
                <a:schemeClr val="tx2"/>
              </a:solidFill>
              <a:latin typeface="Arial" charset="0"/>
              <a:ea typeface="Arial" charset="0"/>
              <a:cs typeface="Arial" charset="0"/>
            </a:endParaRPr>
          </a:p>
          <a:p>
            <a:pPr marL="0" lvl="1"/>
            <a:r>
              <a:rPr lang="en-US" dirty="0">
                <a:solidFill>
                  <a:schemeClr val="tx2"/>
                </a:solidFill>
                <a:latin typeface="Arial" charset="0"/>
                <a:ea typeface="Arial" charset="0"/>
                <a:cs typeface="Arial" charset="0"/>
              </a:rPr>
              <a:t>YES!</a:t>
            </a:r>
          </a:p>
          <a:p>
            <a:pPr marL="0" lvl="1"/>
            <a:endParaRPr lang="en-US" dirty="0">
              <a:solidFill>
                <a:schemeClr val="tx2"/>
              </a:solidFill>
              <a:latin typeface="Arial" charset="0"/>
              <a:ea typeface="Arial" charset="0"/>
              <a:cs typeface="Arial" charset="0"/>
            </a:endParaRPr>
          </a:p>
          <a:p>
            <a:pPr marL="0" lvl="1"/>
            <a:r>
              <a:rPr lang="en-US" dirty="0">
                <a:solidFill>
                  <a:schemeClr val="tx2"/>
                </a:solidFill>
                <a:latin typeface="Arial" charset="0"/>
                <a:ea typeface="Arial" charset="0"/>
                <a:cs typeface="Arial" charset="0"/>
              </a:rPr>
              <a:t>emission, absorption Q,U are tightly correlated</a:t>
            </a:r>
          </a:p>
          <a:p>
            <a:pPr marL="0" lvl="1"/>
            <a:endParaRPr lang="en-US" dirty="0">
              <a:solidFill>
                <a:schemeClr val="tx2"/>
              </a:solidFill>
              <a:latin typeface="Arial" charset="0"/>
              <a:ea typeface="Arial" charset="0"/>
              <a:cs typeface="Arial" charset="0"/>
            </a:endParaRPr>
          </a:p>
          <a:p>
            <a:pPr marL="0" lvl="1"/>
            <a:r>
              <a:rPr lang="en-US" dirty="0">
                <a:solidFill>
                  <a:schemeClr val="tx2"/>
                </a:solidFill>
                <a:latin typeface="Arial" charset="0"/>
                <a:ea typeface="Arial" charset="0"/>
                <a:cs typeface="Arial" charset="0"/>
              </a:rPr>
              <a:t>3-d effects can account for most of scatter</a:t>
            </a:r>
          </a:p>
        </p:txBody>
      </p:sp>
    </p:spTree>
    <p:extLst>
      <p:ext uri="{BB962C8B-B14F-4D97-AF65-F5344CB8AC3E}">
        <p14:creationId xmlns:p14="http://schemas.microsoft.com/office/powerpoint/2010/main" val="671074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37943" y="1124609"/>
            <a:ext cx="3004092" cy="2819270"/>
          </a:xfrm>
          <a:prstGeom prst="rect">
            <a:avLst/>
          </a:prstGeom>
        </p:spPr>
      </p:pic>
      <p:sp>
        <p:nvSpPr>
          <p:cNvPr id="3" name="Content Placeholder 2"/>
          <p:cNvSpPr>
            <a:spLocks noGrp="1"/>
          </p:cNvSpPr>
          <p:nvPr>
            <p:ph idx="1"/>
          </p:nvPr>
        </p:nvSpPr>
        <p:spPr>
          <a:xfrm>
            <a:off x="0" y="1241952"/>
            <a:ext cx="8149590" cy="5455920"/>
          </a:xfrm>
        </p:spPr>
        <p:txBody>
          <a:bodyPr>
            <a:normAutofit/>
          </a:bodyPr>
          <a:lstStyle/>
          <a:p>
            <a:pPr>
              <a:spcAft>
                <a:spcPts val="1200"/>
              </a:spcAft>
            </a:pPr>
            <a:r>
              <a:rPr lang="en-US" sz="2200" b="1" dirty="0">
                <a:solidFill>
                  <a:srgbClr val="7D2A02"/>
                </a:solidFill>
              </a:rPr>
              <a:t>3-D Tomographic Map of Galactic B-field:</a:t>
            </a:r>
          </a:p>
          <a:p>
            <a:pPr lvl="1">
              <a:lnSpc>
                <a:spcPct val="110000"/>
              </a:lnSpc>
            </a:pPr>
            <a:r>
              <a:rPr lang="en-US" sz="2000" b="1" dirty="0"/>
              <a:t>What is the origin of Galactic B-field?</a:t>
            </a:r>
          </a:p>
          <a:p>
            <a:pPr lvl="1">
              <a:lnSpc>
                <a:spcPct val="110000"/>
              </a:lnSpc>
            </a:pPr>
            <a:r>
              <a:rPr lang="en-US" sz="2000" b="1" dirty="0"/>
              <a:t>Is the B-field dynamically important in </a:t>
            </a:r>
            <a:br>
              <a:rPr lang="en-US" sz="2000" b="1" dirty="0"/>
            </a:br>
            <a:r>
              <a:rPr lang="en-US" sz="2000" b="1" dirty="0"/>
              <a:t>interstellar clouds?</a:t>
            </a:r>
          </a:p>
          <a:p>
            <a:pPr lvl="1">
              <a:lnSpc>
                <a:spcPct val="110000"/>
              </a:lnSpc>
            </a:pPr>
            <a:r>
              <a:rPr lang="en-US" sz="2000" b="1" dirty="0"/>
              <a:t>Where are ultra-high-energy cosmic rays </a:t>
            </a:r>
            <a:br>
              <a:rPr lang="en-US" sz="2000" b="1" dirty="0"/>
            </a:br>
            <a:r>
              <a:rPr lang="en-US" sz="2000" b="1" dirty="0"/>
              <a:t>coming from?</a:t>
            </a:r>
            <a:r>
              <a:rPr lang="en-US" sz="2200" dirty="0"/>
              <a:t/>
            </a:r>
            <a:br>
              <a:rPr lang="en-US" sz="2200" dirty="0"/>
            </a:br>
            <a:endParaRPr lang="en-US" sz="2200" dirty="0"/>
          </a:p>
        </p:txBody>
      </p:sp>
      <p:sp>
        <p:nvSpPr>
          <p:cNvPr id="6" name="Title 1"/>
          <p:cNvSpPr txBox="1">
            <a:spLocks/>
          </p:cNvSpPr>
          <p:nvPr/>
        </p:nvSpPr>
        <p:spPr>
          <a:xfrm>
            <a:off x="0" y="148320"/>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Arial"/>
                <a:ea typeface="+mj-ea"/>
                <a:cs typeface="Arial"/>
              </a:defRPr>
            </a:lvl1pPr>
          </a:lstStyle>
          <a:p>
            <a:r>
              <a:rPr lang="en-US" dirty="0"/>
              <a:t>Impact on other Astronomy fields</a:t>
            </a:r>
          </a:p>
        </p:txBody>
      </p:sp>
      <p:sp>
        <p:nvSpPr>
          <p:cNvPr id="7" name="Title 6"/>
          <p:cNvSpPr>
            <a:spLocks noGrp="1"/>
          </p:cNvSpPr>
          <p:nvPr>
            <p:ph type="title"/>
          </p:nvPr>
        </p:nvSpPr>
        <p:spPr/>
        <p:txBody>
          <a:bodyPr/>
          <a:lstStyle/>
          <a:p>
            <a:r>
              <a:rPr lang="en-US" dirty="0"/>
              <a:t>Wider Impact</a:t>
            </a:r>
          </a:p>
        </p:txBody>
      </p:sp>
      <p:sp>
        <p:nvSpPr>
          <p:cNvPr id="12" name="TextBox 11"/>
          <p:cNvSpPr txBox="1"/>
          <p:nvPr/>
        </p:nvSpPr>
        <p:spPr>
          <a:xfrm>
            <a:off x="8037498" y="9043836"/>
            <a:ext cx="1951017" cy="338554"/>
          </a:xfrm>
          <a:prstGeom prst="rect">
            <a:avLst/>
          </a:prstGeom>
          <a:noFill/>
        </p:spPr>
        <p:txBody>
          <a:bodyPr wrap="square" rtlCol="0">
            <a:spAutoFit/>
          </a:bodyPr>
          <a:lstStyle/>
          <a:p>
            <a:r>
              <a:rPr lang="en-US" sz="1600" dirty="0">
                <a:latin typeface="Arial Hebrew" charset="-79"/>
                <a:ea typeface="Arial Hebrew" charset="-79"/>
                <a:cs typeface="Arial Hebrew" charset="-79"/>
              </a:rPr>
              <a:t>credit: </a:t>
            </a:r>
            <a:r>
              <a:rPr lang="en-US" sz="1600" dirty="0" err="1">
                <a:latin typeface="Arial Hebrew" charset="-79"/>
                <a:ea typeface="Arial Hebrew" charset="-79"/>
                <a:cs typeface="Arial Hebrew" charset="-79"/>
              </a:rPr>
              <a:t>Pavlidou</a:t>
            </a:r>
            <a:r>
              <a:rPr lang="en-US" sz="1600" dirty="0">
                <a:latin typeface="Arial Hebrew" charset="-79"/>
                <a:ea typeface="Arial Hebrew" charset="-79"/>
                <a:cs typeface="Arial Hebrew" charset="-79"/>
              </a:rPr>
              <a:t> 2015</a:t>
            </a:r>
          </a:p>
        </p:txBody>
      </p:sp>
      <p:sp>
        <p:nvSpPr>
          <p:cNvPr id="14" name="TextBox 13"/>
          <p:cNvSpPr txBox="1"/>
          <p:nvPr/>
        </p:nvSpPr>
        <p:spPr>
          <a:xfrm>
            <a:off x="5640398" y="3774602"/>
            <a:ext cx="3339576" cy="338554"/>
          </a:xfrm>
          <a:prstGeom prst="rect">
            <a:avLst/>
          </a:prstGeom>
          <a:noFill/>
        </p:spPr>
        <p:txBody>
          <a:bodyPr wrap="none" rtlCol="0">
            <a:spAutoFit/>
          </a:bodyPr>
          <a:lstStyle/>
          <a:p>
            <a:r>
              <a:rPr lang="en-US" sz="1600" dirty="0" smtClean="0">
                <a:latin typeface="Arial"/>
                <a:ea typeface="Arial Hebrew" charset="-79"/>
                <a:cs typeface="Arial"/>
              </a:rPr>
              <a:t>Credit: </a:t>
            </a:r>
            <a:r>
              <a:rPr lang="en-US" sz="1600" dirty="0" err="1" smtClean="0">
                <a:latin typeface="Arial"/>
                <a:ea typeface="Arial Hebrew" charset="-79"/>
                <a:cs typeface="Arial"/>
              </a:rPr>
              <a:t>Ntormousi</a:t>
            </a:r>
            <a:r>
              <a:rPr lang="en-US" sz="1600" dirty="0" smtClean="0">
                <a:latin typeface="Arial"/>
                <a:ea typeface="Arial Hebrew" charset="-79"/>
                <a:cs typeface="Arial"/>
              </a:rPr>
              <a:t> &amp; </a:t>
            </a:r>
            <a:r>
              <a:rPr lang="en-US" sz="1600" dirty="0" err="1" smtClean="0">
                <a:latin typeface="Arial"/>
                <a:ea typeface="Arial Hebrew" charset="-79"/>
                <a:cs typeface="Arial"/>
              </a:rPr>
              <a:t>Tassis</a:t>
            </a:r>
            <a:r>
              <a:rPr lang="en-US" sz="1600" dirty="0" smtClean="0">
                <a:latin typeface="Arial"/>
                <a:ea typeface="Arial Hebrew" charset="-79"/>
                <a:cs typeface="Arial"/>
              </a:rPr>
              <a:t> in prep.</a:t>
            </a:r>
            <a:endParaRPr lang="en-US" sz="1600" dirty="0">
              <a:latin typeface="Arial"/>
              <a:ea typeface="Arial Hebrew" charset="-79"/>
              <a:cs typeface="Arial"/>
            </a:endParaRPr>
          </a:p>
        </p:txBody>
      </p:sp>
    </p:spTree>
    <p:extLst>
      <p:ext uri="{BB962C8B-B14F-4D97-AF65-F5344CB8AC3E}">
        <p14:creationId xmlns:p14="http://schemas.microsoft.com/office/powerpoint/2010/main" val="13224709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37943" y="1124609"/>
            <a:ext cx="3004092" cy="2819270"/>
          </a:xfrm>
          <a:prstGeom prst="rect">
            <a:avLst/>
          </a:prstGeom>
        </p:spPr>
      </p:pic>
      <p:sp>
        <p:nvSpPr>
          <p:cNvPr id="3" name="Content Placeholder 2"/>
          <p:cNvSpPr>
            <a:spLocks noGrp="1"/>
          </p:cNvSpPr>
          <p:nvPr>
            <p:ph idx="1"/>
          </p:nvPr>
        </p:nvSpPr>
        <p:spPr>
          <a:xfrm>
            <a:off x="0" y="1241952"/>
            <a:ext cx="8149590" cy="5455920"/>
          </a:xfrm>
        </p:spPr>
        <p:txBody>
          <a:bodyPr>
            <a:normAutofit/>
          </a:bodyPr>
          <a:lstStyle/>
          <a:p>
            <a:pPr>
              <a:spcAft>
                <a:spcPts val="1200"/>
              </a:spcAft>
            </a:pPr>
            <a:r>
              <a:rPr lang="en-US" sz="2200" b="1" dirty="0">
                <a:solidFill>
                  <a:srgbClr val="7D2A02"/>
                </a:solidFill>
              </a:rPr>
              <a:t>3-D Tomographic Map of Galactic B-field:</a:t>
            </a:r>
          </a:p>
          <a:p>
            <a:pPr lvl="1">
              <a:lnSpc>
                <a:spcPct val="110000"/>
              </a:lnSpc>
            </a:pPr>
            <a:r>
              <a:rPr lang="en-US" sz="2000" b="1" dirty="0"/>
              <a:t>What is the origin of Galactic B-field?</a:t>
            </a:r>
          </a:p>
          <a:p>
            <a:pPr lvl="1">
              <a:lnSpc>
                <a:spcPct val="110000"/>
              </a:lnSpc>
            </a:pPr>
            <a:r>
              <a:rPr lang="en-US" sz="2000" b="1" dirty="0"/>
              <a:t>Is the B-field dynamically important in </a:t>
            </a:r>
            <a:br>
              <a:rPr lang="en-US" sz="2000" b="1" dirty="0"/>
            </a:br>
            <a:r>
              <a:rPr lang="en-US" sz="2000" b="1" dirty="0"/>
              <a:t>interstellar clouds?</a:t>
            </a:r>
          </a:p>
          <a:p>
            <a:pPr lvl="1">
              <a:lnSpc>
                <a:spcPct val="110000"/>
              </a:lnSpc>
            </a:pPr>
            <a:r>
              <a:rPr lang="en-US" sz="2000" b="1" dirty="0"/>
              <a:t>Where are ultra-high-energy cosmic rays </a:t>
            </a:r>
            <a:br>
              <a:rPr lang="en-US" sz="2000" b="1" dirty="0"/>
            </a:br>
            <a:r>
              <a:rPr lang="en-US" sz="2000" b="1" dirty="0"/>
              <a:t>coming from?</a:t>
            </a:r>
          </a:p>
          <a:p>
            <a:pPr lvl="1">
              <a:lnSpc>
                <a:spcPct val="110000"/>
              </a:lnSpc>
            </a:pPr>
            <a:endParaRPr lang="en-US" sz="2000" b="1" dirty="0"/>
          </a:p>
          <a:p>
            <a:pPr>
              <a:spcAft>
                <a:spcPts val="1200"/>
              </a:spcAft>
            </a:pPr>
            <a:r>
              <a:rPr lang="en-US" sz="2200" b="1" dirty="0">
                <a:solidFill>
                  <a:srgbClr val="0070C0"/>
                </a:solidFill>
              </a:rPr>
              <a:t> Polarimetric Database</a:t>
            </a:r>
            <a:r>
              <a:rPr lang="en-US" sz="2200" dirty="0">
                <a:solidFill>
                  <a:srgbClr val="0070C0"/>
                </a:solidFill>
              </a:rPr>
              <a:t> </a:t>
            </a:r>
            <a:r>
              <a:rPr lang="en-US" sz="2200" b="1" u="sng" dirty="0">
                <a:solidFill>
                  <a:srgbClr val="0070C0"/>
                </a:solidFill>
              </a:rPr>
              <a:t>PUBLICLY AVAILABLE</a:t>
            </a:r>
          </a:p>
          <a:p>
            <a:pPr lvl="1"/>
            <a:r>
              <a:rPr lang="en-US" sz="2000" b="1" dirty="0"/>
              <a:t>Stellar Astrophysics</a:t>
            </a:r>
          </a:p>
          <a:p>
            <a:pPr lvl="1"/>
            <a:r>
              <a:rPr lang="en-US" sz="2000" b="1" dirty="0"/>
              <a:t>High-energy astrophysics</a:t>
            </a:r>
            <a:r>
              <a:rPr lang="en-US" sz="2200" dirty="0"/>
              <a:t/>
            </a:r>
            <a:br>
              <a:rPr lang="en-US" sz="2200" dirty="0"/>
            </a:br>
            <a:endParaRPr lang="en-US" sz="2200" dirty="0"/>
          </a:p>
        </p:txBody>
      </p:sp>
      <p:sp>
        <p:nvSpPr>
          <p:cNvPr id="6" name="Title 1"/>
          <p:cNvSpPr txBox="1">
            <a:spLocks/>
          </p:cNvSpPr>
          <p:nvPr/>
        </p:nvSpPr>
        <p:spPr>
          <a:xfrm>
            <a:off x="0" y="148320"/>
            <a:ext cx="8913813" cy="914400"/>
          </a:xfrm>
          <a:prstGeom prst="rect">
            <a:avLst/>
          </a:prstGeo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Arial"/>
                <a:ea typeface="+mj-ea"/>
                <a:cs typeface="Arial"/>
              </a:defRPr>
            </a:lvl1pPr>
          </a:lstStyle>
          <a:p>
            <a:r>
              <a:rPr lang="en-US" dirty="0"/>
              <a:t>Impact on other Astronomy fields</a:t>
            </a:r>
          </a:p>
        </p:txBody>
      </p:sp>
      <p:sp>
        <p:nvSpPr>
          <p:cNvPr id="7" name="Title 6"/>
          <p:cNvSpPr>
            <a:spLocks noGrp="1"/>
          </p:cNvSpPr>
          <p:nvPr>
            <p:ph type="title"/>
          </p:nvPr>
        </p:nvSpPr>
        <p:spPr/>
        <p:txBody>
          <a:bodyPr/>
          <a:lstStyle/>
          <a:p>
            <a:r>
              <a:rPr lang="en-US" dirty="0"/>
              <a:t>Wider Impact</a:t>
            </a:r>
          </a:p>
        </p:txBody>
      </p:sp>
      <p:pic>
        <p:nvPicPr>
          <p:cNvPr id="5" name="Picture 4"/>
          <p:cNvPicPr>
            <a:picLocks noChangeAspect="1"/>
          </p:cNvPicPr>
          <p:nvPr/>
        </p:nvPicPr>
        <p:blipFill>
          <a:blip r:embed="rId4"/>
          <a:stretch>
            <a:fillRect/>
          </a:stretch>
        </p:blipFill>
        <p:spPr>
          <a:xfrm>
            <a:off x="5140337" y="4933898"/>
            <a:ext cx="2607564" cy="122935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907644" y="6170563"/>
            <a:ext cx="2082621" cy="338554"/>
          </a:xfrm>
          <a:prstGeom prst="rect">
            <a:avLst/>
          </a:prstGeom>
          <a:noFill/>
        </p:spPr>
        <p:txBody>
          <a:bodyPr wrap="none" rtlCol="0">
            <a:spAutoFit/>
          </a:bodyPr>
          <a:lstStyle/>
          <a:p>
            <a:r>
              <a:rPr lang="en-US" sz="1600" dirty="0" smtClean="0">
                <a:latin typeface="Arial"/>
                <a:ea typeface="Arial Hebrew" charset="-79"/>
                <a:cs typeface="Arial"/>
              </a:rPr>
              <a:t>credit</a:t>
            </a:r>
            <a:r>
              <a:rPr lang="en-US" sz="1600" dirty="0" smtClean="0">
                <a:latin typeface="Arial Hebrew" charset="-79"/>
                <a:ea typeface="Arial Hebrew" charset="-79"/>
                <a:cs typeface="Arial Hebrew" charset="-79"/>
              </a:rPr>
              <a:t>: </a:t>
            </a:r>
            <a:r>
              <a:rPr lang="en-US" sz="1600" dirty="0" err="1" smtClean="0">
                <a:latin typeface="Arial"/>
                <a:ea typeface="Arial Hebrew" charset="-79"/>
                <a:cs typeface="Arial"/>
              </a:rPr>
              <a:t>McSwain</a:t>
            </a:r>
            <a:r>
              <a:rPr lang="en-US" sz="1600" dirty="0" smtClean="0">
                <a:latin typeface="Arial Hebrew" charset="-79"/>
                <a:ea typeface="Arial Hebrew" charset="-79"/>
                <a:cs typeface="Arial Hebrew" charset="-79"/>
              </a:rPr>
              <a:t> </a:t>
            </a:r>
            <a:r>
              <a:rPr lang="en-US" sz="1600" dirty="0">
                <a:latin typeface="Arial Hebrew" charset="-79"/>
                <a:ea typeface="Arial Hebrew" charset="-79"/>
                <a:cs typeface="Arial Hebrew" charset="-79"/>
              </a:rPr>
              <a:t>2014</a:t>
            </a:r>
          </a:p>
        </p:txBody>
      </p:sp>
      <p:grpSp>
        <p:nvGrpSpPr>
          <p:cNvPr id="9" name="Group 8"/>
          <p:cNvGrpSpPr/>
          <p:nvPr/>
        </p:nvGrpSpPr>
        <p:grpSpPr>
          <a:xfrm>
            <a:off x="8057801" y="4289253"/>
            <a:ext cx="892445" cy="2387734"/>
            <a:chOff x="3943350" y="1828800"/>
            <a:chExt cx="1257300" cy="3200400"/>
          </a:xfrm>
        </p:grpSpPr>
        <p:pic>
          <p:nvPicPr>
            <p:cNvPr id="10" name="Picture 9"/>
            <p:cNvPicPr>
              <a:picLocks noChangeAspect="1"/>
            </p:cNvPicPr>
            <p:nvPr/>
          </p:nvPicPr>
          <p:blipFill>
            <a:blip r:embed="rId5"/>
            <a:stretch>
              <a:fillRect/>
            </a:stretch>
          </p:blipFill>
          <p:spPr>
            <a:xfrm>
              <a:off x="3943350" y="1828800"/>
              <a:ext cx="1257300" cy="32004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635808" y="4511040"/>
              <a:ext cx="553268" cy="436880"/>
            </a:xfrm>
            <a:prstGeom prst="rect">
              <a:avLst/>
            </a:prstGeom>
            <a:solidFill>
              <a:schemeClr val="bg1"/>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8037498" y="9043836"/>
            <a:ext cx="1951017" cy="338554"/>
          </a:xfrm>
          <a:prstGeom prst="rect">
            <a:avLst/>
          </a:prstGeom>
          <a:noFill/>
        </p:spPr>
        <p:txBody>
          <a:bodyPr wrap="square" rtlCol="0">
            <a:spAutoFit/>
          </a:bodyPr>
          <a:lstStyle/>
          <a:p>
            <a:r>
              <a:rPr lang="en-US" sz="1600" dirty="0">
                <a:latin typeface="Arial Hebrew" charset="-79"/>
                <a:ea typeface="Arial Hebrew" charset="-79"/>
                <a:cs typeface="Arial Hebrew" charset="-79"/>
              </a:rPr>
              <a:t>credit: </a:t>
            </a:r>
            <a:r>
              <a:rPr lang="en-US" sz="1600" dirty="0" err="1">
                <a:latin typeface="Arial Hebrew" charset="-79"/>
                <a:ea typeface="Arial Hebrew" charset="-79"/>
                <a:cs typeface="Arial Hebrew" charset="-79"/>
              </a:rPr>
              <a:t>Pavlidou</a:t>
            </a:r>
            <a:r>
              <a:rPr lang="en-US" sz="1600" dirty="0">
                <a:latin typeface="Arial Hebrew" charset="-79"/>
                <a:ea typeface="Arial Hebrew" charset="-79"/>
                <a:cs typeface="Arial Hebrew" charset="-79"/>
              </a:rPr>
              <a:t> 2015</a:t>
            </a:r>
          </a:p>
        </p:txBody>
      </p:sp>
      <p:sp>
        <p:nvSpPr>
          <p:cNvPr id="13" name="TextBox 12"/>
          <p:cNvSpPr txBox="1"/>
          <p:nvPr/>
        </p:nvSpPr>
        <p:spPr>
          <a:xfrm>
            <a:off x="6086964" y="6434218"/>
            <a:ext cx="2036704" cy="338554"/>
          </a:xfrm>
          <a:prstGeom prst="rect">
            <a:avLst/>
          </a:prstGeom>
          <a:noFill/>
        </p:spPr>
        <p:txBody>
          <a:bodyPr wrap="none" rtlCol="0">
            <a:spAutoFit/>
          </a:bodyPr>
          <a:lstStyle/>
          <a:p>
            <a:r>
              <a:rPr lang="en-US" sz="1600" dirty="0" smtClean="0">
                <a:latin typeface="Arial"/>
                <a:ea typeface="Arial Hebrew" charset="-79"/>
                <a:cs typeface="Arial"/>
              </a:rPr>
              <a:t>credit</a:t>
            </a:r>
            <a:r>
              <a:rPr lang="en-US" sz="1600" dirty="0" smtClean="0">
                <a:latin typeface="Arial Hebrew" charset="-79"/>
                <a:ea typeface="Arial Hebrew" charset="-79"/>
                <a:cs typeface="Arial Hebrew" charset="-79"/>
              </a:rPr>
              <a:t>: </a:t>
            </a:r>
            <a:r>
              <a:rPr lang="en-US" sz="1600" dirty="0" err="1" smtClean="0">
                <a:latin typeface="Arial"/>
                <a:ea typeface="Arial Hebrew" charset="-79"/>
                <a:cs typeface="Arial"/>
              </a:rPr>
              <a:t>Pavlidou</a:t>
            </a:r>
            <a:r>
              <a:rPr lang="en-US" sz="1600" dirty="0" smtClean="0">
                <a:latin typeface="Arial Hebrew" charset="-79"/>
                <a:ea typeface="Arial Hebrew" charset="-79"/>
                <a:cs typeface="Arial Hebrew" charset="-79"/>
              </a:rPr>
              <a:t> </a:t>
            </a:r>
            <a:r>
              <a:rPr lang="en-US" sz="1600" dirty="0">
                <a:latin typeface="Arial Hebrew" charset="-79"/>
                <a:ea typeface="Arial Hebrew" charset="-79"/>
                <a:cs typeface="Arial Hebrew" charset="-79"/>
              </a:rPr>
              <a:t>2015 </a:t>
            </a:r>
          </a:p>
        </p:txBody>
      </p:sp>
      <p:sp>
        <p:nvSpPr>
          <p:cNvPr id="15" name="TextBox 13"/>
          <p:cNvSpPr txBox="1"/>
          <p:nvPr/>
        </p:nvSpPr>
        <p:spPr>
          <a:xfrm>
            <a:off x="5640398" y="3774602"/>
            <a:ext cx="3339576" cy="338554"/>
          </a:xfrm>
          <a:prstGeom prst="rect">
            <a:avLst/>
          </a:prstGeom>
          <a:noFill/>
        </p:spPr>
        <p:txBody>
          <a:bodyPr wrap="none" rtlCol="0">
            <a:spAutoFit/>
          </a:bodyPr>
          <a:lstStyle/>
          <a:p>
            <a:r>
              <a:rPr lang="en-US" sz="1600" dirty="0" smtClean="0">
                <a:latin typeface="Arial"/>
                <a:ea typeface="Arial Hebrew" charset="-79"/>
                <a:cs typeface="Arial"/>
              </a:rPr>
              <a:t>Credit: </a:t>
            </a:r>
            <a:r>
              <a:rPr lang="en-US" sz="1600" dirty="0" err="1" smtClean="0">
                <a:latin typeface="Arial"/>
                <a:ea typeface="Arial Hebrew" charset="-79"/>
                <a:cs typeface="Arial"/>
              </a:rPr>
              <a:t>Ntormousi</a:t>
            </a:r>
            <a:r>
              <a:rPr lang="en-US" sz="1600" dirty="0" smtClean="0">
                <a:latin typeface="Arial"/>
                <a:ea typeface="Arial Hebrew" charset="-79"/>
                <a:cs typeface="Arial"/>
              </a:rPr>
              <a:t> &amp; </a:t>
            </a:r>
            <a:r>
              <a:rPr lang="en-US" sz="1600" dirty="0" err="1" smtClean="0">
                <a:latin typeface="Arial"/>
                <a:ea typeface="Arial Hebrew" charset="-79"/>
                <a:cs typeface="Arial"/>
              </a:rPr>
              <a:t>Tassis</a:t>
            </a:r>
            <a:r>
              <a:rPr lang="en-US" sz="1600" dirty="0" smtClean="0">
                <a:latin typeface="Arial"/>
                <a:ea typeface="Arial Hebrew" charset="-79"/>
                <a:cs typeface="Arial"/>
              </a:rPr>
              <a:t> in prep.</a:t>
            </a:r>
            <a:endParaRPr lang="en-US" sz="1600" dirty="0">
              <a:latin typeface="Arial"/>
              <a:ea typeface="Arial Hebrew" charset="-79"/>
              <a:cs typeface="Arial"/>
            </a:endParaRPr>
          </a:p>
        </p:txBody>
      </p:sp>
    </p:spTree>
    <p:extLst>
      <p:ext uri="{BB962C8B-B14F-4D97-AF65-F5344CB8AC3E}">
        <p14:creationId xmlns:p14="http://schemas.microsoft.com/office/powerpoint/2010/main" val="4095750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115" y="1432343"/>
            <a:ext cx="8229600" cy="1143000"/>
          </a:xfrm>
        </p:spPr>
        <p:txBody>
          <a:bodyPr/>
          <a:lstStyle/>
          <a:p>
            <a:r>
              <a:rPr lang="en-US" dirty="0">
                <a:latin typeface="Arial" panose="020B0604020202020204" pitchFamily="34" charset="0"/>
                <a:cs typeface="Arial" panose="020B0604020202020204" pitchFamily="34" charset="0"/>
              </a:rPr>
              <a:t>Thank you </a:t>
            </a:r>
            <a:r>
              <a:rPr lang="en-US" dirty="0"/>
              <a:t/>
            </a:r>
            <a:br>
              <a:rPr lang="en-US" dirty="0"/>
            </a:br>
            <a:r>
              <a:rPr lang="en-US" dirty="0"/>
              <a:t/>
            </a:r>
            <a:br>
              <a:rPr lang="en-US" dirty="0"/>
            </a:br>
            <a:r>
              <a:rPr lang="en-US" dirty="0"/>
              <a:t>PASIPHAE WP today on </a:t>
            </a:r>
            <a:r>
              <a:rPr lang="en-US" dirty="0" err="1"/>
              <a:t>arXiv</a:t>
            </a:r>
            <a:r>
              <a:rPr lang="en-US" dirty="0"/>
              <a:t>: </a:t>
            </a:r>
            <a:r>
              <a:rPr lang="en-US" b="1" dirty="0"/>
              <a:t>1810.05652</a:t>
            </a:r>
            <a:br>
              <a:rPr lang="en-US" b="1" dirty="0"/>
            </a:br>
            <a:r>
              <a:rPr lang="en-US" dirty="0"/>
              <a:t/>
            </a:r>
            <a:br>
              <a:rPr lang="en-US" dirty="0"/>
            </a:br>
            <a:r>
              <a:rPr lang="en-US" sz="3600" dirty="0">
                <a:solidFill>
                  <a:srgbClr val="FF0000"/>
                </a:solidFill>
                <a:hlinkClick r:id="rId3"/>
              </a:rPr>
              <a:t>http://pasiphae.science</a:t>
            </a:r>
            <a:r>
              <a:rPr lang="en-US" sz="3600" dirty="0">
                <a:solidFill>
                  <a:srgbClr val="FF0000"/>
                </a:solidFill>
              </a:rPr>
              <a:t/>
            </a:r>
            <a:br>
              <a:rPr lang="en-US" sz="3600" dirty="0">
                <a:solidFill>
                  <a:srgbClr val="FF0000"/>
                </a:solidFill>
              </a:rPr>
            </a:br>
            <a:endParaRPr lang="en-US" sz="3600" dirty="0">
              <a:solidFill>
                <a:srgbClr val="FF0000"/>
              </a:solidFill>
            </a:endParaRPr>
          </a:p>
        </p:txBody>
      </p:sp>
    </p:spTree>
    <p:extLst>
      <p:ext uri="{BB962C8B-B14F-4D97-AF65-F5344CB8AC3E}">
        <p14:creationId xmlns:p14="http://schemas.microsoft.com/office/powerpoint/2010/main" val="42399581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Temperature Gradient</a:t>
            </a:r>
          </a:p>
        </p:txBody>
      </p:sp>
      <p:pic>
        <p:nvPicPr>
          <p:cNvPr id="3" name="Picture 2"/>
          <p:cNvPicPr>
            <a:picLocks noChangeAspect="1"/>
          </p:cNvPicPr>
          <p:nvPr/>
        </p:nvPicPr>
        <p:blipFill>
          <a:blip r:embed="rId2"/>
          <a:stretch>
            <a:fillRect/>
          </a:stretch>
        </p:blipFill>
        <p:spPr>
          <a:xfrm>
            <a:off x="5705905" y="1228300"/>
            <a:ext cx="3309883" cy="1910686"/>
          </a:xfrm>
          <a:prstGeom prst="rect">
            <a:avLst/>
          </a:prstGeom>
        </p:spPr>
      </p:pic>
      <p:pic>
        <p:nvPicPr>
          <p:cNvPr id="4" name="Picture 3"/>
          <p:cNvPicPr>
            <a:picLocks noChangeAspect="1"/>
          </p:cNvPicPr>
          <p:nvPr/>
        </p:nvPicPr>
        <p:blipFill>
          <a:blip r:embed="rId3"/>
          <a:stretch>
            <a:fillRect/>
          </a:stretch>
        </p:blipFill>
        <p:spPr>
          <a:xfrm>
            <a:off x="5612472" y="3138986"/>
            <a:ext cx="3301341" cy="3424592"/>
          </a:xfrm>
          <a:prstGeom prst="rect">
            <a:avLst/>
          </a:prstGeom>
        </p:spPr>
      </p:pic>
      <p:pic>
        <p:nvPicPr>
          <p:cNvPr id="5" name="Picture 4"/>
          <p:cNvPicPr>
            <a:picLocks noChangeAspect="1"/>
          </p:cNvPicPr>
          <p:nvPr/>
        </p:nvPicPr>
        <p:blipFill>
          <a:blip r:embed="rId4"/>
          <a:stretch>
            <a:fillRect/>
          </a:stretch>
        </p:blipFill>
        <p:spPr>
          <a:xfrm>
            <a:off x="751575" y="4061678"/>
            <a:ext cx="4584700" cy="2501900"/>
          </a:xfrm>
          <a:prstGeom prst="rect">
            <a:avLst/>
          </a:prstGeom>
        </p:spPr>
      </p:pic>
      <p:pic>
        <p:nvPicPr>
          <p:cNvPr id="11" name="Picture 10" descr="dchi.eps"/>
          <p:cNvPicPr>
            <a:picLocks noChangeAspect="1"/>
          </p:cNvPicPr>
          <p:nvPr/>
        </p:nvPicPr>
        <p:blipFill rotWithShape="1">
          <a:blip r:embed="rId5">
            <a:extLst>
              <a:ext uri="{28A0092B-C50C-407E-A947-70E740481C1C}">
                <a14:useLocalDpi xmlns:a14="http://schemas.microsoft.com/office/drawing/2010/main" val="0"/>
              </a:ext>
            </a:extLst>
          </a:blip>
          <a:srcRect t="49562"/>
          <a:stretch/>
        </p:blipFill>
        <p:spPr>
          <a:xfrm>
            <a:off x="323462" y="1062720"/>
            <a:ext cx="5242293" cy="3421790"/>
          </a:xfrm>
          <a:prstGeom prst="rect">
            <a:avLst/>
          </a:prstGeom>
        </p:spPr>
      </p:pic>
    </p:spTree>
    <p:extLst>
      <p:ext uri="{BB962C8B-B14F-4D97-AF65-F5344CB8AC3E}">
        <p14:creationId xmlns:p14="http://schemas.microsoft.com/office/powerpoint/2010/main" val="1552967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Problem</a:t>
            </a:r>
          </a:p>
        </p:txBody>
      </p:sp>
      <p:pic>
        <p:nvPicPr>
          <p:cNvPr id="8" name="Picture 7" descr="The_microwave_sky_as_seen_by_Planck_node_full_imag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1" y="1720897"/>
            <a:ext cx="4631290" cy="2606755"/>
          </a:xfrm>
          <a:prstGeom prst="rect">
            <a:avLst/>
          </a:prstGeom>
        </p:spPr>
      </p:pic>
      <p:sp>
        <p:nvSpPr>
          <p:cNvPr id="9" name="Rectangle 8"/>
          <p:cNvSpPr/>
          <p:nvPr/>
        </p:nvSpPr>
        <p:spPr>
          <a:xfrm>
            <a:off x="0" y="4399208"/>
            <a:ext cx="3994484" cy="307777"/>
          </a:xfrm>
          <a:prstGeom prst="rect">
            <a:avLst/>
          </a:prstGeom>
        </p:spPr>
        <p:txBody>
          <a:bodyPr wrap="square">
            <a:spAutoFit/>
          </a:bodyPr>
          <a:lstStyle/>
          <a:p>
            <a:r>
              <a:rPr lang="en-US" sz="1400" dirty="0">
                <a:latin typeface="Arial" charset="0"/>
                <a:ea typeface="Arial" charset="0"/>
                <a:cs typeface="Arial" charset="0"/>
              </a:rPr>
              <a:t>ESA/ LFI &amp; HFI Consortia</a:t>
            </a:r>
          </a:p>
        </p:txBody>
      </p:sp>
      <p:pic>
        <p:nvPicPr>
          <p:cNvPr id="3" name="Picture 2"/>
          <p:cNvPicPr>
            <a:picLocks noChangeAspect="1"/>
          </p:cNvPicPr>
          <p:nvPr/>
        </p:nvPicPr>
        <p:blipFill>
          <a:blip r:embed="rId4"/>
          <a:stretch>
            <a:fillRect/>
          </a:stretch>
        </p:blipFill>
        <p:spPr>
          <a:xfrm>
            <a:off x="5509637" y="1481168"/>
            <a:ext cx="3585746" cy="3577848"/>
          </a:xfrm>
          <a:prstGeom prst="rect">
            <a:avLst/>
          </a:prstGeom>
        </p:spPr>
      </p:pic>
      <p:sp>
        <p:nvSpPr>
          <p:cNvPr id="4" name="TextBox 3"/>
          <p:cNvSpPr txBox="1"/>
          <p:nvPr/>
        </p:nvSpPr>
        <p:spPr>
          <a:xfrm>
            <a:off x="816810" y="1169585"/>
            <a:ext cx="7578671" cy="400110"/>
          </a:xfrm>
          <a:prstGeom prst="rect">
            <a:avLst/>
          </a:prstGeom>
          <a:noFill/>
        </p:spPr>
        <p:txBody>
          <a:bodyPr wrap="square" rtlCol="0">
            <a:spAutoFit/>
          </a:bodyPr>
          <a:lstStyle/>
          <a:p>
            <a:r>
              <a:rPr lang="en-US" sz="2000" b="1" i="1" dirty="0">
                <a:latin typeface="Arial" charset="0"/>
                <a:ea typeface="Arial" charset="0"/>
                <a:cs typeface="Arial" charset="0"/>
              </a:rPr>
              <a:t>Magnetized Galactic dust also emits polarized microwaves</a:t>
            </a:r>
          </a:p>
        </p:txBody>
      </p:sp>
    </p:spTree>
    <p:extLst>
      <p:ext uri="{BB962C8B-B14F-4D97-AF65-F5344CB8AC3E}">
        <p14:creationId xmlns:p14="http://schemas.microsoft.com/office/powerpoint/2010/main" val="71307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Problem</a:t>
            </a:r>
          </a:p>
        </p:txBody>
      </p:sp>
      <p:pic>
        <p:nvPicPr>
          <p:cNvPr id="8" name="Picture 7" descr="The_microwave_sky_as_seen_by_Planck_node_full_imag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1" y="1720897"/>
            <a:ext cx="4631290" cy="2606755"/>
          </a:xfrm>
          <a:prstGeom prst="rect">
            <a:avLst/>
          </a:prstGeom>
        </p:spPr>
      </p:pic>
      <p:sp>
        <p:nvSpPr>
          <p:cNvPr id="9" name="Rectangle 8"/>
          <p:cNvSpPr/>
          <p:nvPr/>
        </p:nvSpPr>
        <p:spPr>
          <a:xfrm>
            <a:off x="0" y="4399208"/>
            <a:ext cx="3994484" cy="307777"/>
          </a:xfrm>
          <a:prstGeom prst="rect">
            <a:avLst/>
          </a:prstGeom>
        </p:spPr>
        <p:txBody>
          <a:bodyPr wrap="square">
            <a:spAutoFit/>
          </a:bodyPr>
          <a:lstStyle/>
          <a:p>
            <a:r>
              <a:rPr lang="en-US" sz="1400" dirty="0">
                <a:latin typeface="Arial" charset="0"/>
                <a:ea typeface="Arial" charset="0"/>
                <a:cs typeface="Arial" charset="0"/>
              </a:rPr>
              <a:t>ESA/ LFI &amp; HFI Consortia</a:t>
            </a:r>
          </a:p>
        </p:txBody>
      </p:sp>
      <p:pic>
        <p:nvPicPr>
          <p:cNvPr id="3" name="Picture 2"/>
          <p:cNvPicPr>
            <a:picLocks noChangeAspect="1"/>
          </p:cNvPicPr>
          <p:nvPr/>
        </p:nvPicPr>
        <p:blipFill>
          <a:blip r:embed="rId4"/>
          <a:stretch>
            <a:fillRect/>
          </a:stretch>
        </p:blipFill>
        <p:spPr>
          <a:xfrm>
            <a:off x="5509637" y="1481168"/>
            <a:ext cx="3585746" cy="3577848"/>
          </a:xfrm>
          <a:prstGeom prst="rect">
            <a:avLst/>
          </a:prstGeom>
        </p:spPr>
      </p:pic>
      <p:sp>
        <p:nvSpPr>
          <p:cNvPr id="4" name="TextBox 3"/>
          <p:cNvSpPr txBox="1"/>
          <p:nvPr/>
        </p:nvSpPr>
        <p:spPr>
          <a:xfrm>
            <a:off x="816810" y="1169585"/>
            <a:ext cx="7578671" cy="400110"/>
          </a:xfrm>
          <a:prstGeom prst="rect">
            <a:avLst/>
          </a:prstGeom>
          <a:noFill/>
        </p:spPr>
        <p:txBody>
          <a:bodyPr wrap="square" rtlCol="0">
            <a:spAutoFit/>
          </a:bodyPr>
          <a:lstStyle/>
          <a:p>
            <a:r>
              <a:rPr lang="en-US" sz="2000" b="1" i="1" dirty="0">
                <a:latin typeface="Arial" charset="0"/>
                <a:ea typeface="Arial" charset="0"/>
                <a:cs typeface="Arial" charset="0"/>
              </a:rPr>
              <a:t>Magnetized Galactic dust also emits polarized microwaves</a:t>
            </a:r>
          </a:p>
        </p:txBody>
      </p:sp>
      <p:pic>
        <p:nvPicPr>
          <p:cNvPr id="7" name="Picture 6" descr="ForegroundsSpec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870" y="4010255"/>
            <a:ext cx="3931611" cy="2800371"/>
          </a:xfrm>
          <a:prstGeom prst="rect">
            <a:avLst/>
          </a:prstGeom>
        </p:spPr>
      </p:pic>
      <p:sp>
        <p:nvSpPr>
          <p:cNvPr id="10" name="TextBox 9"/>
          <p:cNvSpPr txBox="1"/>
          <p:nvPr/>
        </p:nvSpPr>
        <p:spPr>
          <a:xfrm>
            <a:off x="150334" y="4902015"/>
            <a:ext cx="4251364" cy="400110"/>
          </a:xfrm>
          <a:prstGeom prst="rect">
            <a:avLst/>
          </a:prstGeom>
          <a:noFill/>
        </p:spPr>
        <p:txBody>
          <a:bodyPr wrap="square" rtlCol="0">
            <a:spAutoFit/>
          </a:bodyPr>
          <a:lstStyle/>
          <a:p>
            <a:pPr>
              <a:spcAft>
                <a:spcPts val="600"/>
              </a:spcAft>
            </a:pPr>
            <a:r>
              <a:rPr lang="en-US" sz="2000" b="1" i="1" dirty="0">
                <a:latin typeface="Arial" charset="0"/>
                <a:ea typeface="Arial" charset="0"/>
                <a:cs typeface="Arial" charset="0"/>
              </a:rPr>
              <a:t>CMB dust emission removal: </a:t>
            </a:r>
          </a:p>
        </p:txBody>
      </p:sp>
    </p:spTree>
    <p:extLst>
      <p:ext uri="{BB962C8B-B14F-4D97-AF65-F5344CB8AC3E}">
        <p14:creationId xmlns:p14="http://schemas.microsoft.com/office/powerpoint/2010/main" val="1520416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0000"/>
            <a:alpha val="1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Problem</a:t>
            </a:r>
          </a:p>
        </p:txBody>
      </p:sp>
      <p:pic>
        <p:nvPicPr>
          <p:cNvPr id="8" name="Picture 7" descr="The_microwave_sky_as_seen_by_Planck_node_full_imag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1" y="1720897"/>
            <a:ext cx="4631290" cy="2606755"/>
          </a:xfrm>
          <a:prstGeom prst="rect">
            <a:avLst/>
          </a:prstGeom>
        </p:spPr>
      </p:pic>
      <p:sp>
        <p:nvSpPr>
          <p:cNvPr id="9" name="Rectangle 8"/>
          <p:cNvSpPr/>
          <p:nvPr/>
        </p:nvSpPr>
        <p:spPr>
          <a:xfrm>
            <a:off x="0" y="4399208"/>
            <a:ext cx="3994484" cy="307777"/>
          </a:xfrm>
          <a:prstGeom prst="rect">
            <a:avLst/>
          </a:prstGeom>
        </p:spPr>
        <p:txBody>
          <a:bodyPr wrap="square">
            <a:spAutoFit/>
          </a:bodyPr>
          <a:lstStyle/>
          <a:p>
            <a:r>
              <a:rPr lang="en-US" sz="1400" dirty="0">
                <a:latin typeface="Arial" charset="0"/>
                <a:ea typeface="Arial" charset="0"/>
                <a:cs typeface="Arial" charset="0"/>
              </a:rPr>
              <a:t>ESA/ LFI &amp; HFI Consortia</a:t>
            </a:r>
          </a:p>
        </p:txBody>
      </p:sp>
      <p:pic>
        <p:nvPicPr>
          <p:cNvPr id="3" name="Picture 2"/>
          <p:cNvPicPr>
            <a:picLocks noChangeAspect="1"/>
          </p:cNvPicPr>
          <p:nvPr/>
        </p:nvPicPr>
        <p:blipFill>
          <a:blip r:embed="rId4"/>
          <a:stretch>
            <a:fillRect/>
          </a:stretch>
        </p:blipFill>
        <p:spPr>
          <a:xfrm>
            <a:off x="5509637" y="1481168"/>
            <a:ext cx="3585746" cy="3577848"/>
          </a:xfrm>
          <a:prstGeom prst="rect">
            <a:avLst/>
          </a:prstGeom>
        </p:spPr>
      </p:pic>
      <p:sp>
        <p:nvSpPr>
          <p:cNvPr id="4" name="TextBox 3"/>
          <p:cNvSpPr txBox="1"/>
          <p:nvPr/>
        </p:nvSpPr>
        <p:spPr>
          <a:xfrm>
            <a:off x="816810" y="1169585"/>
            <a:ext cx="7578671" cy="400110"/>
          </a:xfrm>
          <a:prstGeom prst="rect">
            <a:avLst/>
          </a:prstGeom>
          <a:noFill/>
        </p:spPr>
        <p:txBody>
          <a:bodyPr wrap="square" rtlCol="0">
            <a:spAutoFit/>
          </a:bodyPr>
          <a:lstStyle/>
          <a:p>
            <a:r>
              <a:rPr lang="en-US" sz="2000" b="1" i="1" dirty="0">
                <a:latin typeface="Arial" charset="0"/>
                <a:ea typeface="Arial" charset="0"/>
                <a:cs typeface="Arial" charset="0"/>
              </a:rPr>
              <a:t>Magnetized Galactic dust also emits polarized microwaves</a:t>
            </a:r>
          </a:p>
        </p:txBody>
      </p:sp>
      <p:pic>
        <p:nvPicPr>
          <p:cNvPr id="7" name="Picture 6" descr="ForegroundsSpect.tiff"/>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463870" y="4010255"/>
            <a:ext cx="3931611" cy="2800371"/>
          </a:xfrm>
          <a:prstGeom prst="rect">
            <a:avLst/>
          </a:prstGeom>
        </p:spPr>
      </p:pic>
      <p:sp>
        <p:nvSpPr>
          <p:cNvPr id="10" name="TextBox 9"/>
          <p:cNvSpPr txBox="1"/>
          <p:nvPr/>
        </p:nvSpPr>
        <p:spPr>
          <a:xfrm>
            <a:off x="150334" y="4902015"/>
            <a:ext cx="4251364" cy="400110"/>
          </a:xfrm>
          <a:prstGeom prst="rect">
            <a:avLst/>
          </a:prstGeom>
          <a:noFill/>
        </p:spPr>
        <p:txBody>
          <a:bodyPr wrap="square" rtlCol="0">
            <a:spAutoFit/>
          </a:bodyPr>
          <a:lstStyle/>
          <a:p>
            <a:pPr>
              <a:spcAft>
                <a:spcPts val="600"/>
              </a:spcAft>
            </a:pPr>
            <a:r>
              <a:rPr lang="en-US" sz="2000" b="1" i="1" dirty="0">
                <a:latin typeface="Arial" charset="0"/>
                <a:ea typeface="Arial" charset="0"/>
                <a:cs typeface="Arial" charset="0"/>
              </a:rPr>
              <a:t>CMB dust emission removal: </a:t>
            </a:r>
          </a:p>
        </p:txBody>
      </p:sp>
      <p:sp>
        <p:nvSpPr>
          <p:cNvPr id="5" name="Rectangle 4"/>
          <p:cNvSpPr/>
          <p:nvPr/>
        </p:nvSpPr>
        <p:spPr>
          <a:xfrm>
            <a:off x="5191883" y="4572000"/>
            <a:ext cx="2882441" cy="18460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ForegroundsSpect.tiff"/>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4468433" y="4010255"/>
            <a:ext cx="3931611" cy="2800371"/>
          </a:xfrm>
          <a:prstGeom prst="rect">
            <a:avLst/>
          </a:prstGeom>
        </p:spPr>
      </p:pic>
      <p:sp>
        <p:nvSpPr>
          <p:cNvPr id="6" name="Freeform 5"/>
          <p:cNvSpPr/>
          <p:nvPr/>
        </p:nvSpPr>
        <p:spPr>
          <a:xfrm>
            <a:off x="5087257" y="4593771"/>
            <a:ext cx="3135086" cy="1219200"/>
          </a:xfrm>
          <a:custGeom>
            <a:avLst/>
            <a:gdLst>
              <a:gd name="connsiteX0" fmla="*/ 0 w 3135086"/>
              <a:gd name="connsiteY0" fmla="*/ 1219200 h 1219200"/>
              <a:gd name="connsiteX1" fmla="*/ 1436914 w 3135086"/>
              <a:gd name="connsiteY1" fmla="*/ 515258 h 1219200"/>
              <a:gd name="connsiteX2" fmla="*/ 2286000 w 3135086"/>
              <a:gd name="connsiteY2" fmla="*/ 159658 h 1219200"/>
              <a:gd name="connsiteX3" fmla="*/ 2757714 w 3135086"/>
              <a:gd name="connsiteY3" fmla="*/ 14515 h 1219200"/>
              <a:gd name="connsiteX4" fmla="*/ 3069772 w 3135086"/>
              <a:gd name="connsiteY4" fmla="*/ 0 h 1219200"/>
              <a:gd name="connsiteX5" fmla="*/ 3135086 w 3135086"/>
              <a:gd name="connsiteY5" fmla="*/ 2177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86" h="1219200">
                <a:moveTo>
                  <a:pt x="0" y="1219200"/>
                </a:moveTo>
                <a:lnTo>
                  <a:pt x="1436914" y="515258"/>
                </a:lnTo>
                <a:lnTo>
                  <a:pt x="2286000" y="159658"/>
                </a:lnTo>
                <a:lnTo>
                  <a:pt x="2757714" y="14515"/>
                </a:lnTo>
                <a:lnTo>
                  <a:pt x="3069772" y="0"/>
                </a:lnTo>
                <a:lnTo>
                  <a:pt x="3135086" y="21772"/>
                </a:ln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87320" y="5744553"/>
            <a:ext cx="1230688" cy="430887"/>
          </a:xfrm>
          <a:prstGeom prst="rect">
            <a:avLst/>
          </a:prstGeom>
          <a:noFill/>
        </p:spPr>
        <p:txBody>
          <a:bodyPr wrap="square" rtlCol="0">
            <a:spAutoFit/>
          </a:bodyPr>
          <a:lstStyle/>
          <a:p>
            <a:r>
              <a:rPr lang="en-US" sz="2200" b="1" dirty="0">
                <a:solidFill>
                  <a:srgbClr val="FF0000"/>
                </a:solidFill>
              </a:rPr>
              <a:t>dust</a:t>
            </a:r>
          </a:p>
        </p:txBody>
      </p:sp>
      <p:sp>
        <p:nvSpPr>
          <p:cNvPr id="13" name="Freeform 12"/>
          <p:cNvSpPr/>
          <p:nvPr/>
        </p:nvSpPr>
        <p:spPr>
          <a:xfrm>
            <a:off x="5094514" y="4927600"/>
            <a:ext cx="2808515" cy="1524000"/>
          </a:xfrm>
          <a:custGeom>
            <a:avLst/>
            <a:gdLst>
              <a:gd name="connsiteX0" fmla="*/ 0 w 2808515"/>
              <a:gd name="connsiteY0" fmla="*/ 0 h 1524000"/>
              <a:gd name="connsiteX1" fmla="*/ 573315 w 2808515"/>
              <a:gd name="connsiteY1" fmla="*/ 0 h 1524000"/>
              <a:gd name="connsiteX2" fmla="*/ 1045029 w 2808515"/>
              <a:gd name="connsiteY2" fmla="*/ 7257 h 1524000"/>
              <a:gd name="connsiteX3" fmla="*/ 1480457 w 2808515"/>
              <a:gd name="connsiteY3" fmla="*/ 21771 h 1524000"/>
              <a:gd name="connsiteX4" fmla="*/ 1778000 w 2808515"/>
              <a:gd name="connsiteY4" fmla="*/ 101600 h 1524000"/>
              <a:gd name="connsiteX5" fmla="*/ 2002972 w 2808515"/>
              <a:gd name="connsiteY5" fmla="*/ 232229 h 1524000"/>
              <a:gd name="connsiteX6" fmla="*/ 2198915 w 2808515"/>
              <a:gd name="connsiteY6" fmla="*/ 377371 h 1524000"/>
              <a:gd name="connsiteX7" fmla="*/ 2416629 w 2808515"/>
              <a:gd name="connsiteY7" fmla="*/ 624114 h 1524000"/>
              <a:gd name="connsiteX8" fmla="*/ 2561772 w 2808515"/>
              <a:gd name="connsiteY8" fmla="*/ 899886 h 1524000"/>
              <a:gd name="connsiteX9" fmla="*/ 2721429 w 2808515"/>
              <a:gd name="connsiteY9" fmla="*/ 1233714 h 1524000"/>
              <a:gd name="connsiteX10" fmla="*/ 2808515 w 2808515"/>
              <a:gd name="connsiteY10" fmla="*/ 1524000 h 1524000"/>
              <a:gd name="connsiteX11" fmla="*/ 2808515 w 2808515"/>
              <a:gd name="connsiteY11"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8515" h="1524000">
                <a:moveTo>
                  <a:pt x="0" y="0"/>
                </a:moveTo>
                <a:lnTo>
                  <a:pt x="573315" y="0"/>
                </a:lnTo>
                <a:lnTo>
                  <a:pt x="1045029" y="7257"/>
                </a:lnTo>
                <a:lnTo>
                  <a:pt x="1480457" y="21771"/>
                </a:lnTo>
                <a:lnTo>
                  <a:pt x="1778000" y="101600"/>
                </a:lnTo>
                <a:lnTo>
                  <a:pt x="2002972" y="232229"/>
                </a:lnTo>
                <a:lnTo>
                  <a:pt x="2198915" y="377371"/>
                </a:lnTo>
                <a:lnTo>
                  <a:pt x="2416629" y="624114"/>
                </a:lnTo>
                <a:lnTo>
                  <a:pt x="2561772" y="899886"/>
                </a:lnTo>
                <a:lnTo>
                  <a:pt x="2721429" y="1233714"/>
                </a:lnTo>
                <a:lnTo>
                  <a:pt x="2808515" y="1524000"/>
                </a:lnTo>
                <a:lnTo>
                  <a:pt x="2808515" y="1524000"/>
                </a:lnTo>
              </a:path>
            </a:pathLst>
          </a:custGeom>
          <a:noFill/>
          <a:ln w="101600">
            <a:solidFill>
              <a:srgbClr val="115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16745" y="5908468"/>
            <a:ext cx="821059" cy="430887"/>
          </a:xfrm>
          <a:prstGeom prst="rect">
            <a:avLst/>
          </a:prstGeom>
          <a:noFill/>
        </p:spPr>
        <p:txBody>
          <a:bodyPr wrap="none" rtlCol="0">
            <a:spAutoFit/>
          </a:bodyPr>
          <a:lstStyle/>
          <a:p>
            <a:r>
              <a:rPr lang="en-US" sz="2200" b="1" dirty="0">
                <a:solidFill>
                  <a:srgbClr val="115CFF"/>
                </a:solidFill>
              </a:rPr>
              <a:t>CMB</a:t>
            </a:r>
          </a:p>
        </p:txBody>
      </p:sp>
    </p:spTree>
    <p:extLst>
      <p:ext uri="{BB962C8B-B14F-4D97-AF65-F5344CB8AC3E}">
        <p14:creationId xmlns:p14="http://schemas.microsoft.com/office/powerpoint/2010/main" val="1328488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0000"/>
            <a:alpha val="1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Problem</a:t>
            </a:r>
          </a:p>
        </p:txBody>
      </p:sp>
      <p:pic>
        <p:nvPicPr>
          <p:cNvPr id="8" name="Picture 7" descr="The_microwave_sky_as_seen_by_Planck_node_full_imag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1" y="1720897"/>
            <a:ext cx="4631290" cy="2606755"/>
          </a:xfrm>
          <a:prstGeom prst="rect">
            <a:avLst/>
          </a:prstGeom>
        </p:spPr>
      </p:pic>
      <p:sp>
        <p:nvSpPr>
          <p:cNvPr id="9" name="Rectangle 8"/>
          <p:cNvSpPr/>
          <p:nvPr/>
        </p:nvSpPr>
        <p:spPr>
          <a:xfrm>
            <a:off x="0" y="4399208"/>
            <a:ext cx="3994484" cy="307777"/>
          </a:xfrm>
          <a:prstGeom prst="rect">
            <a:avLst/>
          </a:prstGeom>
        </p:spPr>
        <p:txBody>
          <a:bodyPr wrap="square">
            <a:spAutoFit/>
          </a:bodyPr>
          <a:lstStyle/>
          <a:p>
            <a:r>
              <a:rPr lang="en-US" sz="1400" dirty="0">
                <a:latin typeface="Arial" charset="0"/>
                <a:ea typeface="Arial" charset="0"/>
                <a:cs typeface="Arial" charset="0"/>
              </a:rPr>
              <a:t>ESA/ LFI &amp; HFI Consortia</a:t>
            </a:r>
          </a:p>
        </p:txBody>
      </p:sp>
      <p:pic>
        <p:nvPicPr>
          <p:cNvPr id="3" name="Picture 2"/>
          <p:cNvPicPr>
            <a:picLocks noChangeAspect="1"/>
          </p:cNvPicPr>
          <p:nvPr/>
        </p:nvPicPr>
        <p:blipFill>
          <a:blip r:embed="rId4"/>
          <a:stretch>
            <a:fillRect/>
          </a:stretch>
        </p:blipFill>
        <p:spPr>
          <a:xfrm>
            <a:off x="5509637" y="1481168"/>
            <a:ext cx="3585746" cy="3577848"/>
          </a:xfrm>
          <a:prstGeom prst="rect">
            <a:avLst/>
          </a:prstGeom>
        </p:spPr>
      </p:pic>
      <p:sp>
        <p:nvSpPr>
          <p:cNvPr id="4" name="TextBox 3"/>
          <p:cNvSpPr txBox="1"/>
          <p:nvPr/>
        </p:nvSpPr>
        <p:spPr>
          <a:xfrm>
            <a:off x="816810" y="1169585"/>
            <a:ext cx="7578671" cy="400110"/>
          </a:xfrm>
          <a:prstGeom prst="rect">
            <a:avLst/>
          </a:prstGeom>
          <a:noFill/>
        </p:spPr>
        <p:txBody>
          <a:bodyPr wrap="square" rtlCol="0">
            <a:spAutoFit/>
          </a:bodyPr>
          <a:lstStyle/>
          <a:p>
            <a:r>
              <a:rPr lang="en-US" sz="2000" b="1" i="1" dirty="0">
                <a:latin typeface="Arial" charset="0"/>
                <a:ea typeface="Arial" charset="0"/>
                <a:cs typeface="Arial" charset="0"/>
              </a:rPr>
              <a:t>Magnetized Galactic dust also emits polarized microwaves</a:t>
            </a:r>
          </a:p>
        </p:txBody>
      </p:sp>
      <p:pic>
        <p:nvPicPr>
          <p:cNvPr id="7" name="Picture 6" descr="ForegroundsSpect.tiff"/>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463870" y="4010255"/>
            <a:ext cx="3931611" cy="2800371"/>
          </a:xfrm>
          <a:prstGeom prst="rect">
            <a:avLst/>
          </a:prstGeom>
        </p:spPr>
      </p:pic>
      <p:sp>
        <p:nvSpPr>
          <p:cNvPr id="10" name="TextBox 9"/>
          <p:cNvSpPr txBox="1"/>
          <p:nvPr/>
        </p:nvSpPr>
        <p:spPr>
          <a:xfrm>
            <a:off x="150334" y="4902015"/>
            <a:ext cx="4251364" cy="1061829"/>
          </a:xfrm>
          <a:prstGeom prst="rect">
            <a:avLst/>
          </a:prstGeom>
          <a:noFill/>
        </p:spPr>
        <p:txBody>
          <a:bodyPr wrap="square" rtlCol="0">
            <a:spAutoFit/>
          </a:bodyPr>
          <a:lstStyle/>
          <a:p>
            <a:pPr>
              <a:spcAft>
                <a:spcPts val="600"/>
              </a:spcAft>
            </a:pPr>
            <a:r>
              <a:rPr lang="en-US" sz="2000" b="1" i="1" dirty="0">
                <a:latin typeface="Arial" charset="0"/>
                <a:ea typeface="Arial" charset="0"/>
                <a:cs typeface="Arial" charset="0"/>
              </a:rPr>
              <a:t>CMB dust emission removal: </a:t>
            </a:r>
          </a:p>
          <a:p>
            <a:pPr marL="285750" indent="-285750">
              <a:spcAft>
                <a:spcPts val="300"/>
              </a:spcAft>
              <a:buFont typeface="Arial" charset="0"/>
              <a:buChar char="•"/>
            </a:pPr>
            <a:r>
              <a:rPr lang="en-US" sz="2000" dirty="0">
                <a:latin typeface="Arial" charset="0"/>
                <a:ea typeface="Arial" charset="0"/>
                <a:cs typeface="Arial" charset="0"/>
              </a:rPr>
              <a:t>Map at high frequencies </a:t>
            </a:r>
            <a:r>
              <a:rPr lang="en-US" dirty="0">
                <a:latin typeface="Arial" charset="0"/>
                <a:ea typeface="Arial" charset="0"/>
                <a:cs typeface="Arial" charset="0"/>
              </a:rPr>
              <a:t/>
            </a:r>
            <a:br>
              <a:rPr lang="en-US" dirty="0">
                <a:latin typeface="Arial" charset="0"/>
                <a:ea typeface="Arial" charset="0"/>
                <a:cs typeface="Arial" charset="0"/>
              </a:rPr>
            </a:br>
            <a:r>
              <a:rPr lang="en-US" dirty="0">
                <a:solidFill>
                  <a:srgbClr val="FF0000"/>
                </a:solidFill>
                <a:latin typeface="Arial" charset="0"/>
                <a:ea typeface="Arial" charset="0"/>
                <a:cs typeface="Arial" charset="0"/>
              </a:rPr>
              <a:t>(dust dominates)</a:t>
            </a:r>
          </a:p>
        </p:txBody>
      </p:sp>
      <p:sp>
        <p:nvSpPr>
          <p:cNvPr id="5" name="Rectangle 4"/>
          <p:cNvSpPr/>
          <p:nvPr/>
        </p:nvSpPr>
        <p:spPr>
          <a:xfrm>
            <a:off x="5191883" y="4572000"/>
            <a:ext cx="2882441" cy="18460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ForegroundsSpect.tiff"/>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4468433" y="4010255"/>
            <a:ext cx="3931611" cy="2800371"/>
          </a:xfrm>
          <a:prstGeom prst="rect">
            <a:avLst/>
          </a:prstGeom>
        </p:spPr>
      </p:pic>
      <p:sp>
        <p:nvSpPr>
          <p:cNvPr id="6" name="Freeform 5"/>
          <p:cNvSpPr/>
          <p:nvPr/>
        </p:nvSpPr>
        <p:spPr>
          <a:xfrm>
            <a:off x="5087257" y="4593771"/>
            <a:ext cx="3135086" cy="1219200"/>
          </a:xfrm>
          <a:custGeom>
            <a:avLst/>
            <a:gdLst>
              <a:gd name="connsiteX0" fmla="*/ 0 w 3135086"/>
              <a:gd name="connsiteY0" fmla="*/ 1219200 h 1219200"/>
              <a:gd name="connsiteX1" fmla="*/ 1436914 w 3135086"/>
              <a:gd name="connsiteY1" fmla="*/ 515258 h 1219200"/>
              <a:gd name="connsiteX2" fmla="*/ 2286000 w 3135086"/>
              <a:gd name="connsiteY2" fmla="*/ 159658 h 1219200"/>
              <a:gd name="connsiteX3" fmla="*/ 2757714 w 3135086"/>
              <a:gd name="connsiteY3" fmla="*/ 14515 h 1219200"/>
              <a:gd name="connsiteX4" fmla="*/ 3069772 w 3135086"/>
              <a:gd name="connsiteY4" fmla="*/ 0 h 1219200"/>
              <a:gd name="connsiteX5" fmla="*/ 3135086 w 3135086"/>
              <a:gd name="connsiteY5" fmla="*/ 2177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86" h="1219200">
                <a:moveTo>
                  <a:pt x="0" y="1219200"/>
                </a:moveTo>
                <a:lnTo>
                  <a:pt x="1436914" y="515258"/>
                </a:lnTo>
                <a:lnTo>
                  <a:pt x="2286000" y="159658"/>
                </a:lnTo>
                <a:lnTo>
                  <a:pt x="2757714" y="14515"/>
                </a:lnTo>
                <a:lnTo>
                  <a:pt x="3069772" y="0"/>
                </a:lnTo>
                <a:lnTo>
                  <a:pt x="3135086" y="21772"/>
                </a:ln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87320" y="5744553"/>
            <a:ext cx="1230688" cy="430887"/>
          </a:xfrm>
          <a:prstGeom prst="rect">
            <a:avLst/>
          </a:prstGeom>
          <a:noFill/>
        </p:spPr>
        <p:txBody>
          <a:bodyPr wrap="square" rtlCol="0">
            <a:spAutoFit/>
          </a:bodyPr>
          <a:lstStyle/>
          <a:p>
            <a:r>
              <a:rPr lang="en-US" sz="2200" b="1" dirty="0">
                <a:solidFill>
                  <a:srgbClr val="FF0000"/>
                </a:solidFill>
              </a:rPr>
              <a:t>dust</a:t>
            </a:r>
          </a:p>
        </p:txBody>
      </p:sp>
      <p:sp>
        <p:nvSpPr>
          <p:cNvPr id="13" name="Freeform 12"/>
          <p:cNvSpPr/>
          <p:nvPr/>
        </p:nvSpPr>
        <p:spPr>
          <a:xfrm>
            <a:off x="5094514" y="4927600"/>
            <a:ext cx="2808515" cy="1524000"/>
          </a:xfrm>
          <a:custGeom>
            <a:avLst/>
            <a:gdLst>
              <a:gd name="connsiteX0" fmla="*/ 0 w 2808515"/>
              <a:gd name="connsiteY0" fmla="*/ 0 h 1524000"/>
              <a:gd name="connsiteX1" fmla="*/ 573315 w 2808515"/>
              <a:gd name="connsiteY1" fmla="*/ 0 h 1524000"/>
              <a:gd name="connsiteX2" fmla="*/ 1045029 w 2808515"/>
              <a:gd name="connsiteY2" fmla="*/ 7257 h 1524000"/>
              <a:gd name="connsiteX3" fmla="*/ 1480457 w 2808515"/>
              <a:gd name="connsiteY3" fmla="*/ 21771 h 1524000"/>
              <a:gd name="connsiteX4" fmla="*/ 1778000 w 2808515"/>
              <a:gd name="connsiteY4" fmla="*/ 101600 h 1524000"/>
              <a:gd name="connsiteX5" fmla="*/ 2002972 w 2808515"/>
              <a:gd name="connsiteY5" fmla="*/ 232229 h 1524000"/>
              <a:gd name="connsiteX6" fmla="*/ 2198915 w 2808515"/>
              <a:gd name="connsiteY6" fmla="*/ 377371 h 1524000"/>
              <a:gd name="connsiteX7" fmla="*/ 2416629 w 2808515"/>
              <a:gd name="connsiteY7" fmla="*/ 624114 h 1524000"/>
              <a:gd name="connsiteX8" fmla="*/ 2561772 w 2808515"/>
              <a:gd name="connsiteY8" fmla="*/ 899886 h 1524000"/>
              <a:gd name="connsiteX9" fmla="*/ 2721429 w 2808515"/>
              <a:gd name="connsiteY9" fmla="*/ 1233714 h 1524000"/>
              <a:gd name="connsiteX10" fmla="*/ 2808515 w 2808515"/>
              <a:gd name="connsiteY10" fmla="*/ 1524000 h 1524000"/>
              <a:gd name="connsiteX11" fmla="*/ 2808515 w 2808515"/>
              <a:gd name="connsiteY11"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8515" h="1524000">
                <a:moveTo>
                  <a:pt x="0" y="0"/>
                </a:moveTo>
                <a:lnTo>
                  <a:pt x="573315" y="0"/>
                </a:lnTo>
                <a:lnTo>
                  <a:pt x="1045029" y="7257"/>
                </a:lnTo>
                <a:lnTo>
                  <a:pt x="1480457" y="21771"/>
                </a:lnTo>
                <a:lnTo>
                  <a:pt x="1778000" y="101600"/>
                </a:lnTo>
                <a:lnTo>
                  <a:pt x="2002972" y="232229"/>
                </a:lnTo>
                <a:lnTo>
                  <a:pt x="2198915" y="377371"/>
                </a:lnTo>
                <a:lnTo>
                  <a:pt x="2416629" y="624114"/>
                </a:lnTo>
                <a:lnTo>
                  <a:pt x="2561772" y="899886"/>
                </a:lnTo>
                <a:lnTo>
                  <a:pt x="2721429" y="1233714"/>
                </a:lnTo>
                <a:lnTo>
                  <a:pt x="2808515" y="1524000"/>
                </a:lnTo>
                <a:lnTo>
                  <a:pt x="2808515" y="1524000"/>
                </a:lnTo>
              </a:path>
            </a:pathLst>
          </a:custGeom>
          <a:noFill/>
          <a:ln w="101600">
            <a:solidFill>
              <a:srgbClr val="115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16745" y="5908468"/>
            <a:ext cx="821059" cy="430887"/>
          </a:xfrm>
          <a:prstGeom prst="rect">
            <a:avLst/>
          </a:prstGeom>
          <a:noFill/>
        </p:spPr>
        <p:txBody>
          <a:bodyPr wrap="none" rtlCol="0">
            <a:spAutoFit/>
          </a:bodyPr>
          <a:lstStyle/>
          <a:p>
            <a:r>
              <a:rPr lang="en-US" sz="2200" b="1" dirty="0">
                <a:solidFill>
                  <a:srgbClr val="115CFF"/>
                </a:solidFill>
              </a:rPr>
              <a:t>CMB</a:t>
            </a:r>
          </a:p>
        </p:txBody>
      </p:sp>
      <p:cxnSp>
        <p:nvCxnSpPr>
          <p:cNvPr id="19" name="Straight Arrow Connector 18"/>
          <p:cNvCxnSpPr/>
          <p:nvPr/>
        </p:nvCxnSpPr>
        <p:spPr>
          <a:xfrm>
            <a:off x="7327274" y="3840480"/>
            <a:ext cx="0" cy="732971"/>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358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0000"/>
            <a:alpha val="1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Problem</a:t>
            </a:r>
          </a:p>
        </p:txBody>
      </p:sp>
      <p:pic>
        <p:nvPicPr>
          <p:cNvPr id="8" name="Picture 7" descr="The_microwave_sky_as_seen_by_Planck_node_full_imag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1" y="1720897"/>
            <a:ext cx="4631290" cy="2606755"/>
          </a:xfrm>
          <a:prstGeom prst="rect">
            <a:avLst/>
          </a:prstGeom>
        </p:spPr>
      </p:pic>
      <p:sp>
        <p:nvSpPr>
          <p:cNvPr id="9" name="Rectangle 8"/>
          <p:cNvSpPr/>
          <p:nvPr/>
        </p:nvSpPr>
        <p:spPr>
          <a:xfrm>
            <a:off x="0" y="4399208"/>
            <a:ext cx="3994484" cy="307777"/>
          </a:xfrm>
          <a:prstGeom prst="rect">
            <a:avLst/>
          </a:prstGeom>
        </p:spPr>
        <p:txBody>
          <a:bodyPr wrap="square">
            <a:spAutoFit/>
          </a:bodyPr>
          <a:lstStyle/>
          <a:p>
            <a:r>
              <a:rPr lang="en-US" sz="1400" dirty="0">
                <a:latin typeface="Arial" charset="0"/>
                <a:ea typeface="Arial" charset="0"/>
                <a:cs typeface="Arial" charset="0"/>
              </a:rPr>
              <a:t>ESA/ LFI &amp; HFI Consortia</a:t>
            </a:r>
          </a:p>
        </p:txBody>
      </p:sp>
      <p:pic>
        <p:nvPicPr>
          <p:cNvPr id="3" name="Picture 2"/>
          <p:cNvPicPr>
            <a:picLocks noChangeAspect="1"/>
          </p:cNvPicPr>
          <p:nvPr/>
        </p:nvPicPr>
        <p:blipFill>
          <a:blip r:embed="rId4"/>
          <a:stretch>
            <a:fillRect/>
          </a:stretch>
        </p:blipFill>
        <p:spPr>
          <a:xfrm>
            <a:off x="5509637" y="1481168"/>
            <a:ext cx="3585746" cy="3577848"/>
          </a:xfrm>
          <a:prstGeom prst="rect">
            <a:avLst/>
          </a:prstGeom>
        </p:spPr>
      </p:pic>
      <p:sp>
        <p:nvSpPr>
          <p:cNvPr id="4" name="TextBox 3"/>
          <p:cNvSpPr txBox="1"/>
          <p:nvPr/>
        </p:nvSpPr>
        <p:spPr>
          <a:xfrm>
            <a:off x="816810" y="1169585"/>
            <a:ext cx="7578671" cy="400110"/>
          </a:xfrm>
          <a:prstGeom prst="rect">
            <a:avLst/>
          </a:prstGeom>
          <a:noFill/>
        </p:spPr>
        <p:txBody>
          <a:bodyPr wrap="square" rtlCol="0">
            <a:spAutoFit/>
          </a:bodyPr>
          <a:lstStyle/>
          <a:p>
            <a:r>
              <a:rPr lang="en-US" sz="2000" b="1" i="1" dirty="0">
                <a:latin typeface="Arial" charset="0"/>
                <a:ea typeface="Arial" charset="0"/>
                <a:cs typeface="Arial" charset="0"/>
              </a:rPr>
              <a:t>Magnetized Galactic dust also emits polarized microwaves</a:t>
            </a:r>
          </a:p>
        </p:txBody>
      </p:sp>
      <p:pic>
        <p:nvPicPr>
          <p:cNvPr id="7" name="Picture 6" descr="ForegroundsSpect.tiff"/>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463870" y="4010255"/>
            <a:ext cx="3931611" cy="2800371"/>
          </a:xfrm>
          <a:prstGeom prst="rect">
            <a:avLst/>
          </a:prstGeom>
        </p:spPr>
      </p:pic>
      <p:sp>
        <p:nvSpPr>
          <p:cNvPr id="10" name="TextBox 9"/>
          <p:cNvSpPr txBox="1"/>
          <p:nvPr/>
        </p:nvSpPr>
        <p:spPr>
          <a:xfrm>
            <a:off x="150334" y="4902015"/>
            <a:ext cx="4251364" cy="1685077"/>
          </a:xfrm>
          <a:prstGeom prst="rect">
            <a:avLst/>
          </a:prstGeom>
          <a:noFill/>
        </p:spPr>
        <p:txBody>
          <a:bodyPr wrap="square" rtlCol="0">
            <a:spAutoFit/>
          </a:bodyPr>
          <a:lstStyle/>
          <a:p>
            <a:pPr>
              <a:spcAft>
                <a:spcPts val="600"/>
              </a:spcAft>
            </a:pPr>
            <a:r>
              <a:rPr lang="en-US" sz="2000" b="1" i="1" dirty="0">
                <a:latin typeface="Arial" charset="0"/>
                <a:ea typeface="Arial" charset="0"/>
                <a:cs typeface="Arial" charset="0"/>
              </a:rPr>
              <a:t>CMB dust emission removal: </a:t>
            </a:r>
          </a:p>
          <a:p>
            <a:pPr marL="285750" indent="-285750">
              <a:spcAft>
                <a:spcPts val="300"/>
              </a:spcAft>
              <a:buFont typeface="Arial" charset="0"/>
              <a:buChar char="•"/>
            </a:pPr>
            <a:r>
              <a:rPr lang="en-US" sz="2000" dirty="0">
                <a:latin typeface="Arial" charset="0"/>
                <a:ea typeface="Arial" charset="0"/>
                <a:cs typeface="Arial" charset="0"/>
              </a:rPr>
              <a:t>Map at high frequencies </a:t>
            </a:r>
            <a:r>
              <a:rPr lang="en-US" dirty="0">
                <a:latin typeface="Arial" charset="0"/>
                <a:ea typeface="Arial" charset="0"/>
                <a:cs typeface="Arial" charset="0"/>
              </a:rPr>
              <a:t/>
            </a:r>
            <a:br>
              <a:rPr lang="en-US" dirty="0">
                <a:latin typeface="Arial" charset="0"/>
                <a:ea typeface="Arial" charset="0"/>
                <a:cs typeface="Arial" charset="0"/>
              </a:rPr>
            </a:br>
            <a:r>
              <a:rPr lang="en-US" dirty="0">
                <a:solidFill>
                  <a:srgbClr val="FF0000"/>
                </a:solidFill>
                <a:latin typeface="Arial" charset="0"/>
                <a:ea typeface="Arial" charset="0"/>
                <a:cs typeface="Arial" charset="0"/>
              </a:rPr>
              <a:t>(dust dominates)</a:t>
            </a:r>
          </a:p>
          <a:p>
            <a:pPr marL="285750" indent="-285750">
              <a:buFont typeface="Arial" charset="0"/>
              <a:buChar char="•"/>
            </a:pPr>
            <a:r>
              <a:rPr lang="en-US" sz="2000" dirty="0">
                <a:latin typeface="Arial" charset="0"/>
                <a:ea typeface="Arial" charset="0"/>
                <a:cs typeface="Arial" charset="0"/>
              </a:rPr>
              <a:t>Subtract from lower frequencies</a:t>
            </a:r>
            <a:r>
              <a:rPr lang="en-US" dirty="0">
                <a:latin typeface="Arial" charset="0"/>
                <a:ea typeface="Arial" charset="0"/>
                <a:cs typeface="Arial" charset="0"/>
              </a:rPr>
              <a:t/>
            </a:r>
            <a:br>
              <a:rPr lang="en-US" dirty="0">
                <a:latin typeface="Arial" charset="0"/>
                <a:ea typeface="Arial" charset="0"/>
                <a:cs typeface="Arial" charset="0"/>
              </a:rPr>
            </a:br>
            <a:r>
              <a:rPr lang="en-US" dirty="0">
                <a:solidFill>
                  <a:srgbClr val="115CFF"/>
                </a:solidFill>
                <a:latin typeface="Arial" charset="0"/>
                <a:ea typeface="Arial" charset="0"/>
                <a:cs typeface="Arial" charset="0"/>
              </a:rPr>
              <a:t>(CMB dominates)</a:t>
            </a:r>
          </a:p>
        </p:txBody>
      </p:sp>
      <p:sp>
        <p:nvSpPr>
          <p:cNvPr id="5" name="Rectangle 4"/>
          <p:cNvSpPr/>
          <p:nvPr/>
        </p:nvSpPr>
        <p:spPr>
          <a:xfrm>
            <a:off x="5191883" y="4572000"/>
            <a:ext cx="2882441" cy="184605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ForegroundsSpect.tiff"/>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4468433" y="4010255"/>
            <a:ext cx="3931611" cy="2800371"/>
          </a:xfrm>
          <a:prstGeom prst="rect">
            <a:avLst/>
          </a:prstGeom>
        </p:spPr>
      </p:pic>
      <p:sp>
        <p:nvSpPr>
          <p:cNvPr id="6" name="Freeform 5"/>
          <p:cNvSpPr/>
          <p:nvPr/>
        </p:nvSpPr>
        <p:spPr>
          <a:xfrm>
            <a:off x="5087257" y="4593771"/>
            <a:ext cx="3135086" cy="1219200"/>
          </a:xfrm>
          <a:custGeom>
            <a:avLst/>
            <a:gdLst>
              <a:gd name="connsiteX0" fmla="*/ 0 w 3135086"/>
              <a:gd name="connsiteY0" fmla="*/ 1219200 h 1219200"/>
              <a:gd name="connsiteX1" fmla="*/ 1436914 w 3135086"/>
              <a:gd name="connsiteY1" fmla="*/ 515258 h 1219200"/>
              <a:gd name="connsiteX2" fmla="*/ 2286000 w 3135086"/>
              <a:gd name="connsiteY2" fmla="*/ 159658 h 1219200"/>
              <a:gd name="connsiteX3" fmla="*/ 2757714 w 3135086"/>
              <a:gd name="connsiteY3" fmla="*/ 14515 h 1219200"/>
              <a:gd name="connsiteX4" fmla="*/ 3069772 w 3135086"/>
              <a:gd name="connsiteY4" fmla="*/ 0 h 1219200"/>
              <a:gd name="connsiteX5" fmla="*/ 3135086 w 3135086"/>
              <a:gd name="connsiteY5" fmla="*/ 21772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5086" h="1219200">
                <a:moveTo>
                  <a:pt x="0" y="1219200"/>
                </a:moveTo>
                <a:lnTo>
                  <a:pt x="1436914" y="515258"/>
                </a:lnTo>
                <a:lnTo>
                  <a:pt x="2286000" y="159658"/>
                </a:lnTo>
                <a:lnTo>
                  <a:pt x="2757714" y="14515"/>
                </a:lnTo>
                <a:lnTo>
                  <a:pt x="3069772" y="0"/>
                </a:lnTo>
                <a:lnTo>
                  <a:pt x="3135086" y="21772"/>
                </a:ln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87320" y="5744553"/>
            <a:ext cx="1230688" cy="430887"/>
          </a:xfrm>
          <a:prstGeom prst="rect">
            <a:avLst/>
          </a:prstGeom>
          <a:noFill/>
        </p:spPr>
        <p:txBody>
          <a:bodyPr wrap="square" rtlCol="0">
            <a:spAutoFit/>
          </a:bodyPr>
          <a:lstStyle/>
          <a:p>
            <a:r>
              <a:rPr lang="en-US" sz="2200" b="1" dirty="0">
                <a:solidFill>
                  <a:srgbClr val="FF0000"/>
                </a:solidFill>
              </a:rPr>
              <a:t>dust</a:t>
            </a:r>
          </a:p>
        </p:txBody>
      </p:sp>
      <p:sp>
        <p:nvSpPr>
          <p:cNvPr id="13" name="Freeform 12"/>
          <p:cNvSpPr/>
          <p:nvPr/>
        </p:nvSpPr>
        <p:spPr>
          <a:xfrm>
            <a:off x="5094514" y="4927600"/>
            <a:ext cx="2808515" cy="1524000"/>
          </a:xfrm>
          <a:custGeom>
            <a:avLst/>
            <a:gdLst>
              <a:gd name="connsiteX0" fmla="*/ 0 w 2808515"/>
              <a:gd name="connsiteY0" fmla="*/ 0 h 1524000"/>
              <a:gd name="connsiteX1" fmla="*/ 573315 w 2808515"/>
              <a:gd name="connsiteY1" fmla="*/ 0 h 1524000"/>
              <a:gd name="connsiteX2" fmla="*/ 1045029 w 2808515"/>
              <a:gd name="connsiteY2" fmla="*/ 7257 h 1524000"/>
              <a:gd name="connsiteX3" fmla="*/ 1480457 w 2808515"/>
              <a:gd name="connsiteY3" fmla="*/ 21771 h 1524000"/>
              <a:gd name="connsiteX4" fmla="*/ 1778000 w 2808515"/>
              <a:gd name="connsiteY4" fmla="*/ 101600 h 1524000"/>
              <a:gd name="connsiteX5" fmla="*/ 2002972 w 2808515"/>
              <a:gd name="connsiteY5" fmla="*/ 232229 h 1524000"/>
              <a:gd name="connsiteX6" fmla="*/ 2198915 w 2808515"/>
              <a:gd name="connsiteY6" fmla="*/ 377371 h 1524000"/>
              <a:gd name="connsiteX7" fmla="*/ 2416629 w 2808515"/>
              <a:gd name="connsiteY7" fmla="*/ 624114 h 1524000"/>
              <a:gd name="connsiteX8" fmla="*/ 2561772 w 2808515"/>
              <a:gd name="connsiteY8" fmla="*/ 899886 h 1524000"/>
              <a:gd name="connsiteX9" fmla="*/ 2721429 w 2808515"/>
              <a:gd name="connsiteY9" fmla="*/ 1233714 h 1524000"/>
              <a:gd name="connsiteX10" fmla="*/ 2808515 w 2808515"/>
              <a:gd name="connsiteY10" fmla="*/ 1524000 h 1524000"/>
              <a:gd name="connsiteX11" fmla="*/ 2808515 w 2808515"/>
              <a:gd name="connsiteY11"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8515" h="1524000">
                <a:moveTo>
                  <a:pt x="0" y="0"/>
                </a:moveTo>
                <a:lnTo>
                  <a:pt x="573315" y="0"/>
                </a:lnTo>
                <a:lnTo>
                  <a:pt x="1045029" y="7257"/>
                </a:lnTo>
                <a:lnTo>
                  <a:pt x="1480457" y="21771"/>
                </a:lnTo>
                <a:lnTo>
                  <a:pt x="1778000" y="101600"/>
                </a:lnTo>
                <a:lnTo>
                  <a:pt x="2002972" y="232229"/>
                </a:lnTo>
                <a:lnTo>
                  <a:pt x="2198915" y="377371"/>
                </a:lnTo>
                <a:lnTo>
                  <a:pt x="2416629" y="624114"/>
                </a:lnTo>
                <a:lnTo>
                  <a:pt x="2561772" y="899886"/>
                </a:lnTo>
                <a:lnTo>
                  <a:pt x="2721429" y="1233714"/>
                </a:lnTo>
                <a:lnTo>
                  <a:pt x="2808515" y="1524000"/>
                </a:lnTo>
                <a:lnTo>
                  <a:pt x="2808515" y="1524000"/>
                </a:lnTo>
              </a:path>
            </a:pathLst>
          </a:custGeom>
          <a:noFill/>
          <a:ln w="101600">
            <a:solidFill>
              <a:srgbClr val="115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16745" y="5908468"/>
            <a:ext cx="821059" cy="430887"/>
          </a:xfrm>
          <a:prstGeom prst="rect">
            <a:avLst/>
          </a:prstGeom>
          <a:noFill/>
        </p:spPr>
        <p:txBody>
          <a:bodyPr wrap="none" rtlCol="0">
            <a:spAutoFit/>
          </a:bodyPr>
          <a:lstStyle/>
          <a:p>
            <a:r>
              <a:rPr lang="en-US" sz="2200" b="1" dirty="0">
                <a:solidFill>
                  <a:srgbClr val="115CFF"/>
                </a:solidFill>
              </a:rPr>
              <a:t>CMB</a:t>
            </a:r>
          </a:p>
        </p:txBody>
      </p:sp>
      <p:cxnSp>
        <p:nvCxnSpPr>
          <p:cNvPr id="19" name="Straight Arrow Connector 18"/>
          <p:cNvCxnSpPr/>
          <p:nvPr/>
        </p:nvCxnSpPr>
        <p:spPr>
          <a:xfrm>
            <a:off x="7327274" y="3840480"/>
            <a:ext cx="0" cy="732971"/>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498771" y="3859566"/>
            <a:ext cx="0" cy="732971"/>
          </a:xfrm>
          <a:prstGeom prst="straightConnector1">
            <a:avLst/>
          </a:prstGeom>
          <a:ln w="50800">
            <a:solidFill>
              <a:srgbClr val="115C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39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cs typeface="Chalkboard"/>
              </a:rPr>
              <a:t>“Map &amp; Subtract” cannot work with polarization</a:t>
            </a:r>
            <a:endParaRPr lang="en-US" sz="3100" dirty="0"/>
          </a:p>
        </p:txBody>
      </p:sp>
      <p:sp>
        <p:nvSpPr>
          <p:cNvPr id="22" name="TextBox 21"/>
          <p:cNvSpPr txBox="1"/>
          <p:nvPr/>
        </p:nvSpPr>
        <p:spPr>
          <a:xfrm>
            <a:off x="3827129" y="4355490"/>
            <a:ext cx="2574551" cy="369332"/>
          </a:xfrm>
          <a:prstGeom prst="rect">
            <a:avLst/>
          </a:prstGeom>
          <a:noFill/>
        </p:spPr>
        <p:txBody>
          <a:bodyPr wrap="none" rtlCol="0">
            <a:spAutoFit/>
          </a:bodyPr>
          <a:lstStyle/>
          <a:p>
            <a:r>
              <a:rPr lang="en-US" i="1" dirty="0" err="1">
                <a:latin typeface="Arial"/>
                <a:cs typeface="Arial"/>
              </a:rPr>
              <a:t>Tassis</a:t>
            </a:r>
            <a:r>
              <a:rPr lang="en-US" i="1" dirty="0">
                <a:latin typeface="Arial"/>
                <a:cs typeface="Arial"/>
              </a:rPr>
              <a:t> &amp; </a:t>
            </a:r>
            <a:r>
              <a:rPr lang="en-US" i="1" dirty="0" err="1">
                <a:latin typeface="Arial"/>
                <a:cs typeface="Arial"/>
              </a:rPr>
              <a:t>Pavlidou</a:t>
            </a:r>
            <a:r>
              <a:rPr lang="en-US" i="1" dirty="0">
                <a:latin typeface="Arial"/>
                <a:cs typeface="Arial"/>
              </a:rPr>
              <a:t> 2015</a:t>
            </a:r>
          </a:p>
        </p:txBody>
      </p:sp>
      <p:pic>
        <p:nvPicPr>
          <p:cNvPr id="9" name="Picture 8" descr="PitfallsCartoonN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980" y="1727790"/>
            <a:ext cx="4341700" cy="2592526"/>
          </a:xfrm>
          <a:prstGeom prst="rect">
            <a:avLst/>
          </a:prstGeom>
        </p:spPr>
      </p:pic>
      <p:sp>
        <p:nvSpPr>
          <p:cNvPr id="11" name="TextBox 10"/>
          <p:cNvSpPr txBox="1"/>
          <p:nvPr/>
        </p:nvSpPr>
        <p:spPr>
          <a:xfrm>
            <a:off x="1056640" y="1213248"/>
            <a:ext cx="7213600" cy="769441"/>
          </a:xfrm>
          <a:prstGeom prst="rect">
            <a:avLst/>
          </a:prstGeom>
          <a:noFill/>
        </p:spPr>
        <p:txBody>
          <a:bodyPr wrap="square" rtlCol="0">
            <a:spAutoFit/>
          </a:bodyPr>
          <a:lstStyle/>
          <a:p>
            <a:pPr algn="ctr" defTabSz="457200"/>
            <a:r>
              <a:rPr lang="en-US" sz="2200" dirty="0">
                <a:solidFill>
                  <a:prstClr val="black"/>
                </a:solidFill>
                <a:latin typeface="Arial" charset="0"/>
                <a:ea typeface="Arial" charset="0"/>
                <a:cs typeface="Arial" charset="0"/>
              </a:rPr>
              <a:t>Polarization ROTATES between frequencies </a:t>
            </a:r>
            <a:br>
              <a:rPr lang="en-US" sz="2200" dirty="0">
                <a:solidFill>
                  <a:prstClr val="black"/>
                </a:solidFill>
                <a:latin typeface="Arial" charset="0"/>
                <a:ea typeface="Arial" charset="0"/>
                <a:cs typeface="Arial" charset="0"/>
              </a:rPr>
            </a:br>
            <a:r>
              <a:rPr lang="en-US" sz="2200" dirty="0">
                <a:solidFill>
                  <a:prstClr val="black"/>
                </a:solidFill>
                <a:latin typeface="Arial" charset="0"/>
                <a:ea typeface="Arial" charset="0"/>
                <a:cs typeface="Arial" charset="0"/>
              </a:rPr>
              <a:t>because of </a:t>
            </a:r>
            <a:r>
              <a:rPr lang="en-US" sz="2200" b="1" dirty="0">
                <a:solidFill>
                  <a:prstClr val="black"/>
                </a:solidFill>
                <a:latin typeface="Arial" charset="0"/>
                <a:ea typeface="Arial" charset="0"/>
                <a:cs typeface="Arial" charset="0"/>
              </a:rPr>
              <a:t>multiple clouds</a:t>
            </a:r>
            <a:r>
              <a:rPr lang="en-US" sz="2200" dirty="0">
                <a:solidFill>
                  <a:prstClr val="black"/>
                </a:solidFill>
                <a:latin typeface="Arial" charset="0"/>
                <a:ea typeface="Arial" charset="0"/>
                <a:cs typeface="Arial" charset="0"/>
              </a:rPr>
              <a:t> and </a:t>
            </a:r>
            <a:r>
              <a:rPr lang="en-US" sz="2200" b="1" dirty="0">
                <a:solidFill>
                  <a:prstClr val="black"/>
                </a:solidFill>
                <a:latin typeface="Arial" charset="0"/>
                <a:ea typeface="Arial" charset="0"/>
                <a:cs typeface="Arial" charset="0"/>
              </a:rPr>
              <a:t>misaligned B-fields</a:t>
            </a:r>
          </a:p>
        </p:txBody>
      </p:sp>
    </p:spTree>
    <p:extLst>
      <p:ext uri="{BB962C8B-B14F-4D97-AF65-F5344CB8AC3E}">
        <p14:creationId xmlns:p14="http://schemas.microsoft.com/office/powerpoint/2010/main" val="1447584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cs typeface="Chalkboard"/>
              </a:rPr>
              <a:t>“Map &amp; Subtract” cannot work with polarization</a:t>
            </a:r>
            <a:endParaRPr lang="en-US" sz="3100" dirty="0"/>
          </a:p>
        </p:txBody>
      </p:sp>
      <p:sp>
        <p:nvSpPr>
          <p:cNvPr id="22" name="TextBox 21"/>
          <p:cNvSpPr txBox="1"/>
          <p:nvPr/>
        </p:nvSpPr>
        <p:spPr>
          <a:xfrm>
            <a:off x="3827129" y="4355490"/>
            <a:ext cx="2574551" cy="369332"/>
          </a:xfrm>
          <a:prstGeom prst="rect">
            <a:avLst/>
          </a:prstGeom>
          <a:noFill/>
        </p:spPr>
        <p:txBody>
          <a:bodyPr wrap="none" rtlCol="0">
            <a:spAutoFit/>
          </a:bodyPr>
          <a:lstStyle/>
          <a:p>
            <a:r>
              <a:rPr lang="en-US" i="1" dirty="0" err="1">
                <a:latin typeface="Arial"/>
                <a:cs typeface="Arial"/>
              </a:rPr>
              <a:t>Tassis</a:t>
            </a:r>
            <a:r>
              <a:rPr lang="en-US" i="1" dirty="0">
                <a:latin typeface="Arial"/>
                <a:cs typeface="Arial"/>
              </a:rPr>
              <a:t> &amp; </a:t>
            </a:r>
            <a:r>
              <a:rPr lang="en-US" i="1" dirty="0" err="1">
                <a:latin typeface="Arial"/>
                <a:cs typeface="Arial"/>
              </a:rPr>
              <a:t>Pavlidou</a:t>
            </a:r>
            <a:r>
              <a:rPr lang="en-US" i="1" dirty="0">
                <a:latin typeface="Arial"/>
                <a:cs typeface="Arial"/>
              </a:rPr>
              <a:t> 2015</a:t>
            </a:r>
          </a:p>
        </p:txBody>
      </p:sp>
      <p:pic>
        <p:nvPicPr>
          <p:cNvPr id="9" name="Picture 8" descr="PitfallsCartoonN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980" y="1727790"/>
            <a:ext cx="4341700" cy="2592526"/>
          </a:xfrm>
          <a:prstGeom prst="rect">
            <a:avLst/>
          </a:prstGeom>
        </p:spPr>
      </p:pic>
      <p:sp>
        <p:nvSpPr>
          <p:cNvPr id="21" name="TextBox 20"/>
          <p:cNvSpPr txBox="1"/>
          <p:nvPr/>
        </p:nvSpPr>
        <p:spPr>
          <a:xfrm>
            <a:off x="0" y="5058931"/>
            <a:ext cx="9144000" cy="1446550"/>
          </a:xfrm>
          <a:prstGeom prst="rect">
            <a:avLst/>
          </a:prstGeom>
          <a:noFill/>
        </p:spPr>
        <p:txBody>
          <a:bodyPr wrap="square" rtlCol="0">
            <a:spAutoFit/>
          </a:bodyPr>
          <a:lstStyle/>
          <a:p>
            <a:pPr algn="ctr">
              <a:spcAft>
                <a:spcPts val="1200"/>
              </a:spcAft>
            </a:pPr>
            <a:r>
              <a:rPr lang="en-US" sz="2200" b="1" dirty="0">
                <a:latin typeface="Arial" charset="0"/>
                <a:ea typeface="Arial" charset="0"/>
                <a:cs typeface="Arial" charset="0"/>
              </a:rPr>
              <a:t>Consensus</a:t>
            </a:r>
            <a:r>
              <a:rPr lang="en-US" sz="2200" dirty="0">
                <a:latin typeface="Arial" charset="0"/>
                <a:ea typeface="Arial" charset="0"/>
                <a:cs typeface="Arial" charset="0"/>
              </a:rPr>
              <a:t>: frequency decorrelation </a:t>
            </a:r>
            <a:r>
              <a:rPr lang="en-US" sz="2200" b="1" i="1" dirty="0">
                <a:latin typeface="Arial" charset="0"/>
                <a:ea typeface="Arial" charset="0"/>
                <a:cs typeface="Arial" charset="0"/>
              </a:rPr>
              <a:t>most unconstrained effect </a:t>
            </a:r>
            <a:r>
              <a:rPr lang="en-US" sz="2200" dirty="0">
                <a:latin typeface="Arial" charset="0"/>
                <a:ea typeface="Arial" charset="0"/>
                <a:cs typeface="Arial" charset="0"/>
              </a:rPr>
              <a:t/>
            </a:r>
            <a:br>
              <a:rPr lang="en-US" sz="2200" dirty="0">
                <a:latin typeface="Arial" charset="0"/>
                <a:ea typeface="Arial" charset="0"/>
                <a:cs typeface="Arial" charset="0"/>
              </a:rPr>
            </a:br>
            <a:r>
              <a:rPr lang="en-US" sz="2200" dirty="0">
                <a:latin typeface="Arial" charset="0"/>
                <a:ea typeface="Arial" charset="0"/>
                <a:cs typeface="Arial" charset="0"/>
              </a:rPr>
              <a:t>for current &amp; upcoming B-mode experiment foreground subtraction</a:t>
            </a:r>
          </a:p>
          <a:p>
            <a:pPr algn="ctr">
              <a:spcAft>
                <a:spcPts val="600"/>
              </a:spcAft>
            </a:pPr>
            <a:r>
              <a:rPr lang="en-US" sz="1600" i="1" dirty="0">
                <a:latin typeface="Arial" charset="0"/>
                <a:ea typeface="Arial" charset="0"/>
                <a:cs typeface="Arial" charset="0"/>
              </a:rPr>
              <a:t>Planck Collaboration L 2017, </a:t>
            </a:r>
            <a:r>
              <a:rPr lang="en-US" sz="1600" i="1" dirty="0" err="1">
                <a:latin typeface="Arial" charset="0"/>
                <a:ea typeface="Arial" charset="0"/>
                <a:cs typeface="Arial" charset="0"/>
              </a:rPr>
              <a:t>Poh</a:t>
            </a:r>
            <a:r>
              <a:rPr lang="en-US" sz="1600" i="1" dirty="0">
                <a:latin typeface="Arial" charset="0"/>
                <a:ea typeface="Arial" charset="0"/>
                <a:cs typeface="Arial" charset="0"/>
              </a:rPr>
              <a:t> &amp; </a:t>
            </a:r>
            <a:r>
              <a:rPr lang="en-US" sz="1600" i="1" dirty="0" err="1">
                <a:latin typeface="Arial" charset="0"/>
                <a:ea typeface="Arial" charset="0"/>
                <a:cs typeface="Arial" charset="0"/>
              </a:rPr>
              <a:t>Dodelson</a:t>
            </a:r>
            <a:r>
              <a:rPr lang="en-US" sz="1600" i="1" dirty="0">
                <a:latin typeface="Arial" charset="0"/>
                <a:ea typeface="Arial" charset="0"/>
                <a:cs typeface="Arial" charset="0"/>
              </a:rPr>
              <a:t> 2017, Hensley &amp; Bull 2017, Puglisi et al 2017, </a:t>
            </a:r>
            <a:r>
              <a:rPr lang="en-US" sz="1600" i="1" dirty="0" err="1">
                <a:latin typeface="Arial" charset="0"/>
                <a:ea typeface="Arial" charset="0"/>
                <a:cs typeface="Arial" charset="0"/>
              </a:rPr>
              <a:t>Martizez-Solaeche</a:t>
            </a:r>
            <a:r>
              <a:rPr lang="en-US" sz="1600" i="1" dirty="0">
                <a:latin typeface="Arial" charset="0"/>
                <a:ea typeface="Arial" charset="0"/>
                <a:cs typeface="Arial" charset="0"/>
              </a:rPr>
              <a:t> et al. 2017, Planck Collaboration XXX 2016, Planck 2018 results. XI.</a:t>
            </a:r>
          </a:p>
        </p:txBody>
      </p:sp>
      <p:sp>
        <p:nvSpPr>
          <p:cNvPr id="11" name="TextBox 10"/>
          <p:cNvSpPr txBox="1"/>
          <p:nvPr/>
        </p:nvSpPr>
        <p:spPr>
          <a:xfrm>
            <a:off x="1056640" y="1213248"/>
            <a:ext cx="7213600" cy="769441"/>
          </a:xfrm>
          <a:prstGeom prst="rect">
            <a:avLst/>
          </a:prstGeom>
          <a:noFill/>
        </p:spPr>
        <p:txBody>
          <a:bodyPr wrap="square" rtlCol="0">
            <a:spAutoFit/>
          </a:bodyPr>
          <a:lstStyle/>
          <a:p>
            <a:pPr algn="ctr" defTabSz="457200"/>
            <a:r>
              <a:rPr lang="en-US" sz="2200" dirty="0">
                <a:solidFill>
                  <a:prstClr val="black"/>
                </a:solidFill>
                <a:latin typeface="Arial" charset="0"/>
                <a:ea typeface="Arial" charset="0"/>
                <a:cs typeface="Arial" charset="0"/>
              </a:rPr>
              <a:t>Polarization ROTATES between frequencies </a:t>
            </a:r>
            <a:br>
              <a:rPr lang="en-US" sz="2200" dirty="0">
                <a:solidFill>
                  <a:prstClr val="black"/>
                </a:solidFill>
                <a:latin typeface="Arial" charset="0"/>
                <a:ea typeface="Arial" charset="0"/>
                <a:cs typeface="Arial" charset="0"/>
              </a:rPr>
            </a:br>
            <a:r>
              <a:rPr lang="en-US" sz="2200" dirty="0">
                <a:solidFill>
                  <a:prstClr val="black"/>
                </a:solidFill>
                <a:latin typeface="Arial" charset="0"/>
                <a:ea typeface="Arial" charset="0"/>
                <a:cs typeface="Arial" charset="0"/>
              </a:rPr>
              <a:t>because of </a:t>
            </a:r>
            <a:r>
              <a:rPr lang="en-US" sz="2200" b="1" dirty="0">
                <a:solidFill>
                  <a:prstClr val="black"/>
                </a:solidFill>
                <a:latin typeface="Arial" charset="0"/>
                <a:ea typeface="Arial" charset="0"/>
                <a:cs typeface="Arial" charset="0"/>
              </a:rPr>
              <a:t>multiple clouds</a:t>
            </a:r>
            <a:r>
              <a:rPr lang="en-US" sz="2200" dirty="0">
                <a:solidFill>
                  <a:prstClr val="black"/>
                </a:solidFill>
                <a:latin typeface="Arial" charset="0"/>
                <a:ea typeface="Arial" charset="0"/>
                <a:cs typeface="Arial" charset="0"/>
              </a:rPr>
              <a:t> and </a:t>
            </a:r>
            <a:r>
              <a:rPr lang="en-US" sz="2200" b="1" dirty="0">
                <a:solidFill>
                  <a:prstClr val="black"/>
                </a:solidFill>
                <a:latin typeface="Arial" charset="0"/>
                <a:ea typeface="Arial" charset="0"/>
                <a:cs typeface="Arial" charset="0"/>
              </a:rPr>
              <a:t>misaligned B-fields</a:t>
            </a:r>
          </a:p>
        </p:txBody>
      </p:sp>
    </p:spTree>
    <p:extLst>
      <p:ext uri="{BB962C8B-B14F-4D97-AF65-F5344CB8AC3E}">
        <p14:creationId xmlns:p14="http://schemas.microsoft.com/office/powerpoint/2010/main" val="2105227259"/>
      </p:ext>
    </p:extLst>
  </p:cSld>
  <p:clrMapOvr>
    <a:masterClrMapping/>
  </p:clrMapOvr>
</p:sld>
</file>

<file path=ppt/theme/theme1.xml><?xml version="1.0" encoding="utf-8"?>
<a:theme xmlns:a="http://schemas.openxmlformats.org/drawingml/2006/main" name="Percept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51250</TotalTime>
  <Words>2443</Words>
  <Application>Microsoft Macintosh PowerPoint</Application>
  <PresentationFormat>Presentación en pantalla (4:3)</PresentationFormat>
  <Paragraphs>258</Paragraphs>
  <Slides>28</Slides>
  <Notes>27</Notes>
  <HiddenSlides>1</HiddenSlides>
  <MMClips>0</MMClips>
  <ScaleCrop>false</ScaleCrop>
  <HeadingPairs>
    <vt:vector size="4" baseType="variant">
      <vt:variant>
        <vt:lpstr>Tema</vt:lpstr>
      </vt:variant>
      <vt:variant>
        <vt:i4>2</vt:i4>
      </vt:variant>
      <vt:variant>
        <vt:lpstr>Títulos de diapositiva</vt:lpstr>
      </vt:variant>
      <vt:variant>
        <vt:i4>28</vt:i4>
      </vt:variant>
    </vt:vector>
  </HeadingPairs>
  <TitlesOfParts>
    <vt:vector size="30" baseType="lpstr">
      <vt:lpstr>Perception</vt:lpstr>
      <vt:lpstr>Office Theme</vt:lpstr>
      <vt:lpstr>Presentación de PowerPoint</vt:lpstr>
      <vt:lpstr>The PASIPHAE Collaboration</vt:lpstr>
      <vt:lpstr>The Problem</vt:lpstr>
      <vt:lpstr>The Problem</vt:lpstr>
      <vt:lpstr>The Problem</vt:lpstr>
      <vt:lpstr>The Problem</vt:lpstr>
      <vt:lpstr>The Problem</vt:lpstr>
      <vt:lpstr>“Map &amp; Subtract” cannot work with polarization</vt:lpstr>
      <vt:lpstr>“Map &amp; Subtract” cannot work with polarization</vt:lpstr>
      <vt:lpstr>The Solution: 3D Magnetic Tomography </vt:lpstr>
      <vt:lpstr>The Solution: 3D Magnetic Tomography </vt:lpstr>
      <vt:lpstr> PASIPHAE optopolarimetric survey</vt:lpstr>
      <vt:lpstr>The PASIPHAE survey:</vt:lpstr>
      <vt:lpstr> PASIPHAE optopolarimetric survey</vt:lpstr>
      <vt:lpstr> PASIPHAE optopolarimetric survey</vt:lpstr>
      <vt:lpstr> WALOP: the PASIPHAE polarimeter</vt:lpstr>
      <vt:lpstr>Feasibility: Stellar Density</vt:lpstr>
      <vt:lpstr>Feasibility: Distances</vt:lpstr>
      <vt:lpstr>Feasibility: # of clouds along the los</vt:lpstr>
      <vt:lpstr>Feasibility: Degree of Polarization</vt:lpstr>
      <vt:lpstr>Feasibility: Polarization Systematics</vt:lpstr>
      <vt:lpstr>Feasibility: Tomography</vt:lpstr>
      <vt:lpstr>Improving CMB foreground subtraction 1</vt:lpstr>
      <vt:lpstr>Improving CMB foreground subtraction 2</vt:lpstr>
      <vt:lpstr>Wider Impact</vt:lpstr>
      <vt:lpstr>Wider Impact</vt:lpstr>
      <vt:lpstr>Thank you   PASIPHAE WP today on arXiv: 1810.05652  http://pasiphae.science </vt:lpstr>
      <vt:lpstr>Cloud Temperature Gradient</vt:lpstr>
    </vt:vector>
  </TitlesOfParts>
  <Company>FORTH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PHAESTOS</dc:title>
  <dc:creator>VASILIKI PAVLIDOU</dc:creator>
  <cp:lastModifiedBy>Jose Alberto Rubiño Martin</cp:lastModifiedBy>
  <cp:revision>508</cp:revision>
  <cp:lastPrinted>2017-10-06T05:50:40Z</cp:lastPrinted>
  <dcterms:created xsi:type="dcterms:W3CDTF">2016-07-26T11:20:01Z</dcterms:created>
  <dcterms:modified xsi:type="dcterms:W3CDTF">2018-10-16T09:58:35Z</dcterms:modified>
</cp:coreProperties>
</file>