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65" r:id="rId2"/>
    <p:sldId id="283" r:id="rId3"/>
    <p:sldId id="267" r:id="rId4"/>
    <p:sldId id="268" r:id="rId5"/>
    <p:sldId id="258" r:id="rId6"/>
    <p:sldId id="257" r:id="rId7"/>
    <p:sldId id="279" r:id="rId8"/>
    <p:sldId id="263" r:id="rId9"/>
    <p:sldId id="277" r:id="rId10"/>
    <p:sldId id="278" r:id="rId11"/>
    <p:sldId id="272" r:id="rId12"/>
    <p:sldId id="275" r:id="rId13"/>
    <p:sldId id="276" r:id="rId14"/>
    <p:sldId id="259" r:id="rId15"/>
    <p:sldId id="284" r:id="rId16"/>
    <p:sldId id="260" r:id="rId17"/>
    <p:sldId id="261" r:id="rId18"/>
    <p:sldId id="285" r:id="rId19"/>
    <p:sldId id="289" r:id="rId20"/>
    <p:sldId id="286" r:id="rId21"/>
    <p:sldId id="264" r:id="rId22"/>
    <p:sldId id="293" r:id="rId23"/>
    <p:sldId id="270" r:id="rId24"/>
    <p:sldId id="269" r:id="rId25"/>
    <p:sldId id="288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3BFB"/>
    <a:srgbClr val="200FF9"/>
    <a:srgbClr val="22B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37" autoAdjust="0"/>
    <p:restoredTop sz="94660"/>
  </p:normalViewPr>
  <p:slideViewPr>
    <p:cSldViewPr snapToGrid="0">
      <p:cViewPr varScale="1">
        <p:scale>
          <a:sx n="75" d="100"/>
          <a:sy n="75" d="100"/>
        </p:scale>
        <p:origin x="44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40BC0-D1D5-46B9-85EF-191E06FFD453}" type="datetimeFigureOut">
              <a:rPr lang="es-ES" smtClean="0"/>
              <a:t>15/10/2018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C8A0-25F4-469C-90EB-D94BC4D4B2B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0007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40BC0-D1D5-46B9-85EF-191E06FFD453}" type="datetimeFigureOut">
              <a:rPr lang="es-ES" smtClean="0"/>
              <a:t>15/10/2018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C8A0-25F4-469C-90EB-D94BC4D4B2B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5773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40BC0-D1D5-46B9-85EF-191E06FFD453}" type="datetimeFigureOut">
              <a:rPr lang="es-ES" smtClean="0"/>
              <a:t>15/10/2018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C8A0-25F4-469C-90EB-D94BC4D4B2B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534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40BC0-D1D5-46B9-85EF-191E06FFD453}" type="datetimeFigureOut">
              <a:rPr lang="es-ES" smtClean="0"/>
              <a:t>15/10/2018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C8A0-25F4-469C-90EB-D94BC4D4B2BA}" type="slidenum">
              <a:rPr lang="es-ES" smtClean="0"/>
              <a:t>‹#›</a:t>
            </a:fld>
            <a:endParaRPr lang="es-ES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2145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40BC0-D1D5-46B9-85EF-191E06FFD453}" type="datetimeFigureOut">
              <a:rPr lang="es-ES" smtClean="0"/>
              <a:t>15/10/2018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C8A0-25F4-469C-90EB-D94BC4D4B2B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277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40BC0-D1D5-46B9-85EF-191E06FFD453}" type="datetimeFigureOut">
              <a:rPr lang="es-ES" smtClean="0"/>
              <a:t>15/10/2018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C8A0-25F4-469C-90EB-D94BC4D4B2B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3528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40BC0-D1D5-46B9-85EF-191E06FFD453}" type="datetimeFigureOut">
              <a:rPr lang="es-ES" smtClean="0"/>
              <a:t>15/10/2018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C8A0-25F4-469C-90EB-D94BC4D4B2B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6155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40BC0-D1D5-46B9-85EF-191E06FFD453}" type="datetimeFigureOut">
              <a:rPr lang="es-ES" smtClean="0"/>
              <a:t>15/10/2018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C8A0-25F4-469C-90EB-D94BC4D4B2B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1265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40BC0-D1D5-46B9-85EF-191E06FFD453}" type="datetimeFigureOut">
              <a:rPr lang="es-ES" smtClean="0"/>
              <a:t>15/10/2018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C8A0-25F4-469C-90EB-D94BC4D4B2B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675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40BC0-D1D5-46B9-85EF-191E06FFD453}" type="datetimeFigureOut">
              <a:rPr lang="es-ES" smtClean="0"/>
              <a:t>15/10/2018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C8A0-25F4-469C-90EB-D94BC4D4B2B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9681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40BC0-D1D5-46B9-85EF-191E06FFD453}" type="datetimeFigureOut">
              <a:rPr lang="es-ES" smtClean="0"/>
              <a:t>15/10/2018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C8A0-25F4-469C-90EB-D94BC4D4B2B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6378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40BC0-D1D5-46B9-85EF-191E06FFD453}" type="datetimeFigureOut">
              <a:rPr lang="es-ES" smtClean="0"/>
              <a:t>15/10/2018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C8A0-25F4-469C-90EB-D94BC4D4B2B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0667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40BC0-D1D5-46B9-85EF-191E06FFD453}" type="datetimeFigureOut">
              <a:rPr lang="es-ES" smtClean="0"/>
              <a:t>15/10/2018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C8A0-25F4-469C-90EB-D94BC4D4B2B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8599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40BC0-D1D5-46B9-85EF-191E06FFD453}" type="datetimeFigureOut">
              <a:rPr lang="es-ES" smtClean="0"/>
              <a:t>15/10/2018</a:t>
            </a:fld>
            <a:endParaRPr lang="es-E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C8A0-25F4-469C-90EB-D94BC4D4B2B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3672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40BC0-D1D5-46B9-85EF-191E06FFD453}" type="datetimeFigureOut">
              <a:rPr lang="es-ES" smtClean="0"/>
              <a:t>15/10/2018</a:t>
            </a:fld>
            <a:endParaRPr lang="es-E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C8A0-25F4-469C-90EB-D94BC4D4B2B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9560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40BC0-D1D5-46B9-85EF-191E06FFD453}" type="datetimeFigureOut">
              <a:rPr lang="es-ES" smtClean="0"/>
              <a:t>15/10/2018</a:t>
            </a:fld>
            <a:endParaRPr lang="es-E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C8A0-25F4-469C-90EB-D94BC4D4B2B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649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40BC0-D1D5-46B9-85EF-191E06FFD453}" type="datetimeFigureOut">
              <a:rPr lang="es-ES" smtClean="0"/>
              <a:t>15/10/2018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C8A0-25F4-469C-90EB-D94BC4D4B2B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7024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3940BC0-D1D5-46B9-85EF-191E06FFD453}" type="datetimeFigureOut">
              <a:rPr lang="es-ES" smtClean="0"/>
              <a:t>15/10/2018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2C8A0-25F4-469C-90EB-D94BC4D4B2B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20394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6535C5-0D98-46F1-BE8D-301C42002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863" y="1090401"/>
            <a:ext cx="6620968" cy="3329581"/>
          </a:xfrm>
        </p:spPr>
        <p:txBody>
          <a:bodyPr/>
          <a:lstStyle/>
          <a:p>
            <a:r>
              <a:rPr lang="en-GB" dirty="0" err="1"/>
              <a:t>NextBASS</a:t>
            </a:r>
            <a:endParaRPr lang="es-E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EEA5FCC-1FEA-45FD-B539-7D1EBDC8D6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044" y="4283929"/>
            <a:ext cx="8313647" cy="749710"/>
          </a:xfrm>
        </p:spPr>
        <p:txBody>
          <a:bodyPr>
            <a:normAutofit fontScale="25000" lnSpcReduction="20000"/>
          </a:bodyPr>
          <a:lstStyle/>
          <a:p>
            <a:r>
              <a:rPr lang="en-GB" sz="5600" dirty="0">
                <a:solidFill>
                  <a:schemeClr val="tx1"/>
                </a:solidFill>
              </a:rPr>
              <a:t>Jaz hill-</a:t>
            </a:r>
            <a:r>
              <a:rPr lang="en-GB" sz="5600" dirty="0" err="1">
                <a:solidFill>
                  <a:schemeClr val="tx1"/>
                </a:solidFill>
              </a:rPr>
              <a:t>valler</a:t>
            </a:r>
            <a:endParaRPr lang="en-GB" sz="5600" dirty="0">
              <a:solidFill>
                <a:schemeClr val="tx1"/>
              </a:solidFill>
            </a:endParaRPr>
          </a:p>
          <a:p>
            <a:r>
              <a:rPr lang="en-GB" sz="5600" i="1" cap="none" dirty="0">
                <a:solidFill>
                  <a:schemeClr val="tx1"/>
                </a:solidFill>
              </a:rPr>
              <a:t>UNIVERSITY OF OXFORD: Mike Jones, Angela Taylor (C-BASS), Luke Jew (C-BASS), Richard </a:t>
            </a:r>
            <a:r>
              <a:rPr lang="en-GB" sz="5600" i="1" cap="none" dirty="0" err="1">
                <a:solidFill>
                  <a:schemeClr val="tx1"/>
                </a:solidFill>
              </a:rPr>
              <a:t>Grumitt</a:t>
            </a:r>
            <a:r>
              <a:rPr lang="en-GB" sz="5600" i="1" cap="none" dirty="0">
                <a:solidFill>
                  <a:schemeClr val="tx1"/>
                </a:solidFill>
              </a:rPr>
              <a:t> (C-BASS), Alexander Pollak (GHY-3), Jamie Leech (C-BASS SKA), </a:t>
            </a:r>
            <a:r>
              <a:rPr lang="en-GB" sz="5600" i="1" cap="none" dirty="0" err="1">
                <a:solidFill>
                  <a:schemeClr val="tx1"/>
                </a:solidFill>
              </a:rPr>
              <a:t>Daliso</a:t>
            </a:r>
            <a:r>
              <a:rPr lang="en-GB" sz="5600" i="1" cap="none" dirty="0">
                <a:solidFill>
                  <a:schemeClr val="tx1"/>
                </a:solidFill>
              </a:rPr>
              <a:t>  Banda (AVN)</a:t>
            </a:r>
          </a:p>
          <a:p>
            <a:r>
              <a:rPr lang="en-GB" sz="5600" i="1" dirty="0">
                <a:solidFill>
                  <a:schemeClr val="tx1"/>
                </a:solidFill>
              </a:rPr>
              <a:t>Hochschule Munich</a:t>
            </a:r>
            <a:r>
              <a:rPr lang="en-GB" sz="5600" i="1" cap="none" dirty="0">
                <a:solidFill>
                  <a:schemeClr val="tx1"/>
                </a:solidFill>
              </a:rPr>
              <a:t>: Christian Holler </a:t>
            </a:r>
          </a:p>
          <a:p>
            <a:endParaRPr lang="en-GB" sz="5600" i="1" dirty="0">
              <a:solidFill>
                <a:schemeClr val="tx1"/>
              </a:solidFill>
            </a:endParaRPr>
          </a:p>
          <a:p>
            <a:endParaRPr lang="es-E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F4691C-E1A8-43DF-94E9-5173A010D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1" y="3258"/>
            <a:ext cx="2235578" cy="1177472"/>
          </a:xfrm>
          <a:prstGeom prst="rect">
            <a:avLst/>
          </a:prstGeom>
        </p:spPr>
      </p:pic>
      <p:pic>
        <p:nvPicPr>
          <p:cNvPr id="6" name="Picture 5" descr="A close up of a fish&#10;&#10;Description generated with high confidence">
            <a:extLst>
              <a:ext uri="{FF2B5EF4-FFF2-40B4-BE49-F238E27FC236}">
                <a16:creationId xmlns:a16="http://schemas.microsoft.com/office/drawing/2014/main" id="{DE0D504F-32AE-4C4E-8481-0B9AD054E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35" y="5767599"/>
            <a:ext cx="1057470" cy="627211"/>
          </a:xfrm>
          <a:prstGeom prst="rect">
            <a:avLst/>
          </a:prstGeom>
        </p:spPr>
      </p:pic>
      <p:grpSp>
        <p:nvGrpSpPr>
          <p:cNvPr id="13" name="Group 13">
            <a:extLst>
              <a:ext uri="{FF2B5EF4-FFF2-40B4-BE49-F238E27FC236}">
                <a16:creationId xmlns:a16="http://schemas.microsoft.com/office/drawing/2014/main" id="{52965595-3B43-42BB-8D2D-9CC67ED91B5A}"/>
              </a:ext>
            </a:extLst>
          </p:cNvPr>
          <p:cNvGrpSpPr>
            <a:grpSpLocks/>
          </p:cNvGrpSpPr>
          <p:nvPr/>
        </p:nvGrpSpPr>
        <p:grpSpPr bwMode="auto">
          <a:xfrm>
            <a:off x="775715" y="5759140"/>
            <a:ext cx="858441" cy="644128"/>
            <a:chOff x="597" y="2841"/>
            <a:chExt cx="1423" cy="990"/>
          </a:xfrm>
        </p:grpSpPr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43A22253-8E2D-42E5-8037-C4266B362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" y="2841"/>
              <a:ext cx="1287" cy="9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3366FF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66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6600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6600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6600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6600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6600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6600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s-ES" altLang="es-ES" sz="1200">
                <a:latin typeface="Arial" panose="020B0604020202020204" pitchFamily="34" charset="0"/>
              </a:endParaRPr>
            </a:p>
          </p:txBody>
        </p:sp>
        <p:pic>
          <p:nvPicPr>
            <p:cNvPr id="15" name="Picture 10" descr="physics-logo-big-invtd-trans">
              <a:extLst>
                <a:ext uri="{FF2B5EF4-FFF2-40B4-BE49-F238E27FC236}">
                  <a16:creationId xmlns:a16="http://schemas.microsoft.com/office/drawing/2014/main" id="{90043ED6-0624-4295-A3B0-53DC34DAEC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" y="2845"/>
              <a:ext cx="1423" cy="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381974F-3FB8-4280-B479-296DD632D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14" y="5757204"/>
            <a:ext cx="898087" cy="635669"/>
          </a:xfrm>
          <a:prstGeom prst="rect">
            <a:avLst/>
          </a:prstGeom>
        </p:spPr>
      </p:pic>
      <p:pic>
        <p:nvPicPr>
          <p:cNvPr id="31" name="Picture 30" descr="A picture containing photo, showing&#10;&#10;Description generated with high confidence">
            <a:extLst>
              <a:ext uri="{FF2B5EF4-FFF2-40B4-BE49-F238E27FC236}">
                <a16:creationId xmlns:a16="http://schemas.microsoft.com/office/drawing/2014/main" id="{C164A8F5-0F48-47C1-B8A6-E014D3EA5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050" y="5757204"/>
            <a:ext cx="1516439" cy="63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3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35AC7-FE91-4E89-B5FB-801DB68BA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/>
              <a:t>… add 1% polarised AME </a:t>
            </a:r>
            <a:endParaRPr lang="es-ES" sz="3000" dirty="0"/>
          </a:p>
        </p:txBody>
      </p:sp>
      <p:pic>
        <p:nvPicPr>
          <p:cNvPr id="4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70594375-B552-4E12-B1CD-2345A9692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1" y="1180730"/>
            <a:ext cx="6417222" cy="4820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D09A57-929F-45ED-9B34-1176C95F93BE}"/>
              </a:ext>
            </a:extLst>
          </p:cNvPr>
          <p:cNvSpPr txBox="1"/>
          <p:nvPr/>
        </p:nvSpPr>
        <p:spPr>
          <a:xfrm>
            <a:off x="7079923" y="5268673"/>
            <a:ext cx="168064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A</a:t>
            </a:r>
            <a:r>
              <a:rPr lang="en-GB" sz="1350" baseline="30000" dirty="0"/>
              <a:t>B</a:t>
            </a:r>
            <a:r>
              <a:rPr lang="en-GB" sz="1350" baseline="-25000" dirty="0"/>
              <a:t>AME</a:t>
            </a:r>
            <a:r>
              <a:rPr lang="en-GB" sz="1350" dirty="0"/>
              <a:t> = 1% (A</a:t>
            </a:r>
            <a:r>
              <a:rPr lang="en-GB" sz="1350" baseline="30000" dirty="0"/>
              <a:t>I</a:t>
            </a:r>
            <a:r>
              <a:rPr lang="en-GB" sz="1350" baseline="-25000" dirty="0"/>
              <a:t>AME</a:t>
            </a:r>
            <a:r>
              <a:rPr lang="en-GB" sz="1350" dirty="0"/>
              <a:t>)</a:t>
            </a:r>
            <a:endParaRPr lang="es-ES" sz="135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150A12-9629-44E3-962D-B11CD5FC2A9D}"/>
              </a:ext>
            </a:extLst>
          </p:cNvPr>
          <p:cNvGrpSpPr/>
          <p:nvPr/>
        </p:nvGrpSpPr>
        <p:grpSpPr>
          <a:xfrm>
            <a:off x="6676772" y="2148951"/>
            <a:ext cx="2306097" cy="2654573"/>
            <a:chOff x="8956818" y="1619876"/>
            <a:chExt cx="3074796" cy="35394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F4B1F4-6BB4-4619-9BE8-EBC96CDB0A06}"/>
                </a:ext>
              </a:extLst>
            </p:cNvPr>
            <p:cNvSpPr txBox="1"/>
            <p:nvPr/>
          </p:nvSpPr>
          <p:spPr>
            <a:xfrm>
              <a:off x="8956818" y="1619876"/>
              <a:ext cx="3074796" cy="3539431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Planck + </a:t>
              </a:r>
              <a:r>
                <a:rPr lang="en-GB" sz="1200" dirty="0" err="1">
                  <a:solidFill>
                    <a:schemeClr val="bg1"/>
                  </a:solidFill>
                </a:rPr>
                <a:t>LiteBIRD</a:t>
              </a:r>
              <a:endParaRPr lang="en-GB" sz="1200" dirty="0">
                <a:solidFill>
                  <a:schemeClr val="bg1"/>
                </a:solidFill>
              </a:endParaRPr>
            </a:p>
            <a:p>
              <a:pPr algn="ctr"/>
              <a:endParaRPr lang="en-GB" sz="1200" dirty="0">
                <a:solidFill>
                  <a:schemeClr val="bg1"/>
                </a:solidFill>
              </a:endParaRPr>
            </a:p>
            <a:p>
              <a:pPr algn="ctr"/>
              <a:endParaRPr lang="en-GB" sz="1200" dirty="0">
                <a:solidFill>
                  <a:schemeClr val="bg1"/>
                </a:solidFill>
              </a:endParaRPr>
            </a:p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Planck + </a:t>
              </a:r>
              <a:r>
                <a:rPr lang="en-GB" sz="1200" dirty="0" err="1">
                  <a:solidFill>
                    <a:schemeClr val="bg1"/>
                  </a:solidFill>
                </a:rPr>
                <a:t>LiteBIRD</a:t>
              </a:r>
              <a:r>
                <a:rPr lang="en-GB" sz="1200" dirty="0">
                  <a:solidFill>
                    <a:schemeClr val="bg1"/>
                  </a:solidFill>
                </a:rPr>
                <a:t> + C-BASS</a:t>
              </a:r>
            </a:p>
            <a:p>
              <a:pPr algn="ctr"/>
              <a:endParaRPr lang="en-GB" sz="1200" dirty="0">
                <a:solidFill>
                  <a:schemeClr val="bg1"/>
                </a:solidFill>
              </a:endParaRPr>
            </a:p>
            <a:p>
              <a:pPr algn="ctr"/>
              <a:endParaRPr lang="en-GB" sz="1200" dirty="0">
                <a:solidFill>
                  <a:schemeClr val="bg1"/>
                </a:solidFill>
              </a:endParaRPr>
            </a:p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Planck + </a:t>
              </a:r>
              <a:r>
                <a:rPr lang="en-GB" sz="1200" dirty="0" err="1">
                  <a:solidFill>
                    <a:schemeClr val="bg1"/>
                  </a:solidFill>
                </a:rPr>
                <a:t>LiteBIRD</a:t>
              </a:r>
              <a:r>
                <a:rPr lang="en-GB" sz="1200" dirty="0">
                  <a:solidFill>
                    <a:schemeClr val="bg1"/>
                  </a:solidFill>
                </a:rPr>
                <a:t> + C-BASS +</a:t>
              </a:r>
            </a:p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X-BASS</a:t>
              </a:r>
            </a:p>
            <a:p>
              <a:pPr algn="ctr"/>
              <a:endParaRPr lang="en-GB" sz="1200" dirty="0">
                <a:solidFill>
                  <a:schemeClr val="bg1"/>
                </a:solidFill>
              </a:endParaRPr>
            </a:p>
            <a:p>
              <a:pPr algn="ctr"/>
              <a:endParaRPr lang="en-GB" sz="1200" dirty="0">
                <a:solidFill>
                  <a:schemeClr val="bg1"/>
                </a:solidFill>
              </a:endParaRPr>
            </a:p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Planck + </a:t>
              </a:r>
              <a:r>
                <a:rPr lang="en-GB" sz="1200" dirty="0" err="1">
                  <a:solidFill>
                    <a:schemeClr val="bg1"/>
                  </a:solidFill>
                </a:rPr>
                <a:t>LiteBIRD</a:t>
              </a:r>
              <a:r>
                <a:rPr lang="en-GB" sz="1200" dirty="0">
                  <a:solidFill>
                    <a:schemeClr val="bg1"/>
                  </a:solidFill>
                </a:rPr>
                <a:t> + C-BASS + </a:t>
              </a:r>
              <a:r>
                <a:rPr lang="en-GB" sz="1200" dirty="0" err="1">
                  <a:solidFill>
                    <a:schemeClr val="bg1"/>
                  </a:solidFill>
                </a:rPr>
                <a:t>NextBASS</a:t>
              </a:r>
              <a:endParaRPr lang="en-GB" sz="1200" dirty="0">
                <a:solidFill>
                  <a:schemeClr val="bg1"/>
                </a:solidFill>
              </a:endParaRPr>
            </a:p>
            <a:p>
              <a:pPr algn="ctr"/>
              <a:endParaRPr lang="en-GB" sz="1200" dirty="0">
                <a:solidFill>
                  <a:schemeClr val="bg1"/>
                </a:solidFill>
              </a:endParaRPr>
            </a:p>
            <a:p>
              <a:endParaRPr lang="es-ES" sz="105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34F910C-B7A4-43CA-8F4A-F5EEADCBDC0A}"/>
                </a:ext>
              </a:extLst>
            </p:cNvPr>
            <p:cNvCxnSpPr/>
            <p:nvPr/>
          </p:nvCxnSpPr>
          <p:spPr>
            <a:xfrm>
              <a:off x="9934113" y="2074555"/>
              <a:ext cx="1305017" cy="0"/>
            </a:xfrm>
            <a:prstGeom prst="line">
              <a:avLst/>
            </a:prstGeom>
            <a:ln w="57150">
              <a:solidFill>
                <a:srgbClr val="9B3BF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47700A3-A1A5-482F-8E2A-3E4EEA5F7E4E}"/>
                </a:ext>
              </a:extLst>
            </p:cNvPr>
            <p:cNvCxnSpPr/>
            <p:nvPr/>
          </p:nvCxnSpPr>
          <p:spPr>
            <a:xfrm>
              <a:off x="9945333" y="2883903"/>
              <a:ext cx="1305017" cy="0"/>
            </a:xfrm>
            <a:prstGeom prst="line">
              <a:avLst/>
            </a:prstGeom>
            <a:ln w="57150">
              <a:solidFill>
                <a:srgbClr val="200F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CE18FE7-B874-4B44-83AF-9C077B78B4B0}"/>
                </a:ext>
              </a:extLst>
            </p:cNvPr>
            <p:cNvCxnSpPr/>
            <p:nvPr/>
          </p:nvCxnSpPr>
          <p:spPr>
            <a:xfrm>
              <a:off x="9945333" y="3826415"/>
              <a:ext cx="1305017" cy="0"/>
            </a:xfrm>
            <a:prstGeom prst="line">
              <a:avLst/>
            </a:prstGeom>
            <a:ln w="5715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1295B0E-8976-43CF-9A1B-EEC4B1988ECD}"/>
                </a:ext>
              </a:extLst>
            </p:cNvPr>
            <p:cNvCxnSpPr/>
            <p:nvPr/>
          </p:nvCxnSpPr>
          <p:spPr>
            <a:xfrm>
              <a:off x="9945333" y="4802960"/>
              <a:ext cx="1305017" cy="0"/>
            </a:xfrm>
            <a:prstGeom prst="line">
              <a:avLst/>
            </a:prstGeom>
            <a:ln w="57150">
              <a:solidFill>
                <a:srgbClr val="22B71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7DBD206-CF4D-44B3-8AA7-1F08FCF3F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1" y="3258"/>
            <a:ext cx="2235578" cy="11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69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586EE-AA99-49BF-A9F0-6ADC84384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60" y="217804"/>
            <a:ext cx="7053542" cy="1050398"/>
          </a:xfrm>
        </p:spPr>
        <p:txBody>
          <a:bodyPr/>
          <a:lstStyle/>
          <a:p>
            <a:r>
              <a:rPr lang="en-GB" sz="2400" dirty="0"/>
              <a:t>Planck + </a:t>
            </a:r>
            <a:r>
              <a:rPr lang="en-GB" sz="2400" dirty="0" err="1"/>
              <a:t>LiteBIRD</a:t>
            </a:r>
            <a:r>
              <a:rPr lang="en-GB" sz="2400" dirty="0"/>
              <a:t> + C-BASS</a:t>
            </a:r>
            <a:endParaRPr lang="es-ES" sz="2400" dirty="0"/>
          </a:p>
        </p:txBody>
      </p:sp>
      <p:pic>
        <p:nvPicPr>
          <p:cNvPr id="5" name="Content Placeholder 4" descr="A close up of a logo&#10;&#10;Description generated with high confidence">
            <a:extLst>
              <a:ext uri="{FF2B5EF4-FFF2-40B4-BE49-F238E27FC236}">
                <a16:creationId xmlns:a16="http://schemas.microsoft.com/office/drawing/2014/main" id="{05C724AF-E060-4301-9013-21A472496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07" y="1017592"/>
            <a:ext cx="4190060" cy="3146822"/>
          </a:xfrm>
          <a:ln w="38100">
            <a:solidFill>
              <a:srgbClr val="FF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D39562-00D8-4D11-BAAC-2B3893A0E1A6}"/>
              </a:ext>
            </a:extLst>
          </p:cNvPr>
          <p:cNvSpPr txBox="1"/>
          <p:nvPr/>
        </p:nvSpPr>
        <p:spPr>
          <a:xfrm>
            <a:off x="211107" y="5575554"/>
            <a:ext cx="64068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B POL – CMB AMP = 0, BRIGHT GALACTIC PLANE </a:t>
            </a:r>
            <a:endParaRPr lang="es-ES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F1D7CE-5F20-40AB-96A6-EA9D88198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1" y="3258"/>
            <a:ext cx="2235578" cy="11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16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E5BF2C2-C64A-4FFC-9600-C63762D53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07" y="115560"/>
            <a:ext cx="4648929" cy="1050398"/>
          </a:xfrm>
        </p:spPr>
        <p:txBody>
          <a:bodyPr/>
          <a:lstStyle/>
          <a:p>
            <a:r>
              <a:rPr lang="en-GB" dirty="0"/>
              <a:t>… + X-BASS</a:t>
            </a:r>
            <a:endParaRPr lang="es-ES" dirty="0"/>
          </a:p>
        </p:txBody>
      </p:sp>
      <p:pic>
        <p:nvPicPr>
          <p:cNvPr id="5" name="Content Placeholder 4" descr="A close up of a logo&#10;&#10;Description generated with high confidence">
            <a:extLst>
              <a:ext uri="{FF2B5EF4-FFF2-40B4-BE49-F238E27FC236}">
                <a16:creationId xmlns:a16="http://schemas.microsoft.com/office/drawing/2014/main" id="{05C724AF-E060-4301-9013-21A472496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07" y="1017592"/>
            <a:ext cx="4190060" cy="3146822"/>
          </a:xfrm>
          <a:ln w="38100">
            <a:noFill/>
          </a:ln>
        </p:spPr>
      </p:pic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1FFFBA4-FD31-4B93-A385-D3EC2962E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9" y="1871528"/>
            <a:ext cx="4183742" cy="311494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E914E6-1053-4E6E-BDE5-C5E4D6DD9A1C}"/>
              </a:ext>
            </a:extLst>
          </p:cNvPr>
          <p:cNvSpPr txBox="1"/>
          <p:nvPr/>
        </p:nvSpPr>
        <p:spPr>
          <a:xfrm>
            <a:off x="211107" y="5575554"/>
            <a:ext cx="64068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B POL – CMB AMP = 0, BRIGHT GALACTIC PLANE </a:t>
            </a:r>
            <a:endParaRPr lang="es-ES" sz="13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4E80AD-A7F4-41AB-9CE4-3967FEA22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1" y="3258"/>
            <a:ext cx="2235578" cy="11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70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586EE-AA99-49BF-A9F0-6ADC84384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4" y="130332"/>
            <a:ext cx="4648929" cy="1050398"/>
          </a:xfrm>
        </p:spPr>
        <p:txBody>
          <a:bodyPr/>
          <a:lstStyle/>
          <a:p>
            <a:r>
              <a:rPr lang="en-GB" dirty="0"/>
              <a:t>… + </a:t>
            </a:r>
            <a:r>
              <a:rPr lang="en-GB" dirty="0" err="1"/>
              <a:t>NextBASS</a:t>
            </a:r>
            <a:endParaRPr lang="es-ES" dirty="0"/>
          </a:p>
        </p:txBody>
      </p:sp>
      <p:pic>
        <p:nvPicPr>
          <p:cNvPr id="5" name="Content Placeholder 4" descr="A close up of a logo&#10;&#10;Description generated with high confidence">
            <a:extLst>
              <a:ext uri="{FF2B5EF4-FFF2-40B4-BE49-F238E27FC236}">
                <a16:creationId xmlns:a16="http://schemas.microsoft.com/office/drawing/2014/main" id="{05C724AF-E060-4301-9013-21A472496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07" y="1017592"/>
            <a:ext cx="4190060" cy="3146822"/>
          </a:xfrm>
          <a:ln w="38100">
            <a:noFill/>
          </a:ln>
        </p:spPr>
      </p:pic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1FFFBA4-FD31-4B93-A385-D3EC2962EE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9" y="1871528"/>
            <a:ext cx="4183742" cy="3114945"/>
          </a:xfrm>
          <a:prstGeom prst="rect">
            <a:avLst/>
          </a:prstGeom>
          <a:ln w="38100">
            <a:noFill/>
          </a:ln>
        </p:spPr>
      </p:pic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8827762-4EC7-4BF3-BB34-1D80735A0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853" y="2679091"/>
            <a:ext cx="4218035" cy="309779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AE4C2E-AD3D-4BDD-B03A-D42D4C1981B6}"/>
              </a:ext>
            </a:extLst>
          </p:cNvPr>
          <p:cNvSpPr txBox="1"/>
          <p:nvPr/>
        </p:nvSpPr>
        <p:spPr>
          <a:xfrm>
            <a:off x="211107" y="5575554"/>
            <a:ext cx="64068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B POL – CMB AMP = 0, BRIGHT GALACTIC PLANE </a:t>
            </a:r>
            <a:endParaRPr lang="es-ES" sz="13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6750D1-33A2-4485-985D-16271E272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1" y="3258"/>
            <a:ext cx="2235578" cy="11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47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ECA99-B981-4FAB-8286-DA50ACD6F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338" y="43396"/>
            <a:ext cx="6791265" cy="1050398"/>
          </a:xfrm>
        </p:spPr>
        <p:txBody>
          <a:bodyPr>
            <a:normAutofit/>
          </a:bodyPr>
          <a:lstStyle/>
          <a:p>
            <a:r>
              <a:rPr lang="en-GB" dirty="0" err="1"/>
              <a:t>NextBASS</a:t>
            </a:r>
            <a:r>
              <a:rPr lang="en-GB" dirty="0"/>
              <a:t> Optical Design</a:t>
            </a:r>
            <a:endParaRPr lang="es-E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7CBEE56-29E7-4FC3-92FB-88A8FC239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90" y="936849"/>
            <a:ext cx="3123860" cy="3146611"/>
          </a:xfrm>
        </p:spPr>
        <p:txBody>
          <a:bodyPr>
            <a:normAutofit/>
          </a:bodyPr>
          <a:lstStyle/>
          <a:p>
            <a:r>
              <a:rPr lang="en-US" dirty="0"/>
              <a:t>6m Cross-</a:t>
            </a:r>
            <a:r>
              <a:rPr lang="en-US" dirty="0" err="1"/>
              <a:t>Dragone</a:t>
            </a:r>
            <a:r>
              <a:rPr lang="en-US" dirty="0"/>
              <a:t> </a:t>
            </a:r>
          </a:p>
          <a:p>
            <a:r>
              <a:rPr lang="en-US" dirty="0"/>
              <a:t>Off-axis Gregorian also possibility (FP smaller/not uniform)</a:t>
            </a:r>
          </a:p>
          <a:p>
            <a:endParaRPr lang="en-US" dirty="0"/>
          </a:p>
        </p:txBody>
      </p:sp>
      <p:pic>
        <p:nvPicPr>
          <p:cNvPr id="14" name="Content Placeholder 4" descr="A picture containing stationary&#10;&#10;Description generated with very high confidence">
            <a:extLst>
              <a:ext uri="{FF2B5EF4-FFF2-40B4-BE49-F238E27FC236}">
                <a16:creationId xmlns:a16="http://schemas.microsoft.com/office/drawing/2014/main" id="{89822074-0677-4B51-B2B2-B1A92D063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891" y="948039"/>
            <a:ext cx="2492699" cy="1682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close up of a map&#10;&#10;Description generated with high confidence">
            <a:extLst>
              <a:ext uri="{FF2B5EF4-FFF2-40B4-BE49-F238E27FC236}">
                <a16:creationId xmlns:a16="http://schemas.microsoft.com/office/drawing/2014/main" id="{4604326A-FE7B-420A-B81B-DBAF45B51C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t="4187" r="6457"/>
          <a:stretch/>
        </p:blipFill>
        <p:spPr>
          <a:xfrm>
            <a:off x="4572000" y="3182579"/>
            <a:ext cx="4338310" cy="2358435"/>
          </a:xfrm>
          <a:prstGeom prst="rect">
            <a:avLst/>
          </a:prstGeom>
          <a:ln w="38100">
            <a:solidFill>
              <a:schemeClr val="bg1"/>
            </a:solidFill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82D5B5-E620-4CE6-A204-5CB864D492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" t="5043" r="6334"/>
          <a:stretch/>
        </p:blipFill>
        <p:spPr>
          <a:xfrm>
            <a:off x="1125755" y="2832711"/>
            <a:ext cx="3187514" cy="2501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4D0558-3456-40D9-BC19-C29DD5A814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89" y="1357002"/>
            <a:ext cx="2561261" cy="1562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F9BF02-9F31-4B69-A56B-50D6906C05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1" y="3258"/>
            <a:ext cx="2235578" cy="11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02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E07A9FB-7734-47D5-B192-A61F4FAFD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1" y="3258"/>
            <a:ext cx="2235578" cy="11774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8ECA99-B981-4FAB-8286-DA50ACD6F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46" y="105848"/>
            <a:ext cx="4028058" cy="1050398"/>
          </a:xfrm>
        </p:spPr>
        <p:txBody>
          <a:bodyPr>
            <a:normAutofit/>
          </a:bodyPr>
          <a:lstStyle/>
          <a:p>
            <a:r>
              <a:rPr lang="en-GB" dirty="0"/>
              <a:t>Ground Shield</a:t>
            </a:r>
            <a:endParaRPr lang="es-E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7CBEE56-29E7-4FC3-92FB-88A8FC239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346" y="883452"/>
            <a:ext cx="4301195" cy="314661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Based on QUIET optical baffling &amp; </a:t>
            </a:r>
            <a:r>
              <a:rPr lang="en-US" dirty="0" err="1"/>
              <a:t>ClOVER</a:t>
            </a:r>
            <a:r>
              <a:rPr lang="en-US" dirty="0"/>
              <a:t> shield</a:t>
            </a:r>
          </a:p>
          <a:p>
            <a:r>
              <a:rPr lang="en-US" dirty="0"/>
              <a:t>Modelled as perfect absorber</a:t>
            </a:r>
          </a:p>
          <a:p>
            <a:r>
              <a:rPr lang="en-US" dirty="0"/>
              <a:t>Housing reduces far sidelobes</a:t>
            </a:r>
          </a:p>
          <a:p>
            <a:r>
              <a:rPr lang="en-US" dirty="0"/>
              <a:t>Baffle gets rid of secondary spillover</a:t>
            </a:r>
          </a:p>
          <a:p>
            <a:r>
              <a:rPr lang="en-US" dirty="0"/>
              <a:t>Improves cumulative power – </a:t>
            </a:r>
          </a:p>
          <a:p>
            <a:pPr marL="0" indent="0">
              <a:buNone/>
            </a:pPr>
            <a:r>
              <a:rPr lang="en-US" dirty="0"/>
              <a:t>Meaning higher beam efficiency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12AA01-89B1-4067-8A2A-2176761478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4453537" y="105848"/>
            <a:ext cx="4661602" cy="2674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A72949-A5DC-44B0-BEE6-BC9EE6E5811E}"/>
              </a:ext>
            </a:extLst>
          </p:cNvPr>
          <p:cNvGrpSpPr/>
          <p:nvPr/>
        </p:nvGrpSpPr>
        <p:grpSpPr>
          <a:xfrm>
            <a:off x="120442" y="4216892"/>
            <a:ext cx="6511868" cy="2182849"/>
            <a:chOff x="127335" y="4081851"/>
            <a:chExt cx="7559759" cy="23058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6EA041A-5BF8-449F-A673-CC5B95C5A4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539" b="13765"/>
            <a:stretch/>
          </p:blipFill>
          <p:spPr>
            <a:xfrm>
              <a:off x="127335" y="4081851"/>
              <a:ext cx="7559759" cy="2305826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C29CEFB-CD2F-4FE4-A2ED-3F7EAE270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804" t="84207" r="65530"/>
            <a:stretch/>
          </p:blipFill>
          <p:spPr>
            <a:xfrm>
              <a:off x="4531036" y="4211684"/>
              <a:ext cx="3021996" cy="581032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2F1F78D-1EAF-4C0B-91AC-EF66E9061218}"/>
              </a:ext>
            </a:extLst>
          </p:cNvPr>
          <p:cNvGrpSpPr/>
          <p:nvPr/>
        </p:nvGrpSpPr>
        <p:grpSpPr>
          <a:xfrm>
            <a:off x="6832061" y="2956775"/>
            <a:ext cx="2441992" cy="2758736"/>
            <a:chOff x="1002904" y="2981397"/>
            <a:chExt cx="2620516" cy="32007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1B96706-F062-4D75-9C99-D15F0B3173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605" t="777" r="27465" b="7541"/>
            <a:stretch/>
          </p:blipFill>
          <p:spPr>
            <a:xfrm>
              <a:off x="1002904" y="2981397"/>
              <a:ext cx="2326222" cy="32007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1D823FA-A109-4143-B5BE-7560D5A5CA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7783" y="3266984"/>
              <a:ext cx="1372967" cy="12456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4B0014C-27EF-43A6-8BC7-998DCB3512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1872" y="3266983"/>
              <a:ext cx="8878" cy="12456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311D7C0-F90D-4BE5-9804-F1256290ABE9}"/>
                </a:ext>
              </a:extLst>
            </p:cNvPr>
            <p:cNvSpPr txBox="1"/>
            <p:nvPr/>
          </p:nvSpPr>
          <p:spPr>
            <a:xfrm>
              <a:off x="2998252" y="3568823"/>
              <a:ext cx="625168" cy="453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>
                  <a:solidFill>
                    <a:schemeClr val="bg1"/>
                  </a:solidFill>
                  <a:latin typeface="Brush Script MT" panose="03060802040406070304" pitchFamily="66" charset="0"/>
                </a:rPr>
                <a:t>l</a:t>
              </a:r>
              <a:endParaRPr lang="es-ES" sz="1350" dirty="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00763AF-7229-4806-86F0-93DAB17C3AE1}"/>
                </a:ext>
              </a:extLst>
            </p:cNvPr>
            <p:cNvSpPr txBox="1"/>
            <p:nvPr/>
          </p:nvSpPr>
          <p:spPr>
            <a:xfrm>
              <a:off x="1799939" y="4189492"/>
              <a:ext cx="327214" cy="453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350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endParaRPr lang="es-ES" sz="13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ABD2EA9-5DB8-42E4-BA28-D5C3E9680ED0}"/>
                </a:ext>
              </a:extLst>
            </p:cNvPr>
            <p:cNvCxnSpPr>
              <a:cxnSpLocks/>
            </p:cNvCxnSpPr>
            <p:nvPr/>
          </p:nvCxnSpPr>
          <p:spPr>
            <a:xfrm>
              <a:off x="1687783" y="4512669"/>
              <a:ext cx="136408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3CE81C8-F452-4B00-83D3-961ACD795D6F}"/>
                    </a:ext>
                  </a:extLst>
                </p:cNvPr>
                <p:cNvSpPr txBox="1"/>
                <p:nvPr/>
              </p:nvSpPr>
              <p:spPr>
                <a:xfrm>
                  <a:off x="1180865" y="5773553"/>
                  <a:ext cx="1364089" cy="2789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GB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1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s-ES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</m:e>
                        </m:func>
                        <m:r>
                          <a:rPr lang="en-GB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GB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GB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GB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s-ES" sz="1200" dirty="0"/>
                </a:p>
              </p:txBody>
            </p:sp>
          </mc:Choice>
          <mc:Fallback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3CE81C8-F452-4B00-83D3-961ACD795D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0865" y="5773553"/>
                  <a:ext cx="1364089" cy="278943"/>
                </a:xfrm>
                <a:prstGeom prst="rect">
                  <a:avLst/>
                </a:prstGeom>
                <a:blipFill>
                  <a:blip r:embed="rId7"/>
                  <a:stretch>
                    <a:fillRect b="-5128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B945D43-BCEE-498C-886A-1EAB928D5A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727" y="2690778"/>
            <a:ext cx="1197246" cy="1594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9389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6F5EFEF-2AD7-45D6-9751-D73615C25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1" y="3258"/>
            <a:ext cx="2235578" cy="11774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128C4C-6ADC-44A4-84B7-C473B5CC9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70" y="130332"/>
            <a:ext cx="5472872" cy="1050398"/>
          </a:xfrm>
        </p:spPr>
        <p:txBody>
          <a:bodyPr>
            <a:normAutofit fontScale="90000"/>
          </a:bodyPr>
          <a:lstStyle/>
          <a:p>
            <a:r>
              <a:rPr lang="en-GB" dirty="0"/>
              <a:t>X-BASS Optical Design</a:t>
            </a:r>
            <a:endParaRPr lang="es-ES" dirty="0"/>
          </a:p>
        </p:txBody>
      </p:sp>
      <p:sp>
        <p:nvSpPr>
          <p:cNvPr id="32" name="Content Placeholder 13">
            <a:extLst>
              <a:ext uri="{FF2B5EF4-FFF2-40B4-BE49-F238E27FC236}">
                <a16:creationId xmlns:a16="http://schemas.microsoft.com/office/drawing/2014/main" id="{5D04EE35-38F5-4A42-AAEF-F75A220FC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09" y="1029777"/>
            <a:ext cx="3848081" cy="33380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 feed, 7-15 GHz</a:t>
            </a:r>
          </a:p>
          <a:p>
            <a:r>
              <a:rPr lang="en-US" dirty="0"/>
              <a:t>C-BASS South Dish</a:t>
            </a:r>
          </a:p>
          <a:p>
            <a:r>
              <a:rPr lang="en-US" dirty="0"/>
              <a:t>2016 Photogrammetry data </a:t>
            </a:r>
          </a:p>
          <a:p>
            <a:r>
              <a:rPr lang="en-US" dirty="0"/>
              <a:t>RMS surface accuracy ~ 2,63mm</a:t>
            </a:r>
          </a:p>
          <a:p>
            <a:r>
              <a:rPr lang="en-US" dirty="0"/>
              <a:t>Will work up to 15GHz</a:t>
            </a:r>
          </a:p>
          <a:p>
            <a:r>
              <a:rPr lang="en-US" dirty="0"/>
              <a:t>Profiled corrugated horn – CHAMP </a:t>
            </a:r>
            <a:r>
              <a:rPr lang="en-US" dirty="0" err="1"/>
              <a:t>Optimisation</a:t>
            </a:r>
            <a:endParaRPr lang="en-US" dirty="0"/>
          </a:p>
        </p:txBody>
      </p:sp>
      <p:pic>
        <p:nvPicPr>
          <p:cNvPr id="7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id="{658216E0-2317-4DF8-BCE9-8C65E752A1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5" r="13978"/>
          <a:stretch/>
        </p:blipFill>
        <p:spPr>
          <a:xfrm>
            <a:off x="2514865" y="4328445"/>
            <a:ext cx="2275721" cy="1820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Content Placeholder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DB9946D1-28A5-4CDD-90D4-7E95383C72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" t="1240" r="7210" b="-1240"/>
          <a:stretch/>
        </p:blipFill>
        <p:spPr>
          <a:xfrm>
            <a:off x="4165119" y="846846"/>
            <a:ext cx="4948891" cy="2582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092FFAE8-67D4-4A44-9E5E-19BCD99B06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997" y="3455269"/>
            <a:ext cx="3162502" cy="2893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7463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B4571-C0DC-4DC3-AEF7-8A1694612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291"/>
            <a:ext cx="8308897" cy="1050398"/>
          </a:xfrm>
        </p:spPr>
        <p:txBody>
          <a:bodyPr/>
          <a:lstStyle/>
          <a:p>
            <a:r>
              <a:rPr lang="en-GB" sz="3200" dirty="0" err="1"/>
              <a:t>NextBASS</a:t>
            </a:r>
            <a:r>
              <a:rPr lang="en-GB" sz="3200" dirty="0"/>
              <a:t> Feed Design for CXD</a:t>
            </a:r>
            <a:endParaRPr lang="es-E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3A0FD5-69BD-4CF9-8AE7-F3046BE80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76" y="3399000"/>
            <a:ext cx="6628610" cy="3082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124B2D-02D6-4ED9-89F1-87BB7B5EC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56" y="779287"/>
            <a:ext cx="2394290" cy="24338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105AF7-66D2-4B4F-AAC1-FC9250FD5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660" y="2082113"/>
            <a:ext cx="947596" cy="5131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0AB7A79-F016-4729-8B85-B0E093B9DE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9" t="60544" r="15956" b="3795"/>
          <a:stretch/>
        </p:blipFill>
        <p:spPr>
          <a:xfrm>
            <a:off x="2716802" y="1889312"/>
            <a:ext cx="1320648" cy="5785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3FF992-E3B8-43A2-ABF1-09AF204B77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0" r="6783" b="53469"/>
          <a:stretch/>
        </p:blipFill>
        <p:spPr>
          <a:xfrm>
            <a:off x="2666690" y="2565430"/>
            <a:ext cx="1436350" cy="49403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9D0ADB0-C92C-49C5-8459-4FF4823D13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9" b="1"/>
          <a:stretch/>
        </p:blipFill>
        <p:spPr>
          <a:xfrm>
            <a:off x="4305670" y="1420095"/>
            <a:ext cx="1889577" cy="5131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8C0DB9C-02B6-403E-844B-DB67FFA5EC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44" y="782811"/>
            <a:ext cx="2813603" cy="47138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C522DE-881B-490A-8B19-DB6E8388E26F}"/>
              </a:ext>
            </a:extLst>
          </p:cNvPr>
          <p:cNvSpPr txBox="1"/>
          <p:nvPr/>
        </p:nvSpPr>
        <p:spPr>
          <a:xfrm>
            <a:off x="2764834" y="1390866"/>
            <a:ext cx="932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25 dB</a:t>
            </a:r>
            <a:endParaRPr lang="es-ES" sz="1400" b="1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73256C4-7AFD-456B-A8F9-1EFD9CA7FB9A}"/>
              </a:ext>
            </a:extLst>
          </p:cNvPr>
          <p:cNvCxnSpPr>
            <a:cxnSpLocks/>
          </p:cNvCxnSpPr>
          <p:nvPr/>
        </p:nvCxnSpPr>
        <p:spPr>
          <a:xfrm flipV="1">
            <a:off x="3377126" y="1172986"/>
            <a:ext cx="928544" cy="3717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09FA0AC9-8448-4761-AA03-94704775E5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1" y="3258"/>
            <a:ext cx="2235578" cy="11774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BFBB94-6705-4DCD-9BF1-6FE6706828C9}"/>
              </a:ext>
            </a:extLst>
          </p:cNvPr>
          <p:cNvSpPr txBox="1"/>
          <p:nvPr/>
        </p:nvSpPr>
        <p:spPr>
          <a:xfrm>
            <a:off x="4572000" y="2812445"/>
            <a:ext cx="2184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horn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= 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optics </a:t>
            </a:r>
            <a:endParaRPr lang="es-ES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961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5E755E-98B9-49FA-B6B3-E5D7EEFD0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 t="2071" r="4222"/>
          <a:stretch/>
        </p:blipFill>
        <p:spPr>
          <a:xfrm>
            <a:off x="160456" y="1180730"/>
            <a:ext cx="3665220" cy="4828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FE25B9-1F62-4C5B-9092-F3F0DF3CB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8344" y="639622"/>
            <a:ext cx="2268465" cy="500193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DE996FE-83A3-4EC0-A771-27E147FE1AFB}"/>
              </a:ext>
            </a:extLst>
          </p:cNvPr>
          <p:cNvCxnSpPr>
            <a:cxnSpLocks/>
          </p:cNvCxnSpPr>
          <p:nvPr/>
        </p:nvCxnSpPr>
        <p:spPr>
          <a:xfrm flipV="1">
            <a:off x="7551420" y="3977196"/>
            <a:ext cx="757477" cy="6367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4BF3A5F-1B22-4F4D-9C2C-F3BBC73D25D3}"/>
              </a:ext>
            </a:extLst>
          </p:cNvPr>
          <p:cNvSpPr txBox="1"/>
          <p:nvPr/>
        </p:nvSpPr>
        <p:spPr>
          <a:xfrm>
            <a:off x="5930283" y="4613911"/>
            <a:ext cx="27875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99% of total power within 1 degree beam without shielding!</a:t>
            </a:r>
            <a:endParaRPr lang="es-E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35ED2E-7230-4A26-868F-C559C121F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1" y="3258"/>
            <a:ext cx="2235578" cy="11774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8DB6DC1-5E84-4BD8-AB14-155377157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19" y="66795"/>
            <a:ext cx="8308897" cy="1050398"/>
          </a:xfrm>
        </p:spPr>
        <p:txBody>
          <a:bodyPr/>
          <a:lstStyle/>
          <a:p>
            <a:r>
              <a:rPr lang="en-GB" sz="3200" dirty="0"/>
              <a:t>Performance of </a:t>
            </a:r>
            <a:r>
              <a:rPr lang="en-GB" sz="3200" dirty="0" err="1"/>
              <a:t>NextBASS</a:t>
            </a:r>
            <a:r>
              <a:rPr lang="en-GB" sz="3200" dirty="0"/>
              <a:t> Feed </a:t>
            </a:r>
            <a:br>
              <a:rPr lang="en-GB" sz="3200" dirty="0"/>
            </a:br>
            <a:r>
              <a:rPr lang="en-GB" sz="3200" dirty="0"/>
              <a:t>with CXD </a:t>
            </a:r>
            <a:br>
              <a:rPr lang="en-GB" sz="3200" dirty="0"/>
            </a:b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380303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5C6F5-F6C6-42E2-A1E9-2591431A7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886" y="1273824"/>
            <a:ext cx="6334724" cy="3146611"/>
          </a:xfrm>
        </p:spPr>
        <p:txBody>
          <a:bodyPr/>
          <a:lstStyle/>
          <a:p>
            <a:r>
              <a:rPr lang="en-GB" dirty="0"/>
              <a:t>CHAMP profile optimised feed </a:t>
            </a:r>
          </a:p>
          <a:p>
            <a:r>
              <a:rPr lang="en-GB" dirty="0"/>
              <a:t>Cubic spline profile of 10 points</a:t>
            </a:r>
          </a:p>
          <a:p>
            <a:r>
              <a:rPr lang="en-GB" dirty="0"/>
              <a:t>Optimised to match the C-BASS South feed horn pattern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0282D28C-5D4E-41C0-B8A4-B7C27CA34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6" y="3298619"/>
            <a:ext cx="3161957" cy="2371467"/>
          </a:xfrm>
          <a:prstGeom prst="rect">
            <a:avLst/>
          </a:prstGeom>
        </p:spPr>
      </p:pic>
      <p:pic>
        <p:nvPicPr>
          <p:cNvPr id="6" name="Picture 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DED2B91B-F688-48D4-8300-AA0C7E906C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t="3878" r="5661"/>
          <a:stretch/>
        </p:blipFill>
        <p:spPr>
          <a:xfrm>
            <a:off x="6196730" y="4279134"/>
            <a:ext cx="2723272" cy="2172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126D874-8B5C-49CB-BB23-F3CE688FF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730" y="1334666"/>
            <a:ext cx="2809550" cy="280955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1C343D4-BA44-4757-B50A-EB72812DDBF4}"/>
              </a:ext>
            </a:extLst>
          </p:cNvPr>
          <p:cNvSpPr txBox="1">
            <a:spLocks/>
          </p:cNvSpPr>
          <p:nvPr/>
        </p:nvSpPr>
        <p:spPr>
          <a:xfrm>
            <a:off x="135886" y="106873"/>
            <a:ext cx="8308897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dirty="0"/>
              <a:t>X-BASS Feed Design for on-axis</a:t>
            </a:r>
          </a:p>
          <a:p>
            <a:r>
              <a:rPr lang="en-GB" sz="3200" dirty="0"/>
              <a:t>Cassegrain</a:t>
            </a:r>
          </a:p>
          <a:p>
            <a:endParaRPr lang="es-ES" sz="3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67014D-8A6D-4AB3-9159-F9A8622531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1" y="3258"/>
            <a:ext cx="2235578" cy="1177472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9A416BCE-9EE3-4834-B522-A63D21F9F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571" y="2739441"/>
            <a:ext cx="2475431" cy="16671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55706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F36B41-FBA5-48E9-862A-D5D6CAF0D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1" y="3258"/>
            <a:ext cx="2235578" cy="11774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19C6BE-13BC-4A60-B83E-D75A242A5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Concept</a:t>
            </a:r>
            <a:endParaRPr lang="es-ES" dirty="0"/>
          </a:p>
        </p:txBody>
      </p:sp>
      <p:pic>
        <p:nvPicPr>
          <p:cNvPr id="5" name="Content Placeholder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7489F67F-62C2-4B52-AF4D-E2BF4F95F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90" y="856412"/>
            <a:ext cx="3563444" cy="261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009797-AC35-4C92-8553-F9AF7EE8E661}"/>
              </a:ext>
            </a:extLst>
          </p:cNvPr>
          <p:cNvSpPr txBox="1">
            <a:spLocks/>
          </p:cNvSpPr>
          <p:nvPr/>
        </p:nvSpPr>
        <p:spPr>
          <a:xfrm>
            <a:off x="307364" y="1231850"/>
            <a:ext cx="5207248" cy="344068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sz="1600" dirty="0"/>
              <a:t>Cover frequency ‘gap’ between 7-30 GHz</a:t>
            </a:r>
          </a:p>
          <a:p>
            <a:r>
              <a:rPr lang="en-GB" sz="1600" dirty="0"/>
              <a:t>2 bands each covering total </a:t>
            </a:r>
            <a:r>
              <a:rPr lang="en-GB" sz="1600" dirty="0" err="1"/>
              <a:t>bw</a:t>
            </a:r>
            <a:r>
              <a:rPr lang="en-GB" sz="1600" dirty="0"/>
              <a:t> = 2:1</a:t>
            </a:r>
          </a:p>
          <a:p>
            <a:r>
              <a:rPr lang="en-GB" sz="1600" dirty="0"/>
              <a:t>20% </a:t>
            </a:r>
            <a:r>
              <a:rPr lang="en-GB" sz="1600" dirty="0" err="1"/>
              <a:t>bw</a:t>
            </a:r>
            <a:r>
              <a:rPr lang="en-GB" sz="1600" dirty="0"/>
              <a:t> for each channel</a:t>
            </a:r>
          </a:p>
          <a:p>
            <a:r>
              <a:rPr lang="en-GB" sz="1600" dirty="0"/>
              <a:t>Achieve an equivalent sensitivity that matches</a:t>
            </a:r>
            <a:r>
              <a:rPr lang="es-ES" sz="1600" dirty="0"/>
              <a:t> </a:t>
            </a:r>
            <a:r>
              <a:rPr lang="es-ES" sz="1600" dirty="0" err="1"/>
              <a:t>future</a:t>
            </a:r>
            <a:r>
              <a:rPr lang="es-ES" sz="1600" dirty="0"/>
              <a:t> CMB </a:t>
            </a:r>
            <a:r>
              <a:rPr lang="es-ES" sz="1600" dirty="0" err="1"/>
              <a:t>missions</a:t>
            </a:r>
            <a:endParaRPr lang="es-ES" sz="1600" dirty="0"/>
          </a:p>
          <a:p>
            <a:r>
              <a:rPr lang="en-GB" sz="1600" dirty="0"/>
              <a:t>1</a:t>
            </a:r>
            <a:r>
              <a:rPr lang="es-ES" sz="1600" dirty="0"/>
              <a:t> </a:t>
            </a:r>
            <a:r>
              <a:rPr lang="es-ES" sz="1600" dirty="0" err="1"/>
              <a:t>feed</a:t>
            </a:r>
            <a:r>
              <a:rPr lang="es-ES" sz="1600" dirty="0"/>
              <a:t> </a:t>
            </a:r>
            <a:r>
              <a:rPr lang="es-ES" sz="1600" dirty="0" err="1"/>
              <a:t>for</a:t>
            </a:r>
            <a:r>
              <a:rPr lang="es-ES" sz="1600" dirty="0"/>
              <a:t> 7-15 GHz</a:t>
            </a:r>
          </a:p>
          <a:p>
            <a:r>
              <a:rPr lang="en-GB" sz="1600" dirty="0"/>
              <a:t>3</a:t>
            </a:r>
            <a:r>
              <a:rPr lang="es-ES" sz="1600" dirty="0"/>
              <a:t>0+ </a:t>
            </a:r>
            <a:r>
              <a:rPr lang="es-ES" sz="1600" dirty="0" err="1"/>
              <a:t>feeds</a:t>
            </a:r>
            <a:r>
              <a:rPr lang="es-ES" sz="1600" dirty="0"/>
              <a:t> </a:t>
            </a:r>
            <a:r>
              <a:rPr lang="es-ES" sz="1600" dirty="0" err="1"/>
              <a:t>for</a:t>
            </a:r>
            <a:r>
              <a:rPr lang="es-ES" sz="1600" dirty="0"/>
              <a:t> 7-15 GHz</a:t>
            </a:r>
            <a:endParaRPr lang="en-GB" sz="1600" dirty="0"/>
          </a:p>
          <a:p>
            <a:r>
              <a:rPr lang="en-GB" sz="1600" dirty="0"/>
              <a:t>6m telescope to match resolution of C-BASS</a:t>
            </a:r>
          </a:p>
          <a:p>
            <a:r>
              <a:rPr lang="en-GB" sz="1600" dirty="0"/>
              <a:t>THREE STAGES: </a:t>
            </a:r>
          </a:p>
          <a:p>
            <a:pPr marL="0" indent="0">
              <a:buNone/>
            </a:pPr>
            <a:r>
              <a:rPr lang="en-GB" sz="2800" i="1" dirty="0"/>
              <a:t>X-BASS …  NEXTBASS … ELFS</a:t>
            </a:r>
            <a:endParaRPr lang="es-ES" sz="2800" i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E37AA8-C52F-4358-92D9-C067A1E7FDCA}"/>
                  </a:ext>
                </a:extLst>
              </p:cNvPr>
              <p:cNvSpPr txBox="1"/>
              <p:nvPr/>
            </p:nvSpPr>
            <p:spPr>
              <a:xfrm>
                <a:off x="1804915" y="5107931"/>
                <a:ext cx="1824474" cy="518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5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GB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GB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𝐾𝑎𝑟𝑐𝑚𝑖𝑛</m:t>
                      </m:r>
                      <m:r>
                        <a:rPr lang="en-GB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p>
                        <m:sSupPr>
                          <m:ctrlPr>
                            <a:rPr lang="en-GB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13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13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13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13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3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sz="135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p>
                      </m:sSup>
                    </m:oMath>
                  </m:oMathPara>
                </a14:m>
                <a:endParaRPr lang="es-ES" sz="135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E37AA8-C52F-4358-92D9-C067A1E7F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915" y="5107931"/>
                <a:ext cx="1824474" cy="5182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C834786-18BE-452D-8115-933946BAF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389" y="3661020"/>
            <a:ext cx="3563445" cy="27442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1042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generated with high confidence">
            <a:extLst>
              <a:ext uri="{FF2B5EF4-FFF2-40B4-BE49-F238E27FC236}">
                <a16:creationId xmlns:a16="http://schemas.microsoft.com/office/drawing/2014/main" id="{06B2A727-AE8F-45C4-BEB1-57448304C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7676" y="346723"/>
            <a:ext cx="2148505" cy="482836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0CBF2D-3552-4278-AAD0-D0BF47E4D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1" y="3258"/>
            <a:ext cx="2235578" cy="11774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CC03ABF-1222-463D-B54A-B17BD82676A7}"/>
              </a:ext>
            </a:extLst>
          </p:cNvPr>
          <p:cNvSpPr txBox="1">
            <a:spLocks/>
          </p:cNvSpPr>
          <p:nvPr/>
        </p:nvSpPr>
        <p:spPr>
          <a:xfrm>
            <a:off x="135886" y="106873"/>
            <a:ext cx="8308897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dirty="0"/>
              <a:t>Performance of X-BASS Feed </a:t>
            </a:r>
          </a:p>
          <a:p>
            <a:r>
              <a:rPr lang="en-GB" sz="3200" dirty="0"/>
              <a:t>with C-BASS South Optics</a:t>
            </a:r>
          </a:p>
          <a:p>
            <a:endParaRPr lang="es-ES" sz="3200" dirty="0"/>
          </a:p>
        </p:txBody>
      </p:sp>
      <p:pic>
        <p:nvPicPr>
          <p:cNvPr id="4" name="Picture 3" descr="A picture containing text, whiteboard&#10;&#10;Description generated with very high confidence">
            <a:extLst>
              <a:ext uri="{FF2B5EF4-FFF2-40B4-BE49-F238E27FC236}">
                <a16:creationId xmlns:a16="http://schemas.microsoft.com/office/drawing/2014/main" id="{1714E610-3E58-428B-BE46-1CD738EAA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922" y="1157271"/>
            <a:ext cx="3941948" cy="4941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A4F2D4-E801-4B0E-829D-8596F8A436B2}"/>
              </a:ext>
            </a:extLst>
          </p:cNvPr>
          <p:cNvSpPr txBox="1"/>
          <p:nvPr/>
        </p:nvSpPr>
        <p:spPr>
          <a:xfrm>
            <a:off x="715469" y="4287915"/>
            <a:ext cx="2876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maximum ECX of -30 dB</a:t>
            </a:r>
            <a:endParaRPr lang="es-E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D4EA12-4AC0-4E83-BC8F-5338C8D4DD50}"/>
              </a:ext>
            </a:extLst>
          </p:cNvPr>
          <p:cNvCxnSpPr>
            <a:cxnSpLocks/>
          </p:cNvCxnSpPr>
          <p:nvPr/>
        </p:nvCxnSpPr>
        <p:spPr>
          <a:xfrm flipV="1">
            <a:off x="1852427" y="3743179"/>
            <a:ext cx="0" cy="5447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751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44A25C0-4797-4D07-A95A-2B6F3AE44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1" y="3258"/>
            <a:ext cx="2235578" cy="11774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54F58D-6ADE-4C35-8D84-A3FFD1B42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43" y="100456"/>
            <a:ext cx="7053542" cy="771995"/>
          </a:xfrm>
        </p:spPr>
        <p:txBody>
          <a:bodyPr/>
          <a:lstStyle/>
          <a:p>
            <a:r>
              <a:rPr lang="en-GB" dirty="0"/>
              <a:t>Receiver</a:t>
            </a:r>
            <a:endParaRPr lang="es-ES" dirty="0"/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6B4D8278-E27C-4463-9D15-2A8EF6FAA7DD}"/>
              </a:ext>
            </a:extLst>
          </p:cNvPr>
          <p:cNvSpPr txBox="1">
            <a:spLocks/>
          </p:cNvSpPr>
          <p:nvPr/>
        </p:nvSpPr>
        <p:spPr>
          <a:xfrm>
            <a:off x="160143" y="939910"/>
            <a:ext cx="3459358" cy="316075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dirty="0"/>
              <a:t>Linear </a:t>
            </a:r>
            <a:r>
              <a:rPr lang="en-US" sz="1600" dirty="0" err="1"/>
              <a:t>polarisation</a:t>
            </a:r>
            <a:endParaRPr lang="en-US" sz="1600" dirty="0"/>
          </a:p>
          <a:p>
            <a:r>
              <a:rPr lang="en-US" sz="1600" dirty="0"/>
              <a:t>Convert to LCP &amp; RCP in FPGA</a:t>
            </a:r>
          </a:p>
          <a:p>
            <a:r>
              <a:rPr lang="en-US" sz="1600" dirty="0"/>
              <a:t>Xilinx RF system on-chip, 14 bit, 4 GSPS (X-BASS) </a:t>
            </a:r>
          </a:p>
          <a:p>
            <a:r>
              <a:rPr lang="en-GB" sz="1600" dirty="0"/>
              <a:t>Intel (Altera) Stratix 10 DRAM </a:t>
            </a:r>
            <a:r>
              <a:rPr lang="en-GB" sz="1600" dirty="0" err="1"/>
              <a:t>SiP</a:t>
            </a:r>
            <a:r>
              <a:rPr lang="es-ES" sz="1600" dirty="0"/>
              <a:t>, 3.5 bit, 20 GSPS (</a:t>
            </a:r>
            <a:r>
              <a:rPr lang="es-ES" sz="1600" dirty="0" err="1"/>
              <a:t>NextBASS</a:t>
            </a:r>
            <a:r>
              <a:rPr lang="es-ES" sz="1600" dirty="0"/>
              <a:t>)</a:t>
            </a:r>
            <a:endParaRPr lang="en-US" sz="1600" dirty="0"/>
          </a:p>
          <a:p>
            <a:endParaRPr lang="en-US" sz="1600" dirty="0"/>
          </a:p>
        </p:txBody>
      </p:sp>
      <p:pic>
        <p:nvPicPr>
          <p:cNvPr id="11" name="Picture 10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796D8F05-FE28-421C-AA29-6F6C9A6955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8"/>
          <a:stretch/>
        </p:blipFill>
        <p:spPr>
          <a:xfrm>
            <a:off x="3848451" y="939910"/>
            <a:ext cx="5265497" cy="2816723"/>
          </a:xfrm>
          <a:prstGeom prst="rect">
            <a:avLst/>
          </a:prstGeom>
        </p:spPr>
      </p:pic>
      <p:pic>
        <p:nvPicPr>
          <p:cNvPr id="9" name="Content Placeholder 8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46081FEF-433F-4845-AC85-98C782406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"/>
          <a:stretch/>
        </p:blipFill>
        <p:spPr>
          <a:xfrm>
            <a:off x="91364" y="3176218"/>
            <a:ext cx="7331402" cy="2741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0155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BDB12-C666-488F-AF78-6EAC0C9A6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07" y="155227"/>
            <a:ext cx="7055380" cy="1400530"/>
          </a:xfrm>
        </p:spPr>
        <p:txBody>
          <a:bodyPr/>
          <a:lstStyle/>
          <a:p>
            <a:r>
              <a:rPr lang="en-GB" sz="3600" dirty="0"/>
              <a:t>Technology Development</a:t>
            </a:r>
            <a:endParaRPr lang="es-E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E69691-B5FA-4834-9F7E-0EEB06BBA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2" r="19022"/>
          <a:stretch/>
        </p:blipFill>
        <p:spPr>
          <a:xfrm>
            <a:off x="6709208" y="3225641"/>
            <a:ext cx="2227653" cy="2079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127D1D-3190-4700-8562-2CFC6E41CC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1"/>
          <a:stretch/>
        </p:blipFill>
        <p:spPr>
          <a:xfrm>
            <a:off x="2393987" y="3494736"/>
            <a:ext cx="1640348" cy="1050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2A7E39-65F4-4460-A45D-55810F5B37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1"/>
          <a:stretch/>
        </p:blipFill>
        <p:spPr>
          <a:xfrm>
            <a:off x="201976" y="3606270"/>
            <a:ext cx="1839887" cy="17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28F45B6-718E-4C4B-9A83-D756733F620E}"/>
              </a:ext>
            </a:extLst>
          </p:cNvPr>
          <p:cNvSpPr txBox="1">
            <a:spLocks/>
          </p:cNvSpPr>
          <p:nvPr/>
        </p:nvSpPr>
        <p:spPr>
          <a:xfrm>
            <a:off x="201976" y="1118715"/>
            <a:ext cx="7983235" cy="314661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sz="1600" dirty="0"/>
              <a:t>2:1 bandpass filters, anti-aliasing filters using microstrip</a:t>
            </a:r>
          </a:p>
          <a:p>
            <a:r>
              <a:rPr lang="en-GB" sz="1600" dirty="0"/>
              <a:t>2:1 bandwidth quad-ridge ortho-mode transducer (A. Pollak in prep)</a:t>
            </a:r>
          </a:p>
          <a:p>
            <a:r>
              <a:rPr lang="en-GB" sz="1600" dirty="0"/>
              <a:t>Continuous wave stabilisation (GHY-3 - </a:t>
            </a:r>
            <a:r>
              <a:rPr lang="en-GB" sz="1600" dirty="0" err="1"/>
              <a:t>A.Pollak</a:t>
            </a:r>
            <a:r>
              <a:rPr lang="en-GB" sz="1600" dirty="0"/>
              <a:t>, </a:t>
            </a:r>
            <a:r>
              <a:rPr lang="en-GB" sz="1600" dirty="0" err="1"/>
              <a:t>C.Holler</a:t>
            </a:r>
            <a:r>
              <a:rPr lang="en-GB" sz="1600" dirty="0"/>
              <a:t>)</a:t>
            </a:r>
          </a:p>
          <a:p>
            <a:pPr lvl="1"/>
            <a:r>
              <a:rPr lang="en-GB" sz="1600" dirty="0"/>
              <a:t>Reference signal then calibrates for whole band</a:t>
            </a:r>
          </a:p>
          <a:p>
            <a:pPr lvl="1"/>
            <a:r>
              <a:rPr lang="en-GB" sz="1600" dirty="0"/>
              <a:t>Reduces number of RF channels compared to C-BASS from 4 to 2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GB" sz="15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A6BF1D-A55D-4CFB-AD58-B6B94CF9E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73" y="3340571"/>
            <a:ext cx="2281577" cy="2040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09BAA1-11AC-477D-8255-F45C2E3F5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605" y="5556095"/>
            <a:ext cx="2281577" cy="5910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4DDC39-BB4A-4C66-BE18-E4965AA18D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265" y="4845209"/>
            <a:ext cx="941479" cy="49956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D08EAC-826B-4C0F-8884-44802DA07C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1" y="3258"/>
            <a:ext cx="2235578" cy="11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00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8AF25066-5309-48BD-B5CE-A871942724FB}"/>
              </a:ext>
            </a:extLst>
          </p:cNvPr>
          <p:cNvSpPr/>
          <p:nvPr/>
        </p:nvSpPr>
        <p:spPr>
          <a:xfrm>
            <a:off x="79899" y="95435"/>
            <a:ext cx="5236857" cy="6667130"/>
          </a:xfrm>
          <a:prstGeom prst="snip2Diag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4DF0E1-FD0D-47D2-AA82-1FE4F41AC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435" y="977011"/>
            <a:ext cx="3118751" cy="2299880"/>
          </a:xfr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50" dirty="0"/>
              <a:t>TRL?</a:t>
            </a:r>
            <a:br>
              <a:rPr lang="en-US" sz="4050" dirty="0"/>
            </a:br>
            <a:br>
              <a:rPr lang="en-US" sz="4050" dirty="0"/>
            </a:br>
            <a:br>
              <a:rPr lang="en-US" sz="4050" dirty="0"/>
            </a:br>
            <a:endParaRPr lang="en-US" sz="4050" dirty="0"/>
          </a:p>
        </p:txBody>
      </p:sp>
      <p:sp>
        <p:nvSpPr>
          <p:cNvPr id="40" name="Content Placeholder 45">
            <a:extLst>
              <a:ext uri="{FF2B5EF4-FFF2-40B4-BE49-F238E27FC236}">
                <a16:creationId xmlns:a16="http://schemas.microsoft.com/office/drawing/2014/main" id="{DCEB86B8-1747-4B4D-B2AD-B2C464356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6756" y="1606858"/>
            <a:ext cx="3640813" cy="473179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FF0000"/>
                </a:solidFill>
              </a:rPr>
              <a:t>TRL9</a:t>
            </a:r>
            <a:r>
              <a:rPr lang="en-US" sz="2300" b="1" dirty="0">
                <a:solidFill>
                  <a:srgbClr val="FF0000"/>
                </a:solidFill>
              </a:rPr>
              <a:t> </a:t>
            </a:r>
            <a:r>
              <a:rPr lang="en-US" sz="2300" dirty="0"/>
              <a:t>We have it, we’ve tested it and it works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FF0000"/>
                </a:solidFill>
              </a:rPr>
              <a:t>TRL8</a:t>
            </a:r>
            <a:r>
              <a:rPr lang="en-US" sz="2300" b="1" dirty="0">
                <a:solidFill>
                  <a:srgbClr val="FF0000"/>
                </a:solidFill>
              </a:rPr>
              <a:t> </a:t>
            </a:r>
            <a:r>
              <a:rPr lang="en-US" sz="2300" dirty="0"/>
              <a:t>We’ve done the commissioning tests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FF0000"/>
                </a:solidFill>
              </a:rPr>
              <a:t>TRL7 </a:t>
            </a:r>
            <a:r>
              <a:rPr lang="en-US" sz="2300" dirty="0"/>
              <a:t>We’ve tested the whole thing in the field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FF0000"/>
                </a:solidFill>
              </a:rPr>
              <a:t>TRL6</a:t>
            </a:r>
            <a:r>
              <a:rPr lang="en-US" sz="2300" b="1" dirty="0">
                <a:solidFill>
                  <a:srgbClr val="FF0000"/>
                </a:solidFill>
              </a:rPr>
              <a:t> </a:t>
            </a:r>
            <a:r>
              <a:rPr lang="en-US" sz="2300" dirty="0"/>
              <a:t>We’ve tested the whole thing in the laboratory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FF0000"/>
                </a:solidFill>
              </a:rPr>
              <a:t>TRL5</a:t>
            </a:r>
            <a:r>
              <a:rPr lang="en-US" sz="2300" b="1" dirty="0">
                <a:solidFill>
                  <a:srgbClr val="FF0000"/>
                </a:solidFill>
              </a:rPr>
              <a:t> </a:t>
            </a:r>
            <a:r>
              <a:rPr lang="en-US" sz="2300" dirty="0"/>
              <a:t>We’ve modelled it and tested in the field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FF0000"/>
                </a:solidFill>
              </a:rPr>
              <a:t>TRL4 </a:t>
            </a:r>
            <a:r>
              <a:rPr lang="en-US" sz="2300" dirty="0"/>
              <a:t>We’ve modelled it robustly and tested it in the lab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FF0000"/>
                </a:solidFill>
              </a:rPr>
              <a:t>TRL3</a:t>
            </a:r>
            <a:r>
              <a:rPr lang="en-US" sz="2300" b="1" dirty="0">
                <a:solidFill>
                  <a:srgbClr val="FF0000"/>
                </a:solidFill>
              </a:rPr>
              <a:t> </a:t>
            </a:r>
            <a:r>
              <a:rPr lang="en-US" sz="2300" dirty="0"/>
              <a:t>There has been a proof of concept 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FF0000"/>
                </a:solidFill>
              </a:rPr>
              <a:t>TRL2</a:t>
            </a:r>
            <a:r>
              <a:rPr lang="en-US" sz="2300" b="1" dirty="0">
                <a:solidFill>
                  <a:srgbClr val="FF0000"/>
                </a:solidFill>
              </a:rPr>
              <a:t> </a:t>
            </a:r>
            <a:r>
              <a:rPr lang="en-US" sz="2300" dirty="0"/>
              <a:t>The design concepts have formulated 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FF0000"/>
                </a:solidFill>
              </a:rPr>
              <a:t>TRL1</a:t>
            </a:r>
            <a:r>
              <a:rPr lang="en-US" sz="2300" b="1" dirty="0">
                <a:solidFill>
                  <a:srgbClr val="FF0000"/>
                </a:solidFill>
              </a:rPr>
              <a:t> </a:t>
            </a:r>
            <a:r>
              <a:rPr lang="en-US" sz="2300" dirty="0"/>
              <a:t>Its been scribbled on the back of the envelope somewhere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7" name="Content Placeholder 4">
            <a:extLst>
              <a:ext uri="{FF2B5EF4-FFF2-40B4-BE49-F238E27FC236}">
                <a16:creationId xmlns:a16="http://schemas.microsoft.com/office/drawing/2014/main" id="{81E40A61-D0CC-43F2-B81C-2EB9AA2918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9"/>
          <a:stretch/>
        </p:blipFill>
        <p:spPr>
          <a:xfrm>
            <a:off x="310578" y="732995"/>
            <a:ext cx="4714911" cy="5305662"/>
          </a:xfrm>
          <a:prstGeom prst="rect">
            <a:avLst/>
          </a:prstGeom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A7D475-674E-4072-8DDB-AFCAA1747A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1" y="3258"/>
            <a:ext cx="2235578" cy="11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80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1592E-E7A9-4DA7-9E89-6489CCA71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017" y="1509726"/>
            <a:ext cx="7053542" cy="1050398"/>
          </a:xfrm>
        </p:spPr>
        <p:txBody>
          <a:bodyPr/>
          <a:lstStyle/>
          <a:p>
            <a:endParaRPr lang="es-E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7AE46A1-5891-45FB-8901-129DB356FE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1721823"/>
              </p:ext>
            </p:extLst>
          </p:nvPr>
        </p:nvGraphicFramePr>
        <p:xfrm>
          <a:off x="180620" y="1308151"/>
          <a:ext cx="8821337" cy="4933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920">
                  <a:extLst>
                    <a:ext uri="{9D8B030D-6E8A-4147-A177-3AD203B41FA5}">
                      <a16:colId xmlns:a16="http://schemas.microsoft.com/office/drawing/2014/main" val="4064297616"/>
                    </a:ext>
                  </a:extLst>
                </a:gridCol>
                <a:gridCol w="2591668">
                  <a:extLst>
                    <a:ext uri="{9D8B030D-6E8A-4147-A177-3AD203B41FA5}">
                      <a16:colId xmlns:a16="http://schemas.microsoft.com/office/drawing/2014/main" val="2029780546"/>
                    </a:ext>
                  </a:extLst>
                </a:gridCol>
                <a:gridCol w="627280">
                  <a:extLst>
                    <a:ext uri="{9D8B030D-6E8A-4147-A177-3AD203B41FA5}">
                      <a16:colId xmlns:a16="http://schemas.microsoft.com/office/drawing/2014/main" val="4197172861"/>
                    </a:ext>
                  </a:extLst>
                </a:gridCol>
                <a:gridCol w="4067324">
                  <a:extLst>
                    <a:ext uri="{9D8B030D-6E8A-4147-A177-3AD203B41FA5}">
                      <a16:colId xmlns:a16="http://schemas.microsoft.com/office/drawing/2014/main" val="1111042234"/>
                    </a:ext>
                  </a:extLst>
                </a:gridCol>
                <a:gridCol w="575145">
                  <a:extLst>
                    <a:ext uri="{9D8B030D-6E8A-4147-A177-3AD203B41FA5}">
                      <a16:colId xmlns:a16="http://schemas.microsoft.com/office/drawing/2014/main" val="965512219"/>
                    </a:ext>
                  </a:extLst>
                </a:gridCol>
              </a:tblGrid>
              <a:tr h="482976">
                <a:tc>
                  <a:txBody>
                    <a:bodyPr/>
                    <a:lstStyle/>
                    <a:p>
                      <a:pPr algn="l"/>
                      <a:endParaRPr lang="en-GB" sz="1100" dirty="0"/>
                    </a:p>
                    <a:p>
                      <a:pPr algn="ctr"/>
                      <a:r>
                        <a:rPr lang="en-GB" sz="1100" dirty="0"/>
                        <a:t>Part</a:t>
                      </a:r>
                      <a:endParaRPr lang="es-ES" sz="11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100" b="1" dirty="0">
                          <a:solidFill>
                            <a:schemeClr val="tx1"/>
                          </a:solidFill>
                        </a:rPr>
                        <a:t>X-BASS</a:t>
                      </a:r>
                      <a:endParaRPr lang="es-E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100" b="1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s-ES" sz="1100" b="1" dirty="0">
                          <a:solidFill>
                            <a:schemeClr val="tx1"/>
                          </a:solidFill>
                        </a:rPr>
                        <a:t>RL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100" b="1" dirty="0" err="1">
                          <a:solidFill>
                            <a:schemeClr val="tx1"/>
                          </a:solidFill>
                        </a:rPr>
                        <a:t>NextBASS</a:t>
                      </a:r>
                      <a:endParaRPr lang="es-ES" sz="11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/>
                    </a:p>
                    <a:p>
                      <a:pPr algn="ctr"/>
                      <a:r>
                        <a:rPr lang="en-GB" sz="1100" dirty="0"/>
                        <a:t>TRL</a:t>
                      </a:r>
                      <a:endParaRPr lang="es-ES" sz="11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4276916"/>
                  </a:ext>
                </a:extLst>
              </a:tr>
              <a:tr h="231128">
                <a:tc>
                  <a:txBody>
                    <a:bodyPr/>
                    <a:lstStyle/>
                    <a:p>
                      <a:r>
                        <a:rPr lang="en-GB" sz="1200" dirty="0"/>
                        <a:t>Telescope</a:t>
                      </a:r>
                      <a:endParaRPr lang="es-ES" sz="1200" dirty="0"/>
                    </a:p>
                  </a:txBody>
                  <a:tcPr marL="68580" marR="68580" marT="34290" marB="34290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C-BASS South</a:t>
                      </a:r>
                      <a:endParaRPr lang="es-ES" sz="1200" dirty="0"/>
                    </a:p>
                  </a:txBody>
                  <a:tcPr marL="68580" marR="68580" marT="34290" marB="34290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9</a:t>
                      </a:r>
                      <a:endParaRPr lang="es-ES" sz="1200" dirty="0"/>
                    </a:p>
                  </a:txBody>
                  <a:tcPr marL="68580" marR="68580" marT="34290" marB="34290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CXD, baffle &amp; ground-shield </a:t>
                      </a:r>
                      <a:endParaRPr lang="es-ES" sz="1200" dirty="0"/>
                    </a:p>
                  </a:txBody>
                  <a:tcPr marL="68580" marR="68580" marT="34290" marB="34290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</a:t>
                      </a:r>
                      <a:endParaRPr lang="es-ES" sz="1200" dirty="0"/>
                    </a:p>
                  </a:txBody>
                  <a:tcPr marL="68580" marR="68580" marT="34290" marB="34290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4910615"/>
                  </a:ext>
                </a:extLst>
              </a:tr>
              <a:tr h="479585">
                <a:tc>
                  <a:txBody>
                    <a:bodyPr/>
                    <a:lstStyle/>
                    <a:p>
                      <a:r>
                        <a:rPr lang="en-GB" sz="1200" dirty="0"/>
                        <a:t>Feed Horn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Profiled corrugated feed [DP] + ring-loaded slots, 2:1 </a:t>
                      </a:r>
                      <a:r>
                        <a:rPr lang="en-GB" sz="1200" dirty="0" err="1"/>
                        <a:t>bw</a:t>
                      </a:r>
                      <a:r>
                        <a:rPr lang="en-GB" sz="1200" dirty="0"/>
                        <a:t> (7-15 GHz)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4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hyperbolic corrugated feed [DP] + ring-loaded slots, 2:1 </a:t>
                      </a:r>
                      <a:r>
                        <a:rPr lang="en-GB" sz="1200" dirty="0" err="1"/>
                        <a:t>bw</a:t>
                      </a:r>
                      <a:r>
                        <a:rPr lang="en-GB" sz="1200" dirty="0"/>
                        <a:t> (7-15 GHz &amp; 15-30 GHz)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4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61064785"/>
                  </a:ext>
                </a:extLst>
              </a:tr>
              <a:tr h="231128">
                <a:tc>
                  <a:txBody>
                    <a:bodyPr/>
                    <a:lstStyle/>
                    <a:p>
                      <a:r>
                        <a:rPr lang="en-GB" sz="1200" dirty="0"/>
                        <a:t>CW 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GH3 (A. Pollak &amp; C. Holler) 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4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GH3 (A. Pollak &amp; C. Holler)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4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72818302"/>
                  </a:ext>
                </a:extLst>
              </a:tr>
              <a:tr h="404473">
                <a:tc>
                  <a:txBody>
                    <a:bodyPr/>
                    <a:lstStyle/>
                    <a:p>
                      <a:r>
                        <a:rPr lang="en-GB" sz="1200" dirty="0"/>
                        <a:t>OMT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2:1 BW – under development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4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2:1 BW – under development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4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24002115"/>
                  </a:ext>
                </a:extLst>
              </a:tr>
              <a:tr h="369796">
                <a:tc>
                  <a:txBody>
                    <a:bodyPr/>
                    <a:lstStyle/>
                    <a:p>
                      <a:r>
                        <a:rPr lang="en-GB" sz="1200" dirty="0"/>
                        <a:t>LNA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 LNF-LNC6-20C, 6 to 20 GHZ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9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LNF-LNC6-20C, 6 to 20 GH, LNF-LNC15-29B, 15 to 29 GHz LNA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9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1039592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GB" sz="1200" dirty="0"/>
                        <a:t>BPF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Micro-strip, tested 7-15 GHZ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5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Micro-strip, tested 7-15 GHz</a:t>
                      </a:r>
                      <a:endParaRPr lang="es-ES" sz="1200" dirty="0"/>
                    </a:p>
                    <a:p>
                      <a:r>
                        <a:rPr lang="en-GB" sz="1200" dirty="0"/>
                        <a:t>Micro-strip, un-tested 15 – 30 GHz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4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6052995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GB" sz="1200" dirty="0"/>
                        <a:t>RF Amplifier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A0X20, 2-20 GHz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9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HMC994Achip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9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5765375"/>
                  </a:ext>
                </a:extLst>
              </a:tr>
              <a:tr h="231128">
                <a:tc>
                  <a:txBody>
                    <a:bodyPr/>
                    <a:lstStyle/>
                    <a:p>
                      <a:r>
                        <a:rPr lang="en-GB" sz="1200" dirty="0"/>
                        <a:t>Mixer/LO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HMC733/HMC1048A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9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 HMC292ALC3BTR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9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79294171"/>
                  </a:ext>
                </a:extLst>
              </a:tr>
              <a:tr h="231128">
                <a:tc>
                  <a:txBody>
                    <a:bodyPr/>
                    <a:lstStyle/>
                    <a:p>
                      <a:r>
                        <a:rPr lang="en-GB" sz="1200" dirty="0"/>
                        <a:t>AAF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Micro-strip, 0 – 2 GHz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9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Micro-strip, 0 – 9.5 GHz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4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2824851"/>
                  </a:ext>
                </a:extLst>
              </a:tr>
              <a:tr h="231128">
                <a:tc>
                  <a:txBody>
                    <a:bodyPr/>
                    <a:lstStyle/>
                    <a:p>
                      <a:r>
                        <a:rPr lang="en-GB" sz="1200" dirty="0"/>
                        <a:t>IF Amplifier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CBASS IF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9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A0X20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9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40720683"/>
                  </a:ext>
                </a:extLst>
              </a:tr>
              <a:tr h="404473">
                <a:tc>
                  <a:txBody>
                    <a:bodyPr/>
                    <a:lstStyle/>
                    <a:p>
                      <a:r>
                        <a:rPr lang="en-GB" sz="1200" dirty="0"/>
                        <a:t>ADC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XILINX UltraScale RF System on-chip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6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ES" sz="1200" dirty="0"/>
                        <a:t>HDMCAD5831, 3.5 bit, 20 Gbps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4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50701236"/>
                  </a:ext>
                </a:extLst>
              </a:tr>
              <a:tr h="404473">
                <a:tc>
                  <a:txBody>
                    <a:bodyPr/>
                    <a:lstStyle/>
                    <a:p>
                      <a:r>
                        <a:rPr lang="en-GB" sz="1200" dirty="0"/>
                        <a:t>FPGA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XILINX UltraScale RF System on-chip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6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Intel (Altera) Stratix 10 DRAM </a:t>
                      </a:r>
                      <a:r>
                        <a:rPr lang="en-GB" sz="1200" dirty="0" err="1"/>
                        <a:t>SiP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</a:t>
                      </a:r>
                      <a:endParaRPr lang="es-E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1299575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8FA84AF-74AF-4196-A768-C8751E65C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1" y="3258"/>
            <a:ext cx="2235578" cy="11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44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23FDE-A793-4F6D-BB72-D3B5E1801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82FAE-CE98-48DF-9F6B-DC3432376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710" y="1630190"/>
            <a:ext cx="8549196" cy="4638530"/>
          </a:xfrm>
        </p:spPr>
        <p:txBody>
          <a:bodyPr>
            <a:normAutofit/>
          </a:bodyPr>
          <a:lstStyle/>
          <a:p>
            <a:r>
              <a:rPr lang="en-GB" dirty="0"/>
              <a:t>From forecasting </a:t>
            </a:r>
          </a:p>
          <a:p>
            <a:pPr lvl="1"/>
            <a:r>
              <a:rPr lang="en-GB" dirty="0"/>
              <a:t>7-30 GHz needed to constrain realistic foregrounds </a:t>
            </a:r>
          </a:p>
          <a:p>
            <a:r>
              <a:rPr lang="en-GB" dirty="0"/>
              <a:t>Complete coverage over this frequency range is technologically attainable </a:t>
            </a:r>
          </a:p>
          <a:p>
            <a:r>
              <a:rPr lang="en-GB" dirty="0"/>
              <a:t>Large scale low frequency CMB foreground project is essential to complement CMB-S4 and satellites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C2D797-864B-4DB2-B22C-D7884913C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1" y="3258"/>
            <a:ext cx="2235578" cy="11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69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6A020-6942-4F59-889E-2AF95786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621" y="1196455"/>
            <a:ext cx="7053542" cy="1050398"/>
          </a:xfrm>
        </p:spPr>
        <p:txBody>
          <a:bodyPr/>
          <a:lstStyle/>
          <a:p>
            <a:r>
              <a:rPr lang="en-GB" dirty="0"/>
              <a:t>Three stages </a:t>
            </a:r>
            <a:endParaRPr lang="es-ES" dirty="0"/>
          </a:p>
        </p:txBody>
      </p:sp>
      <p:pic>
        <p:nvPicPr>
          <p:cNvPr id="6" name="Content Placeholder 5" descr="A close up of a map&#10;&#10;Description generated with high confidence">
            <a:extLst>
              <a:ext uri="{FF2B5EF4-FFF2-40B4-BE49-F238E27FC236}">
                <a16:creationId xmlns:a16="http://schemas.microsoft.com/office/drawing/2014/main" id="{CCE7E1B2-2F1F-431E-A882-3E25E6E87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67" y="1702358"/>
            <a:ext cx="4032713" cy="3958854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5EF97E-1F5D-4555-A8DC-8D0FA628EEF3}"/>
              </a:ext>
            </a:extLst>
          </p:cNvPr>
          <p:cNvGrpSpPr/>
          <p:nvPr/>
        </p:nvGrpSpPr>
        <p:grpSpPr>
          <a:xfrm>
            <a:off x="119129" y="2036187"/>
            <a:ext cx="4908337" cy="2979695"/>
            <a:chOff x="378143" y="2534234"/>
            <a:chExt cx="6247802" cy="37141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DAE105-43F1-45F8-BB61-4E2DF0E057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298"/>
            <a:stretch/>
          </p:blipFill>
          <p:spPr>
            <a:xfrm>
              <a:off x="378143" y="3790765"/>
              <a:ext cx="6247802" cy="245763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7A154DF-C838-4234-8748-5A21EA9BA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4262"/>
            <a:stretch/>
          </p:blipFill>
          <p:spPr>
            <a:xfrm>
              <a:off x="378143" y="2534234"/>
              <a:ext cx="6247802" cy="127264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9E34C73-1BA9-408A-A8F9-C1DCCE2C9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1" y="3258"/>
            <a:ext cx="2235578" cy="117747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0E97136-FAAA-41BD-A07D-B07930074D77}"/>
              </a:ext>
            </a:extLst>
          </p:cNvPr>
          <p:cNvCxnSpPr>
            <a:cxnSpLocks/>
          </p:cNvCxnSpPr>
          <p:nvPr/>
        </p:nvCxnSpPr>
        <p:spPr>
          <a:xfrm>
            <a:off x="4572000" y="2620915"/>
            <a:ext cx="3771900" cy="21192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58ECBC3-3E2C-41FB-B881-D7ABFE0DB3B8}"/>
              </a:ext>
            </a:extLst>
          </p:cNvPr>
          <p:cNvCxnSpPr>
            <a:cxnSpLocks/>
          </p:cNvCxnSpPr>
          <p:nvPr/>
        </p:nvCxnSpPr>
        <p:spPr>
          <a:xfrm>
            <a:off x="4634144" y="3320249"/>
            <a:ext cx="1233256" cy="12339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53C46C8-EC55-4A67-B66C-7FFAB86DF3B2}"/>
              </a:ext>
            </a:extLst>
          </p:cNvPr>
          <p:cNvCxnSpPr>
            <a:cxnSpLocks/>
          </p:cNvCxnSpPr>
          <p:nvPr/>
        </p:nvCxnSpPr>
        <p:spPr>
          <a:xfrm flipV="1">
            <a:off x="4882718" y="2915920"/>
            <a:ext cx="2493442" cy="12565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EE3FFBF-3E23-4553-938E-D38D6F59E627}"/>
              </a:ext>
            </a:extLst>
          </p:cNvPr>
          <p:cNvCxnSpPr>
            <a:cxnSpLocks/>
          </p:cNvCxnSpPr>
          <p:nvPr/>
        </p:nvCxnSpPr>
        <p:spPr>
          <a:xfrm flipV="1">
            <a:off x="4882718" y="4554245"/>
            <a:ext cx="984682" cy="1241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095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9C853D4-96DB-472F-ABA1-D85F1F8CC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1" y="3258"/>
            <a:ext cx="2235578" cy="1177472"/>
          </a:xfrm>
          <a:prstGeom prst="rect">
            <a:avLst/>
          </a:prstGeom>
        </p:spPr>
      </p:pic>
      <p:pic>
        <p:nvPicPr>
          <p:cNvPr id="6" name="Content Placeholder 5" descr="A close up of a map&#10;&#10;Description generated with high confidence">
            <a:extLst>
              <a:ext uri="{FF2B5EF4-FFF2-40B4-BE49-F238E27FC236}">
                <a16:creationId xmlns:a16="http://schemas.microsoft.com/office/drawing/2014/main" id="{CCE7E1B2-2F1F-431E-A882-3E25E6E87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75" y="1615800"/>
            <a:ext cx="4032713" cy="3958854"/>
          </a:xfrm>
        </p:spPr>
      </p:pic>
      <p:pic>
        <p:nvPicPr>
          <p:cNvPr id="5" name="Picture 4" descr="A picture containing object, indoor, mosquito net, floor&#10;&#10;Description generated with very high confidence">
            <a:extLst>
              <a:ext uri="{FF2B5EF4-FFF2-40B4-BE49-F238E27FC236}">
                <a16:creationId xmlns:a16="http://schemas.microsoft.com/office/drawing/2014/main" id="{8A8F16BA-424D-4AE2-A675-4BC2C5131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68" y="1068194"/>
            <a:ext cx="2472383" cy="2012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icture containing mountain, ground&#10;&#10;Description generated with high confidence">
            <a:extLst>
              <a:ext uri="{FF2B5EF4-FFF2-40B4-BE49-F238E27FC236}">
                <a16:creationId xmlns:a16="http://schemas.microsoft.com/office/drawing/2014/main" id="{924CBCF0-7B48-4AC4-B762-B972F20892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279" y="3720298"/>
            <a:ext cx="2816284" cy="2117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85E1C0-9EAC-4F54-9A98-4C96F82F907D}"/>
              </a:ext>
            </a:extLst>
          </p:cNvPr>
          <p:cNvCxnSpPr/>
          <p:nvPr/>
        </p:nvCxnSpPr>
        <p:spPr>
          <a:xfrm>
            <a:off x="2748851" y="1068193"/>
            <a:ext cx="373870" cy="32979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17610B-3616-4F0B-8419-3D3546623AAE}"/>
              </a:ext>
            </a:extLst>
          </p:cNvPr>
          <p:cNvCxnSpPr>
            <a:cxnSpLocks/>
          </p:cNvCxnSpPr>
          <p:nvPr/>
        </p:nvCxnSpPr>
        <p:spPr>
          <a:xfrm>
            <a:off x="276467" y="3081108"/>
            <a:ext cx="2846253" cy="128504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2551B7-AB57-4703-9446-BD095B67E87F}"/>
              </a:ext>
            </a:extLst>
          </p:cNvPr>
          <p:cNvCxnSpPr>
            <a:cxnSpLocks/>
          </p:cNvCxnSpPr>
          <p:nvPr/>
        </p:nvCxnSpPr>
        <p:spPr>
          <a:xfrm flipH="1">
            <a:off x="4657060" y="972872"/>
            <a:ext cx="1947929" cy="1824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824B676-BED0-4D15-AC2A-8EB5F91E290D}"/>
              </a:ext>
            </a:extLst>
          </p:cNvPr>
          <p:cNvCxnSpPr>
            <a:cxnSpLocks/>
          </p:cNvCxnSpPr>
          <p:nvPr/>
        </p:nvCxnSpPr>
        <p:spPr>
          <a:xfrm flipH="1" flipV="1">
            <a:off x="4657060" y="2797354"/>
            <a:ext cx="1947929" cy="4672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B0FE124-2F88-4338-AE41-73D26110E759}"/>
              </a:ext>
            </a:extLst>
          </p:cNvPr>
          <p:cNvCxnSpPr>
            <a:cxnSpLocks/>
          </p:cNvCxnSpPr>
          <p:nvPr/>
        </p:nvCxnSpPr>
        <p:spPr>
          <a:xfrm flipH="1">
            <a:off x="5632032" y="3733072"/>
            <a:ext cx="491248" cy="91272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5668AC5-7BE8-4BA4-AC6B-E41DAA8F8276}"/>
              </a:ext>
            </a:extLst>
          </p:cNvPr>
          <p:cNvCxnSpPr>
            <a:cxnSpLocks/>
          </p:cNvCxnSpPr>
          <p:nvPr/>
        </p:nvCxnSpPr>
        <p:spPr>
          <a:xfrm flipH="1" flipV="1">
            <a:off x="5632032" y="4653862"/>
            <a:ext cx="491248" cy="11842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951D82A-63B1-4ED2-8B4C-EDE579B30D2B}"/>
              </a:ext>
            </a:extLst>
          </p:cNvPr>
          <p:cNvSpPr txBox="1"/>
          <p:nvPr/>
        </p:nvSpPr>
        <p:spPr>
          <a:xfrm>
            <a:off x="424442" y="2797354"/>
            <a:ext cx="27137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7 – 30 GHz</a:t>
            </a:r>
            <a:endParaRPr lang="es-ES" sz="135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165020-3531-43E7-A2B0-8B80A2CFB947}"/>
              </a:ext>
            </a:extLst>
          </p:cNvPr>
          <p:cNvSpPr txBox="1"/>
          <p:nvPr/>
        </p:nvSpPr>
        <p:spPr>
          <a:xfrm>
            <a:off x="7912867" y="3881401"/>
            <a:ext cx="27137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7 – 15 GHz</a:t>
            </a:r>
          </a:p>
          <a:p>
            <a:endParaRPr lang="en-GB" sz="135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6890CC-CEBA-4EBD-BCD9-7C021267ED1F}"/>
              </a:ext>
            </a:extLst>
          </p:cNvPr>
          <p:cNvSpPr txBox="1"/>
          <p:nvPr/>
        </p:nvSpPr>
        <p:spPr>
          <a:xfrm>
            <a:off x="276468" y="1064998"/>
            <a:ext cx="27137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Atacama</a:t>
            </a:r>
            <a:endParaRPr lang="es-ES" sz="135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D921D4-2760-4E60-BC40-A918D36DED3D}"/>
              </a:ext>
            </a:extLst>
          </p:cNvPr>
          <p:cNvSpPr txBox="1"/>
          <p:nvPr/>
        </p:nvSpPr>
        <p:spPr>
          <a:xfrm>
            <a:off x="6098452" y="3707526"/>
            <a:ext cx="27137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/>
              <a:t>Klerefontein</a:t>
            </a:r>
            <a:endParaRPr lang="es-ES" sz="1350" dirty="0"/>
          </a:p>
        </p:txBody>
      </p:sp>
      <p:pic>
        <p:nvPicPr>
          <p:cNvPr id="13" name="Picture 12" descr="A picture containing ground, outdoor&#10;&#10;Description generated with high confidence">
            <a:extLst>
              <a:ext uri="{FF2B5EF4-FFF2-40B4-BE49-F238E27FC236}">
                <a16:creationId xmlns:a16="http://schemas.microsoft.com/office/drawing/2014/main" id="{986CC44E-DAB3-484B-8B80-5AF9CD2DF1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87" y="965138"/>
            <a:ext cx="2334576" cy="2304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009A34A-804E-4BA9-BDC3-CA0B7E4DBF55}"/>
              </a:ext>
            </a:extLst>
          </p:cNvPr>
          <p:cNvSpPr txBox="1"/>
          <p:nvPr/>
        </p:nvSpPr>
        <p:spPr>
          <a:xfrm>
            <a:off x="6805238" y="3044935"/>
            <a:ext cx="27137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7 – 30 GHz</a:t>
            </a:r>
            <a:endParaRPr lang="es-ES" sz="135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D7C987-08DA-4299-9778-5466FCE37DD5}"/>
              </a:ext>
            </a:extLst>
          </p:cNvPr>
          <p:cNvSpPr txBox="1"/>
          <p:nvPr/>
        </p:nvSpPr>
        <p:spPr>
          <a:xfrm>
            <a:off x="6604987" y="978209"/>
            <a:ext cx="27137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Tenerife</a:t>
            </a:r>
            <a:endParaRPr lang="es-ES" sz="1350" dirty="0"/>
          </a:p>
        </p:txBody>
      </p:sp>
    </p:spTree>
    <p:extLst>
      <p:ext uri="{BB962C8B-B14F-4D97-AF65-F5344CB8AC3E}">
        <p14:creationId xmlns:p14="http://schemas.microsoft.com/office/powerpoint/2010/main" val="3212284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6A6F7-7201-4D39-8382-5FD1B1F33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1" y="105900"/>
            <a:ext cx="7055380" cy="1400530"/>
          </a:xfrm>
        </p:spPr>
        <p:txBody>
          <a:bodyPr/>
          <a:lstStyle/>
          <a:p>
            <a:r>
              <a:rPr lang="en-GB" dirty="0"/>
              <a:t>Sites and total survey time</a:t>
            </a:r>
            <a:endParaRPr lang="es-ES" dirty="0"/>
          </a:p>
        </p:txBody>
      </p:sp>
      <p:pic>
        <p:nvPicPr>
          <p:cNvPr id="9" name="Content Placeholder 8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8B200121-C946-4D7E-AED0-A5ECA580B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91" y="1376558"/>
            <a:ext cx="5599073" cy="352225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502E5A-0748-4732-B470-506AF39A6F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" r="5227"/>
          <a:stretch/>
        </p:blipFill>
        <p:spPr>
          <a:xfrm>
            <a:off x="5898165" y="1791902"/>
            <a:ext cx="3126944" cy="2531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51A79B-EDCC-4E4F-B68D-61DBA14BC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1" y="3258"/>
            <a:ext cx="2235578" cy="117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AD1929-BA34-480B-8916-072A7762909B}"/>
              </a:ext>
            </a:extLst>
          </p:cNvPr>
          <p:cNvSpPr txBox="1"/>
          <p:nvPr/>
        </p:nvSpPr>
        <p:spPr>
          <a:xfrm>
            <a:off x="345440" y="5800134"/>
            <a:ext cx="780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survey time = </a:t>
            </a:r>
            <a:r>
              <a:rPr lang="en-GB" dirty="0" err="1"/>
              <a:t>n</a:t>
            </a:r>
            <a:r>
              <a:rPr lang="en-GB" baseline="-25000" dirty="0" err="1"/>
              <a:t>years</a:t>
            </a:r>
            <a:r>
              <a:rPr lang="en-GB" dirty="0"/>
              <a:t>*0.5 (night </a:t>
            </a:r>
            <a:r>
              <a:rPr lang="en-GB" dirty="0" err="1"/>
              <a:t>obs</a:t>
            </a:r>
            <a:r>
              <a:rPr lang="en-GB" dirty="0"/>
              <a:t>) *0.8 (usable data)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225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4352D-0E89-4F6A-9A3D-20BB88D0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1" y="3258"/>
            <a:ext cx="2235578" cy="11774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C492AF3-D9E7-4F9B-8502-03776332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1" y="105900"/>
            <a:ext cx="7055380" cy="1400530"/>
          </a:xfrm>
        </p:spPr>
        <p:txBody>
          <a:bodyPr/>
          <a:lstStyle/>
          <a:p>
            <a:r>
              <a:rPr lang="en-GB" dirty="0"/>
              <a:t>Sensitivities</a:t>
            </a:r>
            <a:endParaRPr lang="es-E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8A4E840-E533-4E3C-8AB5-D7E79F886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60574"/>
              </p:ext>
            </p:extLst>
          </p:nvPr>
        </p:nvGraphicFramePr>
        <p:xfrm>
          <a:off x="6788121" y="1779474"/>
          <a:ext cx="2235579" cy="4420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1158">
                  <a:extLst>
                    <a:ext uri="{9D8B030D-6E8A-4147-A177-3AD203B41FA5}">
                      <a16:colId xmlns:a16="http://schemas.microsoft.com/office/drawing/2014/main" val="4071212856"/>
                    </a:ext>
                  </a:extLst>
                </a:gridCol>
                <a:gridCol w="791791">
                  <a:extLst>
                    <a:ext uri="{9D8B030D-6E8A-4147-A177-3AD203B41FA5}">
                      <a16:colId xmlns:a16="http://schemas.microsoft.com/office/drawing/2014/main" val="3475369113"/>
                    </a:ext>
                  </a:extLst>
                </a:gridCol>
                <a:gridCol w="802630">
                  <a:extLst>
                    <a:ext uri="{9D8B030D-6E8A-4147-A177-3AD203B41FA5}">
                      <a16:colId xmlns:a16="http://schemas.microsoft.com/office/drawing/2014/main" val="3681950674"/>
                    </a:ext>
                  </a:extLst>
                </a:gridCol>
              </a:tblGrid>
              <a:tr h="45847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F [GHZ]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I [</a:t>
                      </a:r>
                      <a:r>
                        <a:rPr lang="en-GB" sz="1200" dirty="0" err="1"/>
                        <a:t>uKdeg</a:t>
                      </a:r>
                      <a:r>
                        <a:rPr lang="en-GB" sz="1200" dirty="0"/>
                        <a:t>]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P</a:t>
                      </a:r>
                    </a:p>
                    <a:p>
                      <a:pPr algn="ctr"/>
                      <a:r>
                        <a:rPr lang="en-GB" sz="1200" dirty="0"/>
                        <a:t>[</a:t>
                      </a:r>
                      <a:r>
                        <a:rPr lang="en-GB" sz="1200" dirty="0" err="1"/>
                        <a:t>uKdeg</a:t>
                      </a:r>
                      <a:r>
                        <a:rPr lang="en-GB" sz="1200" dirty="0"/>
                        <a:t>]</a:t>
                      </a:r>
                      <a:endParaRPr lang="es-E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3332527"/>
                  </a:ext>
                </a:extLst>
              </a:tr>
              <a:tr h="265625">
                <a:tc>
                  <a:txBody>
                    <a:bodyPr/>
                    <a:lstStyle/>
                    <a:p>
                      <a:r>
                        <a:rPr lang="en-GB" sz="1400" dirty="0"/>
                        <a:t>7.4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1.64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0.55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2266001"/>
                  </a:ext>
                </a:extLst>
              </a:tr>
              <a:tr h="265625">
                <a:tc>
                  <a:txBody>
                    <a:bodyPr/>
                    <a:lstStyle/>
                    <a:p>
                      <a:r>
                        <a:rPr lang="en-GB" sz="1400" dirty="0"/>
                        <a:t>8.3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1.54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0.51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501349"/>
                  </a:ext>
                </a:extLst>
              </a:tr>
              <a:tr h="265625">
                <a:tc>
                  <a:txBody>
                    <a:bodyPr/>
                    <a:lstStyle/>
                    <a:p>
                      <a:r>
                        <a:rPr lang="en-GB" sz="1400" dirty="0"/>
                        <a:t>9.4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1.48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0.49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436834"/>
                  </a:ext>
                </a:extLst>
              </a:tr>
              <a:tr h="265625">
                <a:tc>
                  <a:txBody>
                    <a:bodyPr/>
                    <a:lstStyle/>
                    <a:p>
                      <a:r>
                        <a:rPr lang="en-GB" sz="1400" dirty="0"/>
                        <a:t>10.1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1.49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0.50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275290"/>
                  </a:ext>
                </a:extLst>
              </a:tr>
              <a:tr h="265625">
                <a:tc>
                  <a:txBody>
                    <a:bodyPr/>
                    <a:lstStyle/>
                    <a:p>
                      <a:r>
                        <a:rPr lang="en-GB" sz="1400" dirty="0"/>
                        <a:t>11.7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1.43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0.48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72616"/>
                  </a:ext>
                </a:extLst>
              </a:tr>
              <a:tr h="265625">
                <a:tc>
                  <a:txBody>
                    <a:bodyPr/>
                    <a:lstStyle/>
                    <a:p>
                      <a:r>
                        <a:rPr lang="en-GB" sz="1400" dirty="0"/>
                        <a:t>13.2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1.37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0.46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8699779"/>
                  </a:ext>
                </a:extLst>
              </a:tr>
              <a:tr h="265625">
                <a:tc>
                  <a:txBody>
                    <a:bodyPr/>
                    <a:lstStyle/>
                    <a:p>
                      <a:r>
                        <a:rPr lang="en-GB" sz="1400" dirty="0"/>
                        <a:t>14.9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1.47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0.49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026575"/>
                  </a:ext>
                </a:extLst>
              </a:tr>
              <a:tr h="265625">
                <a:tc>
                  <a:txBody>
                    <a:bodyPr/>
                    <a:lstStyle/>
                    <a:p>
                      <a:r>
                        <a:rPr lang="en-GB" sz="1400" dirty="0"/>
                        <a:t>15.9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0.36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0.12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7239686"/>
                  </a:ext>
                </a:extLst>
              </a:tr>
              <a:tr h="265625">
                <a:tc>
                  <a:txBody>
                    <a:bodyPr/>
                    <a:lstStyle/>
                    <a:p>
                      <a:r>
                        <a:rPr lang="en-GB" sz="1400" dirty="0"/>
                        <a:t>17.9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0.21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0.10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586465"/>
                  </a:ext>
                </a:extLst>
              </a:tr>
              <a:tr h="265625">
                <a:tc>
                  <a:txBody>
                    <a:bodyPr/>
                    <a:lstStyle/>
                    <a:p>
                      <a:r>
                        <a:rPr lang="en-GB" sz="1400" dirty="0"/>
                        <a:t>20.1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0.27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0.09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373897"/>
                  </a:ext>
                </a:extLst>
              </a:tr>
              <a:tr h="265625">
                <a:tc>
                  <a:txBody>
                    <a:bodyPr/>
                    <a:lstStyle/>
                    <a:p>
                      <a:r>
                        <a:rPr lang="en-GB" sz="1400" dirty="0"/>
                        <a:t>22.5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0.32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0.11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5976563"/>
                  </a:ext>
                </a:extLst>
              </a:tr>
              <a:tr h="265625">
                <a:tc>
                  <a:txBody>
                    <a:bodyPr/>
                    <a:lstStyle/>
                    <a:p>
                      <a:r>
                        <a:rPr lang="en-GB" sz="1400" dirty="0"/>
                        <a:t>25.3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0.31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0.10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781227"/>
                  </a:ext>
                </a:extLst>
              </a:tr>
              <a:tr h="265625">
                <a:tc>
                  <a:txBody>
                    <a:bodyPr/>
                    <a:lstStyle/>
                    <a:p>
                      <a:r>
                        <a:rPr lang="en-GB" sz="1400" dirty="0"/>
                        <a:t>28.4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0.30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0.10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13213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6B51B85-66A7-4862-B7FA-905DA3FDA5CA}"/>
              </a:ext>
            </a:extLst>
          </p:cNvPr>
          <p:cNvSpPr txBox="1"/>
          <p:nvPr/>
        </p:nvSpPr>
        <p:spPr>
          <a:xfrm>
            <a:off x="103030" y="877343"/>
            <a:ext cx="780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NextBASS</a:t>
            </a:r>
            <a:r>
              <a:rPr lang="en-GB" dirty="0"/>
              <a:t>, 5 years, 1 feed 7-15GHz, 30 feeds 15-30 GHz</a:t>
            </a:r>
            <a:endParaRPr lang="es-ES" dirty="0"/>
          </a:p>
        </p:txBody>
      </p:sp>
      <p:pic>
        <p:nvPicPr>
          <p:cNvPr id="13" name="Picture 12" descr="A close up of a map&#10;&#10;Description generated with high confidence">
            <a:extLst>
              <a:ext uri="{FF2B5EF4-FFF2-40B4-BE49-F238E27FC236}">
                <a16:creationId xmlns:a16="http://schemas.microsoft.com/office/drawing/2014/main" id="{479D0487-E26E-46C8-88FD-74712CE6F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" t="4655" r="6270"/>
          <a:stretch/>
        </p:blipFill>
        <p:spPr>
          <a:xfrm>
            <a:off x="191421" y="1246675"/>
            <a:ext cx="6483700" cy="532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9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35AC7-FE91-4E89-B5FB-801DB68BA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Single Pixel Simulations</a:t>
            </a:r>
            <a:endParaRPr lang="es-E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E85CFD-A7CF-4211-B326-AEE41BB8C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042" y="1380445"/>
            <a:ext cx="8589505" cy="5477555"/>
          </a:xfrm>
        </p:spPr>
        <p:txBody>
          <a:bodyPr>
            <a:normAutofit fontScale="32500" lnSpcReduction="20000"/>
          </a:bodyPr>
          <a:lstStyle/>
          <a:p>
            <a:r>
              <a:rPr lang="en-GB" sz="4900" dirty="0"/>
              <a:t>Estimate experiment sensitivity -&gt; </a:t>
            </a:r>
            <a:r>
              <a:rPr lang="en-GB" sz="4900" b="1" dirty="0"/>
              <a:t>1 </a:t>
            </a:r>
            <a:r>
              <a:rPr lang="en-GB" sz="4900" b="1" dirty="0" err="1"/>
              <a:t>deg</a:t>
            </a:r>
            <a:r>
              <a:rPr lang="en-GB" sz="4900" b="1" dirty="0"/>
              <a:t> pixels (I) </a:t>
            </a:r>
            <a:r>
              <a:rPr lang="en-GB" sz="4900" dirty="0"/>
              <a:t>and </a:t>
            </a:r>
            <a:r>
              <a:rPr lang="en-GB" sz="4900" b="1" dirty="0"/>
              <a:t>3 </a:t>
            </a:r>
            <a:r>
              <a:rPr lang="en-GB" sz="4900" b="1" dirty="0" err="1"/>
              <a:t>deg</a:t>
            </a:r>
            <a:r>
              <a:rPr lang="en-GB" sz="4900" b="1" dirty="0"/>
              <a:t> pixels (P)</a:t>
            </a:r>
          </a:p>
          <a:p>
            <a:r>
              <a:rPr lang="en-GB" sz="4900" dirty="0"/>
              <a:t>Different combinations of experiments (add more freq. channels)</a:t>
            </a:r>
          </a:p>
          <a:p>
            <a:r>
              <a:rPr lang="en-GB" sz="4900" dirty="0"/>
              <a:t>Range of pixel regions with different foreground levels</a:t>
            </a:r>
          </a:p>
          <a:p>
            <a:r>
              <a:rPr lang="en-GB" sz="4900" dirty="0"/>
              <a:t>Generate Jeffreys Prior for each free parameter</a:t>
            </a:r>
          </a:p>
          <a:p>
            <a:r>
              <a:rPr lang="en-GB" sz="4900" dirty="0"/>
              <a:t>Three levels of complexity: </a:t>
            </a:r>
            <a:r>
              <a:rPr lang="en-GB" sz="4900" b="1" dirty="0"/>
              <a:t>BASIC, CURVED SYNCHROTRON, COMPLEX </a:t>
            </a:r>
          </a:p>
          <a:p>
            <a:pPr lvl="1"/>
            <a:r>
              <a:rPr lang="en-GB" sz="4900" dirty="0"/>
              <a:t>Intensity: </a:t>
            </a:r>
          </a:p>
          <a:p>
            <a:pPr lvl="2"/>
            <a:r>
              <a:rPr lang="en-GB" sz="4700" dirty="0"/>
              <a:t>Straight synch… + curvature term… + free to move free-free Electron temperature</a:t>
            </a:r>
          </a:p>
          <a:p>
            <a:pPr lvl="1"/>
            <a:r>
              <a:rPr lang="en-GB" sz="4900" dirty="0"/>
              <a:t>Polarisation: </a:t>
            </a:r>
          </a:p>
          <a:p>
            <a:pPr lvl="2"/>
            <a:r>
              <a:rPr lang="en-GB" sz="4700" dirty="0"/>
              <a:t>Straight synch… + curvature term… + 1% (of I) AME component</a:t>
            </a:r>
          </a:p>
          <a:p>
            <a:r>
              <a:rPr lang="en-GB" sz="4900" dirty="0"/>
              <a:t>Bayesian statistical methods + MCMC sampling algorithm</a:t>
            </a:r>
          </a:p>
          <a:p>
            <a:r>
              <a:rPr lang="en-GB" sz="4900" dirty="0"/>
              <a:t>Plot probability density function for each parameter</a:t>
            </a:r>
          </a:p>
          <a:p>
            <a:r>
              <a:rPr lang="en-GB" sz="4900" dirty="0"/>
              <a:t>Fit spectrum to each run &amp; plot error bars</a:t>
            </a:r>
          </a:p>
          <a:p>
            <a:pPr marL="0" indent="0">
              <a:buNone/>
            </a:pPr>
            <a:endParaRPr lang="en-GB" sz="4900" dirty="0"/>
          </a:p>
          <a:p>
            <a:pPr marL="0" indent="0" algn="ctr">
              <a:buNone/>
            </a:pPr>
            <a:r>
              <a:rPr lang="en-GB" sz="5500" i="1" dirty="0"/>
              <a:t>… NEXT STEP: ERROR MODELLING … e.g. fitting a basic sky model to a complex sky</a:t>
            </a:r>
          </a:p>
          <a:p>
            <a:endParaRPr lang="es-E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84ABBB-6345-41AA-A83E-D7A4FCD76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1" y="3258"/>
            <a:ext cx="2235578" cy="11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01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35AC7-FE91-4E89-B5FB-801DB68BA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Basic Polarisation Model </a:t>
            </a:r>
            <a:endParaRPr lang="es-ES" dirty="0"/>
          </a:p>
        </p:txBody>
      </p:sp>
      <p:pic>
        <p:nvPicPr>
          <p:cNvPr id="10" name="Content Placeholder 9" descr="A close up of a map&#10;&#10;Description generated with high confidence">
            <a:extLst>
              <a:ext uri="{FF2B5EF4-FFF2-40B4-BE49-F238E27FC236}">
                <a16:creationId xmlns:a16="http://schemas.microsoft.com/office/drawing/2014/main" id="{1C1BC46C-4C5A-42CB-93C8-8472553D4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8" y="1748902"/>
            <a:ext cx="6439716" cy="3251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ED8BFF2-118A-40CC-9330-4BE158F565ED}"/>
              </a:ext>
            </a:extLst>
          </p:cNvPr>
          <p:cNvGrpSpPr/>
          <p:nvPr/>
        </p:nvGrpSpPr>
        <p:grpSpPr>
          <a:xfrm>
            <a:off x="6717614" y="2072157"/>
            <a:ext cx="2306097" cy="2654573"/>
            <a:chOff x="8956818" y="1619876"/>
            <a:chExt cx="3074796" cy="35394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F52851-6DD6-4966-A172-729BC2D7FD05}"/>
                </a:ext>
              </a:extLst>
            </p:cNvPr>
            <p:cNvSpPr txBox="1"/>
            <p:nvPr/>
          </p:nvSpPr>
          <p:spPr>
            <a:xfrm>
              <a:off x="8956818" y="1619876"/>
              <a:ext cx="3074796" cy="3539431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Planck + </a:t>
              </a:r>
              <a:r>
                <a:rPr lang="en-GB" sz="1200" dirty="0" err="1">
                  <a:solidFill>
                    <a:schemeClr val="bg1"/>
                  </a:solidFill>
                </a:rPr>
                <a:t>LiteBIRD</a:t>
              </a:r>
              <a:endParaRPr lang="en-GB" sz="1200" dirty="0">
                <a:solidFill>
                  <a:schemeClr val="bg1"/>
                </a:solidFill>
              </a:endParaRPr>
            </a:p>
            <a:p>
              <a:pPr algn="ctr"/>
              <a:endParaRPr lang="en-GB" sz="1200" dirty="0">
                <a:solidFill>
                  <a:schemeClr val="bg1"/>
                </a:solidFill>
              </a:endParaRPr>
            </a:p>
            <a:p>
              <a:pPr algn="ctr"/>
              <a:endParaRPr lang="en-GB" sz="1200" dirty="0">
                <a:solidFill>
                  <a:schemeClr val="bg1"/>
                </a:solidFill>
              </a:endParaRPr>
            </a:p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Planck + </a:t>
              </a:r>
              <a:r>
                <a:rPr lang="en-GB" sz="1200" dirty="0" err="1">
                  <a:solidFill>
                    <a:schemeClr val="bg1"/>
                  </a:solidFill>
                </a:rPr>
                <a:t>LiteBIRD</a:t>
              </a:r>
              <a:r>
                <a:rPr lang="en-GB" sz="1200" dirty="0">
                  <a:solidFill>
                    <a:schemeClr val="bg1"/>
                  </a:solidFill>
                </a:rPr>
                <a:t> + C-BASS</a:t>
              </a:r>
            </a:p>
            <a:p>
              <a:pPr algn="ctr"/>
              <a:endParaRPr lang="en-GB" sz="1200" dirty="0">
                <a:solidFill>
                  <a:schemeClr val="bg1"/>
                </a:solidFill>
              </a:endParaRPr>
            </a:p>
            <a:p>
              <a:pPr algn="ctr"/>
              <a:endParaRPr lang="en-GB" sz="1200" dirty="0">
                <a:solidFill>
                  <a:schemeClr val="bg1"/>
                </a:solidFill>
              </a:endParaRPr>
            </a:p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Planck + </a:t>
              </a:r>
              <a:r>
                <a:rPr lang="en-GB" sz="1200" dirty="0" err="1">
                  <a:solidFill>
                    <a:schemeClr val="bg1"/>
                  </a:solidFill>
                </a:rPr>
                <a:t>LiteBIRD</a:t>
              </a:r>
              <a:r>
                <a:rPr lang="en-GB" sz="1200" dirty="0">
                  <a:solidFill>
                    <a:schemeClr val="bg1"/>
                  </a:solidFill>
                </a:rPr>
                <a:t> + C-BASS +</a:t>
              </a:r>
            </a:p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X-BASS</a:t>
              </a:r>
            </a:p>
            <a:p>
              <a:pPr algn="ctr"/>
              <a:endParaRPr lang="en-GB" sz="1200" dirty="0">
                <a:solidFill>
                  <a:schemeClr val="bg1"/>
                </a:solidFill>
              </a:endParaRPr>
            </a:p>
            <a:p>
              <a:pPr algn="ctr"/>
              <a:endParaRPr lang="en-GB" sz="1200" dirty="0">
                <a:solidFill>
                  <a:schemeClr val="bg1"/>
                </a:solidFill>
              </a:endParaRPr>
            </a:p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Planck + </a:t>
              </a:r>
              <a:r>
                <a:rPr lang="en-GB" sz="1200" dirty="0" err="1">
                  <a:solidFill>
                    <a:schemeClr val="bg1"/>
                  </a:solidFill>
                </a:rPr>
                <a:t>LiteBIRD</a:t>
              </a:r>
              <a:r>
                <a:rPr lang="en-GB" sz="1200" dirty="0">
                  <a:solidFill>
                    <a:schemeClr val="bg1"/>
                  </a:solidFill>
                </a:rPr>
                <a:t> + C-BASS + </a:t>
              </a:r>
              <a:r>
                <a:rPr lang="en-GB" sz="1200" dirty="0" err="1">
                  <a:solidFill>
                    <a:schemeClr val="bg1"/>
                  </a:solidFill>
                </a:rPr>
                <a:t>NextBASS</a:t>
              </a:r>
              <a:endParaRPr lang="en-GB" sz="1200" dirty="0">
                <a:solidFill>
                  <a:schemeClr val="bg1"/>
                </a:solidFill>
              </a:endParaRPr>
            </a:p>
            <a:p>
              <a:pPr algn="ctr"/>
              <a:endParaRPr lang="en-GB" sz="1200" dirty="0">
                <a:solidFill>
                  <a:schemeClr val="bg1"/>
                </a:solidFill>
              </a:endParaRPr>
            </a:p>
            <a:p>
              <a:endParaRPr lang="es-ES" sz="105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D479DF4-5EA0-45B1-92F0-C6ADC3B5EF84}"/>
                </a:ext>
              </a:extLst>
            </p:cNvPr>
            <p:cNvCxnSpPr/>
            <p:nvPr/>
          </p:nvCxnSpPr>
          <p:spPr>
            <a:xfrm>
              <a:off x="9934113" y="2074555"/>
              <a:ext cx="1305017" cy="0"/>
            </a:xfrm>
            <a:prstGeom prst="line">
              <a:avLst/>
            </a:prstGeom>
            <a:ln w="57150">
              <a:solidFill>
                <a:srgbClr val="9B3BF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6692EF5-B193-4250-B09B-7D28237BDF37}"/>
                </a:ext>
              </a:extLst>
            </p:cNvPr>
            <p:cNvCxnSpPr/>
            <p:nvPr/>
          </p:nvCxnSpPr>
          <p:spPr>
            <a:xfrm>
              <a:off x="9945333" y="2883903"/>
              <a:ext cx="1305017" cy="0"/>
            </a:xfrm>
            <a:prstGeom prst="line">
              <a:avLst/>
            </a:prstGeom>
            <a:ln w="57150">
              <a:solidFill>
                <a:srgbClr val="200F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76DE9FD-FCF0-4C3A-AC81-D5C0BE56E0BD}"/>
                </a:ext>
              </a:extLst>
            </p:cNvPr>
            <p:cNvCxnSpPr/>
            <p:nvPr/>
          </p:nvCxnSpPr>
          <p:spPr>
            <a:xfrm>
              <a:off x="9945333" y="3826415"/>
              <a:ext cx="1305017" cy="0"/>
            </a:xfrm>
            <a:prstGeom prst="line">
              <a:avLst/>
            </a:prstGeom>
            <a:ln w="5715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19CF248-D753-4F2E-9203-C14D628F90C1}"/>
                </a:ext>
              </a:extLst>
            </p:cNvPr>
            <p:cNvCxnSpPr/>
            <p:nvPr/>
          </p:nvCxnSpPr>
          <p:spPr>
            <a:xfrm>
              <a:off x="9945333" y="4802960"/>
              <a:ext cx="1305017" cy="0"/>
            </a:xfrm>
            <a:prstGeom prst="line">
              <a:avLst/>
            </a:prstGeom>
            <a:ln w="57150">
              <a:solidFill>
                <a:srgbClr val="22B71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2130A73-AD55-4EEF-A3CC-A8B74DAEE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1" y="3258"/>
            <a:ext cx="2235578" cy="11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80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35AC7-FE91-4E89-B5FB-801DB68BA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/>
              <a:t>… add synchrotron curvature… </a:t>
            </a:r>
            <a:endParaRPr lang="es-ES" sz="3000" dirty="0"/>
          </a:p>
        </p:txBody>
      </p:sp>
      <p:pic>
        <p:nvPicPr>
          <p:cNvPr id="9" name="Picture 8" descr="A close up of a map&#10;&#10;Description generated with high confidence">
            <a:extLst>
              <a:ext uri="{FF2B5EF4-FFF2-40B4-BE49-F238E27FC236}">
                <a16:creationId xmlns:a16="http://schemas.microsoft.com/office/drawing/2014/main" id="{4F1AFE7A-8474-448D-AF06-6E4DA89F7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00" y="1180730"/>
            <a:ext cx="6247842" cy="4651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5391D53-EA48-4B1E-A339-284039020983}"/>
              </a:ext>
            </a:extLst>
          </p:cNvPr>
          <p:cNvGrpSpPr/>
          <p:nvPr/>
        </p:nvGrpSpPr>
        <p:grpSpPr>
          <a:xfrm>
            <a:off x="6750905" y="2113255"/>
            <a:ext cx="2306097" cy="2654573"/>
            <a:chOff x="8956818" y="1619876"/>
            <a:chExt cx="3074796" cy="35394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CF8694-3094-4373-B752-15213404A6E3}"/>
                </a:ext>
              </a:extLst>
            </p:cNvPr>
            <p:cNvSpPr txBox="1"/>
            <p:nvPr/>
          </p:nvSpPr>
          <p:spPr>
            <a:xfrm>
              <a:off x="8956818" y="1619876"/>
              <a:ext cx="3074796" cy="3539431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Planck + </a:t>
              </a:r>
              <a:r>
                <a:rPr lang="en-GB" sz="1200" dirty="0" err="1">
                  <a:solidFill>
                    <a:schemeClr val="bg1"/>
                  </a:solidFill>
                </a:rPr>
                <a:t>LiteBIRD</a:t>
              </a:r>
              <a:endParaRPr lang="en-GB" sz="1200" dirty="0">
                <a:solidFill>
                  <a:schemeClr val="bg1"/>
                </a:solidFill>
              </a:endParaRPr>
            </a:p>
            <a:p>
              <a:pPr algn="ctr"/>
              <a:endParaRPr lang="en-GB" sz="1200" dirty="0">
                <a:solidFill>
                  <a:schemeClr val="bg1"/>
                </a:solidFill>
              </a:endParaRPr>
            </a:p>
            <a:p>
              <a:pPr algn="ctr"/>
              <a:endParaRPr lang="en-GB" sz="1200" dirty="0">
                <a:solidFill>
                  <a:schemeClr val="bg1"/>
                </a:solidFill>
              </a:endParaRPr>
            </a:p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Planck + </a:t>
              </a:r>
              <a:r>
                <a:rPr lang="en-GB" sz="1200" dirty="0" err="1">
                  <a:solidFill>
                    <a:schemeClr val="bg1"/>
                  </a:solidFill>
                </a:rPr>
                <a:t>LiteBIRD</a:t>
              </a:r>
              <a:r>
                <a:rPr lang="en-GB" sz="1200" dirty="0">
                  <a:solidFill>
                    <a:schemeClr val="bg1"/>
                  </a:solidFill>
                </a:rPr>
                <a:t> + C-BASS</a:t>
              </a:r>
            </a:p>
            <a:p>
              <a:pPr algn="ctr"/>
              <a:endParaRPr lang="en-GB" sz="1200" dirty="0">
                <a:solidFill>
                  <a:schemeClr val="bg1"/>
                </a:solidFill>
              </a:endParaRPr>
            </a:p>
            <a:p>
              <a:pPr algn="ctr"/>
              <a:endParaRPr lang="en-GB" sz="1200" dirty="0">
                <a:solidFill>
                  <a:schemeClr val="bg1"/>
                </a:solidFill>
              </a:endParaRPr>
            </a:p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Planck + </a:t>
              </a:r>
              <a:r>
                <a:rPr lang="en-GB" sz="1200" dirty="0" err="1">
                  <a:solidFill>
                    <a:schemeClr val="bg1"/>
                  </a:solidFill>
                </a:rPr>
                <a:t>LiteBIRD</a:t>
              </a:r>
              <a:r>
                <a:rPr lang="en-GB" sz="1200" dirty="0">
                  <a:solidFill>
                    <a:schemeClr val="bg1"/>
                  </a:solidFill>
                </a:rPr>
                <a:t> + C-BASS +</a:t>
              </a:r>
            </a:p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X-BASS</a:t>
              </a:r>
            </a:p>
            <a:p>
              <a:pPr algn="ctr"/>
              <a:endParaRPr lang="en-GB" sz="1200" dirty="0">
                <a:solidFill>
                  <a:schemeClr val="bg1"/>
                </a:solidFill>
              </a:endParaRPr>
            </a:p>
            <a:p>
              <a:pPr algn="ctr"/>
              <a:endParaRPr lang="en-GB" sz="1200" dirty="0">
                <a:solidFill>
                  <a:schemeClr val="bg1"/>
                </a:solidFill>
              </a:endParaRPr>
            </a:p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Planck + </a:t>
              </a:r>
              <a:r>
                <a:rPr lang="en-GB" sz="1200" dirty="0" err="1">
                  <a:solidFill>
                    <a:schemeClr val="bg1"/>
                  </a:solidFill>
                </a:rPr>
                <a:t>LiteBIRD</a:t>
              </a:r>
              <a:r>
                <a:rPr lang="en-GB" sz="1200" dirty="0">
                  <a:solidFill>
                    <a:schemeClr val="bg1"/>
                  </a:solidFill>
                </a:rPr>
                <a:t> + C-BASS + </a:t>
              </a:r>
              <a:r>
                <a:rPr lang="en-GB" sz="1200" dirty="0" err="1">
                  <a:solidFill>
                    <a:schemeClr val="bg1"/>
                  </a:solidFill>
                </a:rPr>
                <a:t>NextBASS</a:t>
              </a:r>
              <a:endParaRPr lang="en-GB" sz="1200" dirty="0">
                <a:solidFill>
                  <a:schemeClr val="bg1"/>
                </a:solidFill>
              </a:endParaRPr>
            </a:p>
            <a:p>
              <a:pPr algn="ctr"/>
              <a:endParaRPr lang="en-GB" sz="1200" dirty="0">
                <a:solidFill>
                  <a:schemeClr val="bg1"/>
                </a:solidFill>
              </a:endParaRPr>
            </a:p>
            <a:p>
              <a:endParaRPr lang="es-ES" sz="1050" dirty="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FDC70C1-0B57-4007-BA20-BDDF9E99796F}"/>
                </a:ext>
              </a:extLst>
            </p:cNvPr>
            <p:cNvCxnSpPr/>
            <p:nvPr/>
          </p:nvCxnSpPr>
          <p:spPr>
            <a:xfrm>
              <a:off x="9934113" y="2074555"/>
              <a:ext cx="1305017" cy="0"/>
            </a:xfrm>
            <a:prstGeom prst="line">
              <a:avLst/>
            </a:prstGeom>
            <a:ln w="57150">
              <a:solidFill>
                <a:srgbClr val="9B3BFB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D39F6E6-F738-45AA-9B15-FAB621FBB4F5}"/>
                </a:ext>
              </a:extLst>
            </p:cNvPr>
            <p:cNvCxnSpPr/>
            <p:nvPr/>
          </p:nvCxnSpPr>
          <p:spPr>
            <a:xfrm>
              <a:off x="9945333" y="2883903"/>
              <a:ext cx="1305017" cy="0"/>
            </a:xfrm>
            <a:prstGeom prst="line">
              <a:avLst/>
            </a:prstGeom>
            <a:ln w="57150">
              <a:solidFill>
                <a:srgbClr val="200F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A3039F0-FDB0-43A9-85A1-686C2D3B2701}"/>
                </a:ext>
              </a:extLst>
            </p:cNvPr>
            <p:cNvCxnSpPr/>
            <p:nvPr/>
          </p:nvCxnSpPr>
          <p:spPr>
            <a:xfrm>
              <a:off x="9945333" y="3826415"/>
              <a:ext cx="1305017" cy="0"/>
            </a:xfrm>
            <a:prstGeom prst="line">
              <a:avLst/>
            </a:prstGeom>
            <a:ln w="5715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C0CF0B9-D433-46DB-ADDC-DE373D446F80}"/>
                </a:ext>
              </a:extLst>
            </p:cNvPr>
            <p:cNvCxnSpPr/>
            <p:nvPr/>
          </p:nvCxnSpPr>
          <p:spPr>
            <a:xfrm>
              <a:off x="9945333" y="4802960"/>
              <a:ext cx="1305017" cy="0"/>
            </a:xfrm>
            <a:prstGeom prst="line">
              <a:avLst/>
            </a:prstGeom>
            <a:ln w="57150">
              <a:solidFill>
                <a:srgbClr val="22B71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B2225D1-D462-4FD0-A3C1-E356A2990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1" y="3258"/>
            <a:ext cx="2235578" cy="11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76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1483</TotalTime>
  <Words>1049</Words>
  <Application>Microsoft Office PowerPoint</Application>
  <PresentationFormat>On-screen Show (4:3)</PresentationFormat>
  <Paragraphs>259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ＭＳ Ｐゴシック</vt:lpstr>
      <vt:lpstr>Arial</vt:lpstr>
      <vt:lpstr>Brush Script MT</vt:lpstr>
      <vt:lpstr>Calibri</vt:lpstr>
      <vt:lpstr>Cambria Math</vt:lpstr>
      <vt:lpstr>Century Gothic</vt:lpstr>
      <vt:lpstr>Wingdings 3</vt:lpstr>
      <vt:lpstr>Ion</vt:lpstr>
      <vt:lpstr>NextBASS</vt:lpstr>
      <vt:lpstr>Concept</vt:lpstr>
      <vt:lpstr>Three stages </vt:lpstr>
      <vt:lpstr>PowerPoint Presentation</vt:lpstr>
      <vt:lpstr>Sites and total survey time</vt:lpstr>
      <vt:lpstr>Sensitivities</vt:lpstr>
      <vt:lpstr>Single Pixel Simulations</vt:lpstr>
      <vt:lpstr>Basic Polarisation Model </vt:lpstr>
      <vt:lpstr>… add synchrotron curvature… </vt:lpstr>
      <vt:lpstr>… add 1% polarised AME </vt:lpstr>
      <vt:lpstr>Planck + LiteBIRD + C-BASS</vt:lpstr>
      <vt:lpstr>… + X-BASS</vt:lpstr>
      <vt:lpstr>… + NextBASS</vt:lpstr>
      <vt:lpstr>NextBASS Optical Design</vt:lpstr>
      <vt:lpstr>Ground Shield</vt:lpstr>
      <vt:lpstr>X-BASS Optical Design</vt:lpstr>
      <vt:lpstr>NextBASS Feed Design for CXD</vt:lpstr>
      <vt:lpstr>Performance of NextBASS Feed  with CXD  </vt:lpstr>
      <vt:lpstr>PowerPoint Presentation</vt:lpstr>
      <vt:lpstr>PowerPoint Presentation</vt:lpstr>
      <vt:lpstr>Receiver</vt:lpstr>
      <vt:lpstr>Technology Development</vt:lpstr>
      <vt:lpstr>TRL?   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NextBASS</dc:title>
  <dc:creator>Jaz Roxanne</dc:creator>
  <cp:lastModifiedBy>Jaz Roxanne</cp:lastModifiedBy>
  <cp:revision>85</cp:revision>
  <dcterms:created xsi:type="dcterms:W3CDTF">2018-10-11T15:27:45Z</dcterms:created>
  <dcterms:modified xsi:type="dcterms:W3CDTF">2018-10-15T15:19:51Z</dcterms:modified>
</cp:coreProperties>
</file>