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839" r:id="rId3"/>
    <p:sldId id="861" r:id="rId4"/>
    <p:sldId id="854" r:id="rId5"/>
    <p:sldId id="860" r:id="rId6"/>
    <p:sldId id="845" r:id="rId7"/>
    <p:sldId id="258" r:id="rId8"/>
    <p:sldId id="259" r:id="rId9"/>
    <p:sldId id="842" r:id="rId10"/>
    <p:sldId id="264" r:id="rId11"/>
    <p:sldId id="843" r:id="rId12"/>
    <p:sldId id="847" r:id="rId13"/>
    <p:sldId id="846" r:id="rId14"/>
    <p:sldId id="857" r:id="rId15"/>
    <p:sldId id="848" r:id="rId16"/>
    <p:sldId id="838" r:id="rId17"/>
    <p:sldId id="850" r:id="rId18"/>
    <p:sldId id="844" r:id="rId19"/>
    <p:sldId id="858" r:id="rId20"/>
    <p:sldId id="849" r:id="rId21"/>
    <p:sldId id="851" r:id="rId22"/>
    <p:sldId id="852" r:id="rId23"/>
    <p:sldId id="856" r:id="rId24"/>
    <p:sldId id="855" r:id="rId25"/>
    <p:sldId id="853" r:id="rId26"/>
    <p:sldId id="859" r:id="rId27"/>
    <p:sldId id="84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2"/>
    <p:restoredTop sz="94643"/>
  </p:normalViewPr>
  <p:slideViewPr>
    <p:cSldViewPr snapToGrid="0" snapToObjects="1" showGuides="1">
      <p:cViewPr varScale="1">
        <p:scale>
          <a:sx n="115" d="100"/>
          <a:sy n="115" d="100"/>
        </p:scale>
        <p:origin x="25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EC559-44BE-7F49-BCEB-F22CEC4AE17A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B47A2-9B36-F94C-A416-802649404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B47A2-9B36-F94C-A416-802649404D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3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B47A2-9B36-F94C-A416-802649404D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12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B47A2-9B36-F94C-A416-802649404D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78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B47A2-9B36-F94C-A416-802649404D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7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FBFAC7-0798-A14D-A3E0-2A9BF8449C4F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F78D1-138D-C643-ABB0-E83ADE0B8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FBFAC7-0798-A14D-A3E0-2A9BF8449C4F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F78D1-138D-C643-ABB0-E83ADE0B8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3291"/>
            <a:ext cx="8229600" cy="5283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FBFAC7-0798-A14D-A3E0-2A9BF8449C4F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F78D1-138D-C643-ABB0-E83ADE0B8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FBFAC7-0798-A14D-A3E0-2A9BF8449C4F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F78D1-138D-C643-ABB0-E83ADE0B8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FBFAC7-0798-A14D-A3E0-2A9BF8449C4F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F78D1-138D-C643-ABB0-E83ADE0B8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FBFAC7-0798-A14D-A3E0-2A9BF8449C4F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F78D1-138D-C643-ABB0-E83ADE0B8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FBFAC7-0798-A14D-A3E0-2A9BF8449C4F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F78D1-138D-C643-ABB0-E83ADE0B8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FBFAC7-0798-A14D-A3E0-2A9BF8449C4F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F78D1-138D-C643-ABB0-E83ADE0B8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FBFAC7-0798-A14D-A3E0-2A9BF8449C4F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F78D1-138D-C643-ABB0-E83ADE0B8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3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3292"/>
            <a:ext cx="8229600" cy="4842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399" y="6356350"/>
            <a:ext cx="6918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Towards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Arial Narrow Bold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mb-s4.org/wiki/index.php/Main_Page" TargetMode="External"/><Relationship Id="rId2" Type="http://schemas.openxmlformats.org/officeDocument/2006/relationships/hyperlink" Target="http://cmb-s4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sf.gov/mps/ast/aaac/cmb_s4/report/CMBS4_final_report_NL.pdf" TargetMode="External"/><Relationship Id="rId5" Type="http://schemas.openxmlformats.org/officeDocument/2006/relationships/hyperlink" Target="http://arxiv.org/abs/1706.02464" TargetMode="External"/><Relationship Id="rId4" Type="http://schemas.openxmlformats.org/officeDocument/2006/relationships/hyperlink" Target="http://arxiv.org/abs/1610.0274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3200400"/>
          </a:xfrm>
        </p:spPr>
        <p:txBody>
          <a:bodyPr>
            <a:normAutofit/>
          </a:bodyPr>
          <a:lstStyle/>
          <a:p>
            <a:r>
              <a:rPr lang="en-US" dirty="0"/>
              <a:t>Julian </a:t>
            </a:r>
            <a:r>
              <a:rPr lang="en-US" dirty="0" err="1"/>
              <a:t>Borrill</a:t>
            </a:r>
            <a:endParaRPr lang="en-US" dirty="0"/>
          </a:p>
          <a:p>
            <a:r>
              <a:rPr lang="en-US" dirty="0"/>
              <a:t>CMB-S4 Co-Spokesperson</a:t>
            </a:r>
          </a:p>
          <a:p>
            <a:endParaRPr lang="en-US" sz="1000" dirty="0"/>
          </a:p>
          <a:p>
            <a:r>
              <a:rPr lang="en-US" dirty="0"/>
              <a:t>Computational Cosmology Center, Berkeley Lab</a:t>
            </a:r>
          </a:p>
          <a:p>
            <a:r>
              <a:rPr lang="en-US" dirty="0"/>
              <a:t>&amp; Space Sciences Laboratory, UC Berkeley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E2A16-C393-BC48-A6E5-26A1524C8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1134"/>
            <a:ext cx="9144000" cy="19285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4E49A-8A0A-8943-A3C3-89FB5CBE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– Collaboration 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4AEF7-F919-2D4A-8148-68F242DF9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8074"/>
            <a:ext cx="8229600" cy="5458375"/>
          </a:xfrm>
        </p:spPr>
        <p:txBody>
          <a:bodyPr>
            <a:normAutofit/>
          </a:bodyPr>
          <a:lstStyle/>
          <a:p>
            <a:r>
              <a:rPr lang="en-US" dirty="0"/>
              <a:t>Biannual open meetings to develop CMB-S4 starting in 2015, alternating between a university and a DOE laboratory.</a:t>
            </a:r>
          </a:p>
          <a:p>
            <a:r>
              <a:rPr lang="en-US" dirty="0"/>
              <a:t>CDT: </a:t>
            </a:r>
            <a:r>
              <a:rPr lang="en-US" i="1" dirty="0"/>
              <a:t>“Going forward with the CMB-S4 project with multiagency and other support requires a formal CMB-S4 collaboration.”</a:t>
            </a:r>
          </a:p>
          <a:p>
            <a:pPr lvl="1"/>
            <a:r>
              <a:rPr lang="en-US" dirty="0"/>
              <a:t>Fall 2017 (Harvard): Interim Collaboration Coordination Committee + 3 Bylaws Working Groups convened.</a:t>
            </a:r>
          </a:p>
          <a:p>
            <a:pPr lvl="1"/>
            <a:r>
              <a:rPr lang="en-US" dirty="0"/>
              <a:t>Spring 2018 (Argonne): draft bylaws debated &amp; amended.</a:t>
            </a:r>
          </a:p>
          <a:p>
            <a:r>
              <a:rPr lang="en-US" dirty="0"/>
              <a:t>Final bylaws overwhelmingly approved; collaboration formed &amp; first elections held.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5EFA3C-6887-D148-8861-DF751C9FDC0A}"/>
              </a:ext>
            </a:extLst>
          </p:cNvPr>
          <p:cNvSpPr txBox="1">
            <a:spLocks/>
          </p:cNvSpPr>
          <p:nvPr/>
        </p:nvSpPr>
        <p:spPr>
          <a:xfrm>
            <a:off x="457200" y="4715222"/>
            <a:ext cx="2781759" cy="2142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174 members:    136 US + Australia, Canada, France, Germany, Italy, Japan, Sweden, UK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7DED76-78F4-064E-B760-7540ECB53242}"/>
              </a:ext>
            </a:extLst>
          </p:cNvPr>
          <p:cNvGrpSpPr/>
          <p:nvPr/>
        </p:nvGrpSpPr>
        <p:grpSpPr>
          <a:xfrm>
            <a:off x="3362993" y="4572800"/>
            <a:ext cx="5484088" cy="2140237"/>
            <a:chOff x="3318389" y="4717763"/>
            <a:chExt cx="5484088" cy="21402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8D3FCED-4F9C-F84D-87CA-0007F7DB8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8389" y="4717763"/>
              <a:ext cx="5484088" cy="18423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4D7D8D-516D-1F47-8374-CA4C1B9275B4}"/>
                </a:ext>
              </a:extLst>
            </p:cNvPr>
            <p:cNvSpPr txBox="1"/>
            <p:nvPr/>
          </p:nvSpPr>
          <p:spPr>
            <a:xfrm>
              <a:off x="7192480" y="6581001"/>
              <a:ext cx="1494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Princeton – Fall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5076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809A0-0DFE-4D4F-A3F8-D029F08E7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– Project Schedule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B2BCA3-1A8C-3946-87CF-03A05259A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070375"/>
              </p:ext>
            </p:extLst>
          </p:nvPr>
        </p:nvGraphicFramePr>
        <p:xfrm>
          <a:off x="457200" y="1268195"/>
          <a:ext cx="8426366" cy="527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2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3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Fiscal Year Quarter</a:t>
                      </a:r>
                      <a:endParaRPr lang="en-US" sz="18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Review Milestones</a:t>
                      </a:r>
                      <a:endParaRPr lang="en-US" sz="18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4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Q4</a:t>
                      </a:r>
                      <a:r>
                        <a:rPr lang="en-US" sz="1800" baseline="0" dirty="0"/>
                        <a:t> FY2018</a:t>
                      </a:r>
                      <a:endParaRPr lang="en-US" sz="18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R&amp;D Proposal to DOE</a:t>
                      </a:r>
                      <a:r>
                        <a:rPr lang="en-US" sz="1800" baseline="0" dirty="0"/>
                        <a:t> &amp; </a:t>
                      </a:r>
                      <a:r>
                        <a:rPr lang="en-US" sz="1800" dirty="0"/>
                        <a:t>CDR Proposal</a:t>
                      </a:r>
                      <a:r>
                        <a:rPr lang="en-US" sz="1800" baseline="0" dirty="0"/>
                        <a:t> to NSF</a:t>
                      </a:r>
                      <a:endParaRPr lang="en-US" sz="18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4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baseline="0" dirty="0">
                          <a:effectLst/>
                        </a:rPr>
                        <a:t>Q2 FY</a:t>
                      </a:r>
                      <a:r>
                        <a:rPr lang="pt-BR" sz="1800" u="none" strike="noStrike" dirty="0">
                          <a:effectLst/>
                        </a:rPr>
                        <a:t>2019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DOE CD0 Approved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4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Q2 FY2019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Initial Input to the Decadal Survey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Q4 FY2019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>
                          <a:effectLst/>
                        </a:rPr>
                        <a:t>  </a:t>
                      </a:r>
                      <a:r>
                        <a:rPr lang="en-US" sz="1800" u="none" strike="noStrike" dirty="0">
                          <a:effectLst/>
                        </a:rPr>
                        <a:t>NSF CDR Approved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Q2 FY2021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Decadal Survey Results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Q2 FY2021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>
                          <a:effectLst/>
                        </a:rPr>
                        <a:t>  </a:t>
                      </a:r>
                      <a:r>
                        <a:rPr lang="en-US" sz="1800" u="none" strike="noStrike" dirty="0">
                          <a:effectLst/>
                        </a:rPr>
                        <a:t>NSF PDR and DOE CD1 &amp; CD3A (Long Lead Construction) Approved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Q2 FY2022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>
                          <a:effectLst/>
                        </a:rPr>
                        <a:t>  </a:t>
                      </a:r>
                      <a:r>
                        <a:rPr lang="en-US" sz="1800" u="none" strike="noStrike" dirty="0">
                          <a:effectLst/>
                        </a:rPr>
                        <a:t>NSF</a:t>
                      </a:r>
                      <a:r>
                        <a:rPr lang="en-US" sz="1800" u="none" strike="noStrike" baseline="0" dirty="0">
                          <a:effectLst/>
                        </a:rPr>
                        <a:t> FDR and </a:t>
                      </a:r>
                      <a:r>
                        <a:rPr lang="en-US" sz="1800" u="none" strike="noStrike" dirty="0">
                          <a:effectLst/>
                        </a:rPr>
                        <a:t>DOE CD2 Approved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4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Q4 FY2023</a:t>
                      </a:r>
                      <a:endParaRPr lang="en-US" sz="18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DOE CD3B Approved</a:t>
                      </a:r>
                      <a:endParaRPr lang="en-US" sz="18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54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Q4 FY2026</a:t>
                      </a:r>
                      <a:endParaRPr lang="en-US" sz="18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DOE CD4 Approved</a:t>
                      </a:r>
                      <a:endParaRPr lang="en-US" sz="18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5404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Q1 FY2027</a:t>
                      </a:r>
                      <a:endParaRPr lang="en-US" sz="18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Start of Operations</a:t>
                      </a:r>
                      <a:endParaRPr lang="en-US" sz="18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6825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55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8BA4-7442-674A-A4DF-5F21F025E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3373"/>
            <a:ext cx="9143999" cy="2456205"/>
          </a:xfrm>
        </p:spPr>
        <p:txBody>
          <a:bodyPr>
            <a:normAutofit/>
          </a:bodyPr>
          <a:lstStyle/>
          <a:p>
            <a:r>
              <a:rPr lang="en-US" sz="6000" dirty="0"/>
              <a:t>You may say to yourself, </a:t>
            </a:r>
            <a:br>
              <a:rPr lang="en-US" sz="6000" dirty="0"/>
            </a:br>
            <a:r>
              <a:rPr lang="en-US" sz="6000" dirty="0"/>
              <a:t>"My God! What have I done?”</a:t>
            </a:r>
          </a:p>
        </p:txBody>
      </p:sp>
    </p:spTree>
    <p:extLst>
      <p:ext uri="{BB962C8B-B14F-4D97-AF65-F5344CB8AC3E}">
        <p14:creationId xmlns:p14="http://schemas.microsoft.com/office/powerpoint/2010/main" val="3044788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5E78-4270-E841-920F-1792DE1E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CMB-S4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FF883-4EF3-E340-96CA-0FEF18280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price to pay for crossing the $100M threshold.</a:t>
            </a:r>
          </a:p>
          <a:p>
            <a:r>
              <a:rPr lang="en-US" dirty="0"/>
              <a:t>CMB-S4 will be a ground-based experiment run like a satellite mission:</a:t>
            </a:r>
          </a:p>
          <a:p>
            <a:pPr lvl="1"/>
            <a:r>
              <a:rPr lang="en-US" dirty="0"/>
              <a:t>“Can’t Fail” replaces “Best Effort”</a:t>
            </a:r>
          </a:p>
          <a:p>
            <a:pPr lvl="1"/>
            <a:r>
              <a:rPr lang="en-US" dirty="0"/>
              <a:t>Science goals set measurement requirements which drive technical requirements.</a:t>
            </a:r>
          </a:p>
          <a:p>
            <a:pPr lvl="2"/>
            <a:r>
              <a:rPr lang="en-US" dirty="0"/>
              <a:t>Any changes must be tracked through performance matrix</a:t>
            </a:r>
          </a:p>
          <a:p>
            <a:pPr lvl="1"/>
            <a:r>
              <a:rPr lang="en-US" dirty="0"/>
              <a:t>Multiple gate-keeping reviews</a:t>
            </a:r>
          </a:p>
          <a:p>
            <a:pPr lvl="1"/>
            <a:r>
              <a:rPr lang="en-US" dirty="0"/>
              <a:t>10% budget for project management</a:t>
            </a:r>
          </a:p>
          <a:p>
            <a:pPr lvl="1"/>
            <a:r>
              <a:rPr lang="en-US" dirty="0"/>
              <a:t>40% budget for contingency</a:t>
            </a:r>
          </a:p>
          <a:p>
            <a:pPr lvl="1"/>
            <a:r>
              <a:rPr lang="en-US" dirty="0"/>
              <a:t>Alphabet soup of project management acronyms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12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0DF84-1B00-3543-B42E-60339335C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3436"/>
          </a:xfrm>
        </p:spPr>
        <p:txBody>
          <a:bodyPr>
            <a:normAutofit fontScale="90000"/>
          </a:bodyPr>
          <a:lstStyle/>
          <a:p>
            <a:r>
              <a:rPr lang="en-US" dirty="0"/>
              <a:t>Parallel Agency Construction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98E59-EB36-AD4B-B796-A03630827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32452"/>
            <a:ext cx="8229600" cy="2434602"/>
          </a:xfrm>
        </p:spPr>
        <p:txBody>
          <a:bodyPr/>
          <a:lstStyle/>
          <a:p>
            <a:r>
              <a:rPr lang="en-US" dirty="0"/>
              <a:t>Essential to align review schedules to avoid doubling workload.</a:t>
            </a:r>
          </a:p>
          <a:p>
            <a:r>
              <a:rPr lang="en-US" dirty="0"/>
              <a:t>Operations is yet another dimension.</a:t>
            </a:r>
          </a:p>
          <a:p>
            <a:endParaRPr lang="en-US" dirty="0"/>
          </a:p>
          <a:p>
            <a:r>
              <a:rPr lang="en-US" dirty="0"/>
              <a:t>Multiple reviews are also an opportunity to refine the design.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7C2E37-DB5B-0148-9F77-D0761F32F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207104"/>
              </p:ext>
            </p:extLst>
          </p:nvPr>
        </p:nvGraphicFramePr>
        <p:xfrm>
          <a:off x="457200" y="1282995"/>
          <a:ext cx="8229600" cy="266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712">
                  <a:extLst>
                    <a:ext uri="{9D8B030D-6E8A-4147-A177-3AD203B41FA5}">
                      <a16:colId xmlns:a16="http://schemas.microsoft.com/office/drawing/2014/main" val="519363727"/>
                    </a:ext>
                  </a:extLst>
                </a:gridCol>
                <a:gridCol w="4121888">
                  <a:extLst>
                    <a:ext uri="{9D8B030D-6E8A-4147-A177-3AD203B41FA5}">
                      <a16:colId xmlns:a16="http://schemas.microsoft.com/office/drawing/2014/main" val="395878678"/>
                    </a:ext>
                  </a:extLst>
                </a:gridCol>
              </a:tblGrid>
              <a:tr h="683771">
                <a:tc>
                  <a:txBody>
                    <a:bodyPr/>
                    <a:lstStyle/>
                    <a:p>
                      <a:r>
                        <a:rPr lang="en-US" dirty="0"/>
                        <a:t>NSF Major Research Equipment &amp; Facility Construction (MREFC)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 Construction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400374"/>
                  </a:ext>
                </a:extLst>
              </a:tr>
              <a:tr h="39615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Conceptual Design Review (CDR)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CD0: Mission need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1109726"/>
                  </a:ext>
                </a:extLst>
              </a:tr>
              <a:tr h="39615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Preliminary Design Review (PDR)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CD1: Alternative selection &amp; cost range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1606908"/>
                  </a:ext>
                </a:extLst>
              </a:tr>
              <a:tr h="39615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Final Design Review (FDR)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CD2: Performance baseline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3732559"/>
                  </a:ext>
                </a:extLst>
              </a:tr>
              <a:tr h="3961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Start of construction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CD3: Start of construction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2573313"/>
                  </a:ext>
                </a:extLst>
              </a:tr>
              <a:tr h="396153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CD4: Start of operations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4483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406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DEBF2F-31F5-804E-B48A-A2C64EF44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099541" y="-523398"/>
            <a:ext cx="4944919" cy="800233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49565D-A6F1-494C-8EBA-A4BAFC57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Technically-Limited Schedule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294EA9-71EF-8640-B83A-300A77E0EAF6}"/>
              </a:ext>
            </a:extLst>
          </p:cNvPr>
          <p:cNvSpPr txBox="1">
            <a:spLocks/>
          </p:cNvSpPr>
          <p:nvPr/>
        </p:nvSpPr>
        <p:spPr>
          <a:xfrm>
            <a:off x="457200" y="5685183"/>
            <a:ext cx="8229600" cy="995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Eg.</a:t>
            </a:r>
            <a:r>
              <a:rPr lang="en-US" dirty="0"/>
              <a:t> operations in 2027 requires being able to fabricate 70K qualified detectors every 6 months by mid-2023!</a:t>
            </a:r>
          </a:p>
        </p:txBody>
      </p:sp>
    </p:spTree>
    <p:extLst>
      <p:ext uri="{BB962C8B-B14F-4D97-AF65-F5344CB8AC3E}">
        <p14:creationId xmlns:p14="http://schemas.microsoft.com/office/powerpoint/2010/main" val="954183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8BA4-7442-674A-A4DF-5F21F025E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3373"/>
            <a:ext cx="9143999" cy="2456205"/>
          </a:xfrm>
        </p:spPr>
        <p:txBody>
          <a:bodyPr>
            <a:normAutofit/>
          </a:bodyPr>
          <a:lstStyle/>
          <a:p>
            <a:r>
              <a:rPr lang="en-US" sz="6000" dirty="0"/>
              <a:t>And you may ask yourself, "How do I work this?"</a:t>
            </a:r>
          </a:p>
        </p:txBody>
      </p:sp>
    </p:spTree>
    <p:extLst>
      <p:ext uri="{BB962C8B-B14F-4D97-AF65-F5344CB8AC3E}">
        <p14:creationId xmlns:p14="http://schemas.microsoft.com/office/powerpoint/2010/main" val="1735825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56A18-207D-7544-98DE-B3CFA642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Goals/Requirements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860DA5-FBD7-7E44-8BBC-22AA7DA57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391" y="1071701"/>
            <a:ext cx="7381460" cy="5737690"/>
          </a:xfrm>
        </p:spPr>
      </p:pic>
    </p:spTree>
    <p:extLst>
      <p:ext uri="{BB962C8B-B14F-4D97-AF65-F5344CB8AC3E}">
        <p14:creationId xmlns:p14="http://schemas.microsoft.com/office/powerpoint/2010/main" val="889192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0B28-17F8-E243-B628-8D390B4B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Design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924FC2-9CA5-3B4D-9E99-9ABAA7FBD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770241"/>
              </p:ext>
            </p:extLst>
          </p:nvPr>
        </p:nvGraphicFramePr>
        <p:xfrm>
          <a:off x="457199" y="2188464"/>
          <a:ext cx="8426367" cy="437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1204474"/>
                    </a:ext>
                  </a:extLst>
                </a:gridCol>
                <a:gridCol w="2776653">
                  <a:extLst>
                    <a:ext uri="{9D8B030D-6E8A-4147-A177-3AD203B41FA5}">
                      <a16:colId xmlns:a16="http://schemas.microsoft.com/office/drawing/2014/main" val="1386267690"/>
                    </a:ext>
                  </a:extLst>
                </a:gridCol>
                <a:gridCol w="1501460">
                  <a:extLst>
                    <a:ext uri="{9D8B030D-6E8A-4147-A177-3AD203B41FA5}">
                      <a16:colId xmlns:a16="http://schemas.microsoft.com/office/drawing/2014/main" val="2761272730"/>
                    </a:ext>
                  </a:extLst>
                </a:gridCol>
              </a:tblGrid>
              <a:tr h="5433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Epoch</a:t>
                      </a:r>
                      <a:endParaRPr lang="en-US" sz="18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Instrument</a:t>
                      </a:r>
                      <a:endParaRPr lang="en-US" sz="18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Observation</a:t>
                      </a:r>
                      <a:endParaRPr lang="en-US" sz="18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Cost</a:t>
                      </a:r>
                      <a:endParaRPr lang="en-US" sz="18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2015 </a:t>
                      </a:r>
                    </a:p>
                    <a:p>
                      <a:pPr algn="ctr"/>
                      <a:r>
                        <a:rPr lang="en-US" sz="1800" b="0" i="0" dirty="0">
                          <a:latin typeface="Calibri" charset="0"/>
                          <a:ea typeface="Calibri" charset="0"/>
                          <a:cs typeface="Calibri" charset="0"/>
                        </a:rPr>
                        <a:t>P5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Calibri" charset="0"/>
                          <a:ea typeface="Calibri" charset="0"/>
                          <a:cs typeface="Calibri" charset="0"/>
                        </a:rPr>
                        <a:t>500K detectors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Calibri" charset="0"/>
                          <a:ea typeface="Calibri" charset="0"/>
                          <a:cs typeface="Calibri" charset="0"/>
                        </a:rPr>
                        <a:t>Atacama + South Pole</a:t>
                      </a:r>
                      <a:endParaRPr lang="en-US" sz="18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Calibri" charset="0"/>
                          <a:ea typeface="Calibri" charset="0"/>
                          <a:cs typeface="Calibri" charset="0"/>
                        </a:rPr>
                        <a:t>$200M</a:t>
                      </a:r>
                      <a:endParaRPr lang="en-US" sz="18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0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2017 </a:t>
                      </a:r>
                    </a:p>
                    <a:p>
                      <a:pPr algn="ctr" fontAlgn="ctr"/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CDT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 LAT : 136K : 20-270GHz</a:t>
                      </a:r>
                    </a:p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 LAT : 68K : 20-270GHz </a:t>
                      </a:r>
                    </a:p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14 SAT : 168K : 30-270GHz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Atacama : 7 years : 40% sky</a:t>
                      </a:r>
                    </a:p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TBD : 7 years : 3-8% sky</a:t>
                      </a:r>
                    </a:p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TBD : 4-8 years : 3-8% sky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$412M + </a:t>
                      </a:r>
                    </a:p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$32M/year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2019 </a:t>
                      </a:r>
                    </a:p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CD0/CDR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“Decadal Survey Report” (in progress)</a:t>
                      </a: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2021 </a:t>
                      </a:r>
                    </a:p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CD1/3a+PDR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Selected Alternative/Preliminary Design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Long-Lead Time Construction</a:t>
                      </a: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Cost Range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2022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CD2+FDR</a:t>
                      </a:r>
                    </a:p>
                  </a:txBody>
                  <a:tcPr marL="12700" marR="12700" marT="1270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Final Design</a:t>
                      </a: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Total Project Cost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2027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Operations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-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Optimized for fixed instrument &amp; cost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CEA193-FF3E-214D-B714-7B2F86A73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83291"/>
            <a:ext cx="8426367" cy="5283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Iterative refinement of instrument and observation to meet measurement requirements subject to all constraints.</a:t>
            </a:r>
          </a:p>
        </p:txBody>
      </p:sp>
    </p:spTree>
    <p:extLst>
      <p:ext uri="{BB962C8B-B14F-4D97-AF65-F5344CB8AC3E}">
        <p14:creationId xmlns:p14="http://schemas.microsoft.com/office/powerpoint/2010/main" val="550434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trawman-Detectors.png">
            <a:extLst>
              <a:ext uri="{FF2B5EF4-FFF2-40B4-BE49-F238E27FC236}">
                <a16:creationId xmlns:a16="http://schemas.microsoft.com/office/drawing/2014/main" id="{4606D82F-1EBB-BA4B-8B25-4DBCFDC03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0"/>
          <a:stretch>
            <a:fillRect/>
          </a:stretch>
        </p:blipFill>
        <p:spPr bwMode="auto">
          <a:xfrm>
            <a:off x="457200" y="1584658"/>
            <a:ext cx="8229600" cy="30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AD4089-516C-DC47-A465-74716430D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70AA0-5112-7C48-9798-F93D6AB28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3291"/>
            <a:ext cx="8229600" cy="5574709"/>
          </a:xfrm>
        </p:spPr>
        <p:txBody>
          <a:bodyPr>
            <a:normAutofit/>
          </a:bodyPr>
          <a:lstStyle/>
          <a:p>
            <a:r>
              <a:rPr lang="en-US" dirty="0"/>
              <a:t>CDT “</a:t>
            </a:r>
            <a:r>
              <a:rPr lang="en-US" dirty="0" err="1"/>
              <a:t>Strawperson</a:t>
            </a:r>
            <a:r>
              <a:rPr lang="en-US" dirty="0"/>
              <a:t>” Design: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DSR “Reference” Design:</a:t>
            </a:r>
          </a:p>
          <a:p>
            <a:pPr lvl="1"/>
            <a:r>
              <a:rPr lang="en-US" dirty="0"/>
              <a:t>Refine for realism &amp; self-consistency</a:t>
            </a:r>
          </a:p>
          <a:p>
            <a:pPr lvl="1"/>
            <a:r>
              <a:rPr lang="en-US" dirty="0"/>
              <a:t>Develop full project budget &amp; schedule</a:t>
            </a:r>
          </a:p>
          <a:p>
            <a:pPr lvl="1"/>
            <a:r>
              <a:rPr lang="en-US" dirty="0"/>
              <a:t>Expand science scope for Decadal Survey</a:t>
            </a:r>
          </a:p>
        </p:txBody>
      </p:sp>
    </p:spTree>
    <p:extLst>
      <p:ext uri="{BB962C8B-B14F-4D97-AF65-F5344CB8AC3E}">
        <p14:creationId xmlns:p14="http://schemas.microsoft.com/office/powerpoint/2010/main" val="41328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8BA4-7442-674A-A4DF-5F21F025E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9" cy="6858000"/>
          </a:xfrm>
        </p:spPr>
        <p:txBody>
          <a:bodyPr>
            <a:normAutofit/>
          </a:bodyPr>
          <a:lstStyle/>
          <a:p>
            <a:r>
              <a:rPr lang="en-US" sz="6000" dirty="0"/>
              <a:t>Once In A Lifetime</a:t>
            </a:r>
            <a:endParaRPr lang="en-US" sz="3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C272E1-73F0-B24A-8561-0EB8615B066C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8920975" cy="65903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 Narrow Bold"/>
                <a:ea typeface="+mj-ea"/>
                <a:cs typeface="Arial Narrow Bold"/>
              </a:defRPr>
            </a:lvl1pPr>
          </a:lstStyle>
          <a:p>
            <a:pPr algn="r"/>
            <a:r>
              <a:rPr lang="en-US" sz="3200" dirty="0"/>
              <a:t>With apologies to David Byrne</a:t>
            </a:r>
          </a:p>
        </p:txBody>
      </p:sp>
    </p:spTree>
    <p:extLst>
      <p:ext uri="{BB962C8B-B14F-4D97-AF65-F5344CB8AC3E}">
        <p14:creationId xmlns:p14="http://schemas.microsoft.com/office/powerpoint/2010/main" val="2694960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8BA4-7442-674A-A4DF-5F21F025E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3373"/>
            <a:ext cx="9143999" cy="2456205"/>
          </a:xfrm>
        </p:spPr>
        <p:txBody>
          <a:bodyPr>
            <a:normAutofit/>
          </a:bodyPr>
          <a:lstStyle/>
          <a:p>
            <a:r>
              <a:rPr lang="en-US" sz="6000" dirty="0"/>
              <a:t>You may ask yourself, </a:t>
            </a:r>
            <a:br>
              <a:rPr lang="en-US" sz="6000" dirty="0"/>
            </a:br>
            <a:r>
              <a:rPr lang="en-US" sz="6000" dirty="0"/>
              <a:t>"Am I right, am I wrong?"</a:t>
            </a:r>
          </a:p>
        </p:txBody>
      </p:sp>
    </p:spTree>
    <p:extLst>
      <p:ext uri="{BB962C8B-B14F-4D97-AF65-F5344CB8AC3E}">
        <p14:creationId xmlns:p14="http://schemas.microsoft.com/office/powerpoint/2010/main" val="2192105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0004-BA7B-6843-A836-47AD9C162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C479F-C5B2-3645-A476-2E29B29C2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a single experiment that can meet the full suite of science-driven measurement requirements under (</a:t>
            </a:r>
            <a:r>
              <a:rPr lang="en-US" i="1" dirty="0"/>
              <a:t>uncertain</a:t>
            </a:r>
            <a:r>
              <a:rPr lang="en-US" dirty="0"/>
              <a:t>) constraints:</a:t>
            </a:r>
          </a:p>
          <a:p>
            <a:pPr lvl="1"/>
            <a:r>
              <a:rPr lang="en-US" dirty="0"/>
              <a:t>Cost: DOE+NSF, </a:t>
            </a:r>
            <a:r>
              <a:rPr lang="en-US" i="1" dirty="0"/>
              <a:t>international &amp; private partners, legacy hardware &amp; data,</a:t>
            </a:r>
            <a:r>
              <a:rPr lang="en-US" dirty="0"/>
              <a:t> … </a:t>
            </a:r>
          </a:p>
          <a:p>
            <a:pPr lvl="1"/>
            <a:r>
              <a:rPr lang="en-US" dirty="0"/>
              <a:t>Site infrastructure: </a:t>
            </a:r>
            <a:r>
              <a:rPr lang="en-US" i="1" dirty="0"/>
              <a:t>power, bandwidth</a:t>
            </a:r>
            <a:r>
              <a:rPr lang="en-US" dirty="0"/>
              <a:t>, construction season, … </a:t>
            </a:r>
          </a:p>
          <a:p>
            <a:pPr lvl="1"/>
            <a:r>
              <a:rPr lang="en-US" dirty="0"/>
              <a:t>Site observations: atmosphere, available sky, solar/lunar avoidance, … </a:t>
            </a:r>
          </a:p>
          <a:p>
            <a:pPr lvl="1"/>
            <a:r>
              <a:rPr lang="en-US" dirty="0"/>
              <a:t>Foregrounds: </a:t>
            </a:r>
            <a:r>
              <a:rPr lang="en-US" i="1" dirty="0"/>
              <a:t>dust, synchrotron, AME</a:t>
            </a:r>
            <a:r>
              <a:rPr lang="en-US" dirty="0"/>
              <a:t>, … </a:t>
            </a:r>
          </a:p>
          <a:p>
            <a:pPr lvl="1"/>
            <a:r>
              <a:rPr lang="en-US" dirty="0"/>
              <a:t>Other datasets: S3, WMAP/Planck, C-BASS, S-PASS, … </a:t>
            </a:r>
            <a:r>
              <a:rPr lang="en-US" i="1" dirty="0"/>
              <a:t>SO, </a:t>
            </a:r>
            <a:r>
              <a:rPr lang="en-US" i="1" dirty="0" err="1"/>
              <a:t>LiteBIRD</a:t>
            </a:r>
            <a:r>
              <a:rPr lang="en-US" i="1" dirty="0"/>
              <a:t>, European all-sky synchrotron, …</a:t>
            </a:r>
          </a:p>
          <a:p>
            <a:pPr marL="457200" lvl="1" indent="0">
              <a:buNone/>
            </a:pPr>
            <a:r>
              <a:rPr lang="en-US" sz="1100" dirty="0"/>
              <a:t> </a:t>
            </a:r>
          </a:p>
          <a:p>
            <a:r>
              <a:rPr lang="en-US" dirty="0"/>
              <a:t>Two main knobs – bands (till CD2) &amp; observations (till CD4)</a:t>
            </a:r>
          </a:p>
          <a:p>
            <a:r>
              <a:rPr lang="en-US" dirty="0"/>
              <a:t>Each can be adjusted for both SAT and LAT.</a:t>
            </a:r>
          </a:p>
        </p:txBody>
      </p:sp>
    </p:spTree>
    <p:extLst>
      <p:ext uri="{BB962C8B-B14F-4D97-AF65-F5344CB8AC3E}">
        <p14:creationId xmlns:p14="http://schemas.microsoft.com/office/powerpoint/2010/main" val="1586333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AA78E-1CE2-C043-B15B-FB85143A1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Bands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A4815-29D8-BC49-B50C-5C52FBA76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bands do we need on each telescope for our science goals to be robust to foreground contamination:</a:t>
            </a:r>
          </a:p>
          <a:p>
            <a:pPr lvl="1"/>
            <a:r>
              <a:rPr lang="en-US" dirty="0"/>
              <a:t>How many bands do we need?</a:t>
            </a:r>
          </a:p>
          <a:p>
            <a:pPr lvl="1"/>
            <a:r>
              <a:rPr lang="en-US" dirty="0"/>
              <a:t>How low do we need to go for synchrotron?</a:t>
            </a:r>
          </a:p>
          <a:p>
            <a:pPr lvl="1"/>
            <a:r>
              <a:rPr lang="en-US" dirty="0"/>
              <a:t>How high do we need to go for dust, and can we?</a:t>
            </a:r>
          </a:p>
          <a:p>
            <a:pPr lvl="1"/>
            <a:r>
              <a:rPr lang="en-US" dirty="0"/>
              <a:t>What is the cost/benefit of band-splitting?</a:t>
            </a:r>
          </a:p>
          <a:p>
            <a:pPr lvl="2"/>
            <a:r>
              <a:rPr lang="en-US" dirty="0"/>
              <a:t>90/150 vs 85/145 + 95/155</a:t>
            </a:r>
          </a:p>
          <a:p>
            <a:pPr lvl="1"/>
            <a:r>
              <a:rPr lang="en-US" dirty="0"/>
              <a:t>What sensitivity &amp; resolution do we need in each band?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21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FD04-98DC-CE45-9351-4A69F601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71A1A-D16F-5944-89EF-9053347DD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r-forecasting.</a:t>
            </a:r>
          </a:p>
          <a:p>
            <a:r>
              <a:rPr lang="en-US" dirty="0"/>
              <a:t>Map-domain simulations.</a:t>
            </a:r>
          </a:p>
          <a:p>
            <a:r>
              <a:rPr lang="en-US" dirty="0"/>
              <a:t>6 different dust + synchrotron models, ranging from Gaussian with simple uniform SEDs to MHD-derived.</a:t>
            </a:r>
          </a:p>
          <a:p>
            <a:r>
              <a:rPr lang="en-US" dirty="0"/>
              <a:t>Started SATs with </a:t>
            </a:r>
            <a:r>
              <a:rPr lang="en-US" dirty="0" err="1"/>
              <a:t>dichroics</a:t>
            </a:r>
            <a:r>
              <a:rPr lang="en-US" dirty="0"/>
              <a:t> at 30/40, 90/150, 220/270 GHz.</a:t>
            </a:r>
          </a:p>
          <a:p>
            <a:r>
              <a:rPr lang="en-US" dirty="0"/>
              <a:t>Found that a high-resolution (LAT) 20GHz channel was needed to reduce the bias from unmodeled synchrotron residuals to an acceptable level.</a:t>
            </a:r>
          </a:p>
          <a:p>
            <a:r>
              <a:rPr lang="en-US" i="1" dirty="0"/>
              <a:t>“ … all of these models are consistent with current data, and we should be careful not to necessarily associate nominal sophistication with greater probability to more closely reflect reality.”</a:t>
            </a:r>
          </a:p>
          <a:p>
            <a:r>
              <a:rPr lang="en-US" dirty="0"/>
              <a:t>How do we move from more to better foreground models?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72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7C57A-A487-7247-A8A1-18E1B3A7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– Small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51890-D679-1342-B6B9-31D4EB6EF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83291"/>
            <a:ext cx="5400261" cy="5112943"/>
          </a:xfrm>
        </p:spPr>
        <p:txBody>
          <a:bodyPr/>
          <a:lstStyle/>
          <a:p>
            <a:r>
              <a:rPr lang="en-US" dirty="0"/>
              <a:t>Optimization of SAT + delensing LAT over:</a:t>
            </a:r>
          </a:p>
          <a:p>
            <a:pPr lvl="1"/>
            <a:r>
              <a:rPr lang="en-US" dirty="0"/>
              <a:t>Sky fraction</a:t>
            </a:r>
          </a:p>
          <a:p>
            <a:pPr lvl="1"/>
            <a:r>
              <a:rPr lang="en-US" dirty="0"/>
              <a:t>Hit uniformity</a:t>
            </a:r>
          </a:p>
          <a:p>
            <a:pPr lvl="1"/>
            <a:r>
              <a:rPr lang="en-US" dirty="0"/>
              <a:t>Observing efficiency</a:t>
            </a:r>
          </a:p>
          <a:p>
            <a:pPr lvl="1"/>
            <a:r>
              <a:rPr lang="en-US" dirty="0"/>
              <a:t>Foreground contamination</a:t>
            </a:r>
          </a:p>
          <a:p>
            <a:pPr lvl="1"/>
            <a:r>
              <a:rPr lang="en-US" dirty="0"/>
              <a:t>Delensing</a:t>
            </a:r>
          </a:p>
          <a:p>
            <a:r>
              <a:rPr lang="en-US" dirty="0"/>
              <a:t>First step: CDT circular 3% patch with cosine </a:t>
            </a:r>
            <a:r>
              <a:rPr lang="en-US" dirty="0" err="1"/>
              <a:t>apodization</a:t>
            </a:r>
            <a:r>
              <a:rPr lang="en-US" dirty="0"/>
              <a:t> being replaced by realistic BICEP3 &amp; SO deep scans.</a:t>
            </a:r>
          </a:p>
          <a:p>
            <a:r>
              <a:rPr lang="en-US" dirty="0"/>
              <a:t>What is the optimal distribution of SATs?</a:t>
            </a:r>
          </a:p>
          <a:p>
            <a:r>
              <a:rPr lang="en-US" dirty="0"/>
              <a:t>What is the best delensing survey?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6E2EC6-4059-F14C-84CD-EF1D4B7F8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201"/>
          <a:stretch/>
        </p:blipFill>
        <p:spPr>
          <a:xfrm>
            <a:off x="5857461" y="1283291"/>
            <a:ext cx="2829339" cy="524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14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7C57A-A487-7247-A8A1-18E1B3A7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– Wide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51890-D679-1342-B6B9-31D4EB6EF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83291"/>
            <a:ext cx="4591753" cy="5112943"/>
          </a:xfrm>
        </p:spPr>
        <p:txBody>
          <a:bodyPr>
            <a:normAutofit/>
          </a:bodyPr>
          <a:lstStyle/>
          <a:p>
            <a:r>
              <a:rPr lang="en-US" dirty="0"/>
              <a:t>Optimization wide-area LATs over:</a:t>
            </a:r>
          </a:p>
          <a:p>
            <a:pPr lvl="1"/>
            <a:r>
              <a:rPr lang="en-US" dirty="0"/>
              <a:t>Sky fraction</a:t>
            </a:r>
          </a:p>
          <a:p>
            <a:pPr lvl="1"/>
            <a:r>
              <a:rPr lang="en-US" dirty="0"/>
              <a:t>Bimodal hit distribution</a:t>
            </a:r>
          </a:p>
          <a:p>
            <a:pPr lvl="1"/>
            <a:r>
              <a:rPr lang="en-US" dirty="0"/>
              <a:t>Observing efficiency</a:t>
            </a:r>
          </a:p>
          <a:p>
            <a:pPr lvl="1"/>
            <a:r>
              <a:rPr lang="en-US" dirty="0"/>
              <a:t>Cadence for transients</a:t>
            </a:r>
          </a:p>
          <a:p>
            <a:pPr lvl="1"/>
            <a:r>
              <a:rPr lang="en-US" dirty="0"/>
              <a:t>Coverage of LSS surveys</a:t>
            </a:r>
          </a:p>
          <a:p>
            <a:r>
              <a:rPr lang="en-US" dirty="0"/>
              <a:t>CDT assumed uniform 40% sky coverage, similar to SO wide survey.</a:t>
            </a:r>
          </a:p>
          <a:p>
            <a:r>
              <a:rPr lang="en-US" dirty="0"/>
              <a:t>What role does the wide-are survey play in delensing?</a:t>
            </a:r>
          </a:p>
          <a:p>
            <a:r>
              <a:rPr lang="en-US" dirty="0"/>
              <a:t>Can we achieve the cadence for transients?</a:t>
            </a:r>
          </a:p>
        </p:txBody>
      </p:sp>
      <p:pic>
        <p:nvPicPr>
          <p:cNvPr id="2050" name="Picture 2" descr="https://lh3.googleusercontent.com/j3nqVPBtFCyPGXoJ92wA9hKOa0GOi8WjO0l9eo7qXsyZrc5R7q0d5EjV7bbs9YV_c2mhfObSHnNzp5BWGWK9z8XXDrt-lHVGNuCS9hMZCochWHyvMT5Jpfx2FiduoMHs4Q4Hq_lH">
            <a:extLst>
              <a:ext uri="{FF2B5EF4-FFF2-40B4-BE49-F238E27FC236}">
                <a16:creationId xmlns:a16="http://schemas.microsoft.com/office/drawing/2014/main" id="{E09A6D0F-80AB-CE47-A458-8E9BE7BE7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51" y="3860339"/>
            <a:ext cx="3500367" cy="22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image49.png">
            <a:extLst>
              <a:ext uri="{FF2B5EF4-FFF2-40B4-BE49-F238E27FC236}">
                <a16:creationId xmlns:a16="http://schemas.microsoft.com/office/drawing/2014/main" id="{6D2BB72E-255F-CF43-9055-96B41C86A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0" t="55225" b="9497"/>
          <a:stretch>
            <a:fillRect/>
          </a:stretch>
        </p:blipFill>
        <p:spPr bwMode="auto">
          <a:xfrm>
            <a:off x="5048952" y="1571971"/>
            <a:ext cx="3568402" cy="194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826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EA2E0-DC46-1147-B59C-F0211995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09993-C5C7-934D-A01A-964B16AB7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CMB-S4 represents a unique opportunity for the global CMB community.</a:t>
            </a:r>
          </a:p>
          <a:p>
            <a:r>
              <a:rPr lang="en-US" sz="3200" dirty="0"/>
              <a:t>Achieving our science goals requires a complex optimization, over multiple telescopes and sites, with dynamic constraints.</a:t>
            </a:r>
          </a:p>
          <a:p>
            <a:r>
              <a:rPr lang="en-US" sz="3200" dirty="0"/>
              <a:t>Please work with us to make this the best experiment it can be.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 algn="ctr">
              <a:buNone/>
            </a:pPr>
            <a:r>
              <a:rPr lang="en-US" sz="3200" dirty="0"/>
              <a:t>http://cmb-s4.org</a:t>
            </a:r>
          </a:p>
        </p:txBody>
      </p:sp>
    </p:spTree>
    <p:extLst>
      <p:ext uri="{BB962C8B-B14F-4D97-AF65-F5344CB8AC3E}">
        <p14:creationId xmlns:p14="http://schemas.microsoft.com/office/powerpoint/2010/main" val="2495991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8BA4-7442-674A-A4DF-5F21F025E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1"/>
          </a:xfrm>
        </p:spPr>
        <p:txBody>
          <a:bodyPr>
            <a:normAutofit/>
          </a:bodyPr>
          <a:lstStyle/>
          <a:p>
            <a:r>
              <a:rPr lang="en-US" sz="5400" dirty="0"/>
              <a:t>Into the blue again, </a:t>
            </a:r>
            <a:br>
              <a:rPr lang="en-US" sz="5400" dirty="0"/>
            </a:br>
            <a:r>
              <a:rPr lang="en-US" sz="5400" dirty="0"/>
              <a:t>after the money's gone.</a:t>
            </a:r>
            <a:br>
              <a:rPr lang="en-US" sz="5400" dirty="0"/>
            </a:br>
            <a:r>
              <a:rPr lang="en-US" sz="1800" dirty="0"/>
              <a:t> </a:t>
            </a:r>
            <a:br>
              <a:rPr lang="en-US" sz="5400" dirty="0"/>
            </a:br>
            <a:r>
              <a:rPr lang="en-US" sz="5400" dirty="0"/>
              <a:t>Once in a lifetime,</a:t>
            </a:r>
            <a:br>
              <a:rPr lang="en-US" sz="5400" dirty="0"/>
            </a:br>
            <a:r>
              <a:rPr lang="en-US" sz="5400" dirty="0"/>
              <a:t>Stage-4 Microwave Background.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6891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8E073-3394-1A40-9FB1-881D95079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CMB Sensitivity Moore’s Law </a:t>
            </a:r>
          </a:p>
        </p:txBody>
      </p:sp>
      <p:pic>
        <p:nvPicPr>
          <p:cNvPr id="4" name="Picture 2" descr="expt_progress.pdf">
            <a:extLst>
              <a:ext uri="{FF2B5EF4-FFF2-40B4-BE49-F238E27FC236}">
                <a16:creationId xmlns:a16="http://schemas.microsoft.com/office/drawing/2014/main" id="{98A9495B-945B-C744-864D-C64EE3A50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19" y="1098074"/>
            <a:ext cx="6958361" cy="547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49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AC5E4-E519-B846-B7CF-6C35D3BFD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CMB-S4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FC5D8-A9AA-1B46-BEF1-646DF7282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3291"/>
            <a:ext cx="4173018" cy="5283763"/>
          </a:xfrm>
        </p:spPr>
        <p:txBody>
          <a:bodyPr/>
          <a:lstStyle/>
          <a:p>
            <a:r>
              <a:rPr lang="en-US" dirty="0"/>
              <a:t>Inflation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Neutrino mass &amp; light relics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217C8DA3-2BDA-EF43-8C28-F6D6BE583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83" y="1820962"/>
            <a:ext cx="3372005" cy="175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32313CA-0AC1-544A-A10E-08A1C2576B69}"/>
              </a:ext>
            </a:extLst>
          </p:cNvPr>
          <p:cNvSpPr>
            <a:spLocks/>
          </p:cNvSpPr>
          <p:nvPr/>
        </p:nvSpPr>
        <p:spPr bwMode="auto">
          <a:xfrm>
            <a:off x="595668" y="2381799"/>
            <a:ext cx="325229" cy="31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37931725" indent="-37474525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eaLnBrk="1"/>
            <a:r>
              <a:rPr lang="en-US" altLang="en-US" sz="1400" b="1" dirty="0">
                <a:latin typeface="Times" pitchFamily="2" charset="0"/>
                <a:ea typeface="Times" pitchFamily="2" charset="0"/>
                <a:cs typeface="Times" pitchFamily="2" charset="0"/>
                <a:sym typeface="Times" pitchFamily="2" charset="0"/>
              </a:rPr>
              <a:t>r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C55D016-2208-034B-81ED-BA8A2582ABF7}"/>
              </a:ext>
            </a:extLst>
          </p:cNvPr>
          <p:cNvSpPr>
            <a:spLocks/>
          </p:cNvSpPr>
          <p:nvPr/>
        </p:nvSpPr>
        <p:spPr bwMode="auto">
          <a:xfrm>
            <a:off x="2320052" y="3453917"/>
            <a:ext cx="248466" cy="33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37931725" indent="-37474525" defTabSz="457200"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eaLnBrk="0"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l" eaLnBrk="1">
              <a:lnSpc>
                <a:spcPct val="117000"/>
              </a:lnSpc>
            </a:pPr>
            <a:r>
              <a:rPr lang="en-US" altLang="en-US" sz="1400" dirty="0">
                <a:latin typeface="Gill Sans SemiBold" panose="020B0502020104020203" pitchFamily="34" charset="-79"/>
                <a:ea typeface="Gill Sans SemiBold" panose="020B0502020104020203" pitchFamily="34" charset="-79"/>
                <a:cs typeface="Gill Sans SemiBold" panose="020B0502020104020203" pitchFamily="34" charset="-79"/>
                <a:sym typeface="Gill Sans SemiBold" panose="020B0502020104020203" pitchFamily="34" charset="-79"/>
              </a:rPr>
              <a:t>n</a:t>
            </a:r>
            <a:r>
              <a:rPr lang="en-US" altLang="en-US" sz="1400" baseline="-6000" dirty="0">
                <a:latin typeface="Gill Sans SemiBold" panose="020B0502020104020203" pitchFamily="34" charset="-79"/>
                <a:ea typeface="Gill Sans SemiBold" panose="020B0502020104020203" pitchFamily="34" charset="-79"/>
                <a:cs typeface="Gill Sans SemiBold" panose="020B0502020104020203" pitchFamily="34" charset="-79"/>
                <a:sym typeface="Gill Sans SemiBold" panose="020B0502020104020203" pitchFamily="34" charset="-79"/>
              </a:rPr>
              <a:t>s</a:t>
            </a:r>
            <a:endParaRPr lang="en-US" altLang="en-US" sz="1400" dirty="0">
              <a:latin typeface="Gill Sans SemiBold" panose="020B0502020104020203" pitchFamily="34" charset="-79"/>
              <a:ea typeface="Gill Sans SemiBold" panose="020B0502020104020203" pitchFamily="34" charset="-79"/>
              <a:cs typeface="Gill Sans SemiBold" panose="020B0502020104020203" pitchFamily="34" charset="-79"/>
              <a:sym typeface="Gill Sans SemiBold" panose="020B0502020104020203" pitchFamily="34" charset="-79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D96F99-35A0-3345-BBB9-7154314BD566}"/>
              </a:ext>
            </a:extLst>
          </p:cNvPr>
          <p:cNvSpPr txBox="1">
            <a:spLocks/>
          </p:cNvSpPr>
          <p:nvPr/>
        </p:nvSpPr>
        <p:spPr>
          <a:xfrm>
            <a:off x="4285055" y="1283290"/>
            <a:ext cx="4056059" cy="528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Clusters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Solar System Survey 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8" name="Picture 2" descr="image17.png">
            <a:extLst>
              <a:ext uri="{FF2B5EF4-FFF2-40B4-BE49-F238E27FC236}">
                <a16:creationId xmlns:a16="http://schemas.microsoft.com/office/drawing/2014/main" id="{95C40EB3-58D2-1C44-8D33-B1A3751B7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53" y="4432197"/>
            <a:ext cx="2761232" cy="213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9" name="Group 5">
            <a:extLst>
              <a:ext uri="{FF2B5EF4-FFF2-40B4-BE49-F238E27FC236}">
                <a16:creationId xmlns:a16="http://schemas.microsoft.com/office/drawing/2014/main" id="{3F3C46DD-F683-E04D-B901-5F6248D752CE}"/>
              </a:ext>
            </a:extLst>
          </p:cNvPr>
          <p:cNvGrpSpPr>
            <a:grpSpLocks/>
          </p:cNvGrpSpPr>
          <p:nvPr/>
        </p:nvGrpSpPr>
        <p:grpSpPr bwMode="auto">
          <a:xfrm>
            <a:off x="4579631" y="1596232"/>
            <a:ext cx="3096617" cy="2445681"/>
            <a:chOff x="0" y="58376"/>
            <a:chExt cx="4594469" cy="3849620"/>
          </a:xfrm>
        </p:grpSpPr>
        <p:pic>
          <p:nvPicPr>
            <p:cNvPr id="12" name="Picture 8" descr="dndz_s4.pdf">
              <a:extLst>
                <a:ext uri="{FF2B5EF4-FFF2-40B4-BE49-F238E27FC236}">
                  <a16:creationId xmlns:a16="http://schemas.microsoft.com/office/drawing/2014/main" id="{6F290882-44F5-A34E-AC83-BCB8F3689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376"/>
              <a:ext cx="4594469" cy="3849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CCEE0D6E-A02B-D640-8BEE-FF6AD69BE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646" y="308859"/>
              <a:ext cx="1964884" cy="2950585"/>
            </a:xfrm>
            <a:prstGeom prst="rect">
              <a:avLst/>
            </a:prstGeom>
            <a:solidFill>
              <a:srgbClr val="FFFB00">
                <a:alpha val="16078"/>
              </a:srgbClr>
            </a:solidFill>
            <a:ln>
              <a:noFill/>
            </a:ln>
            <a:effectLst>
              <a:outerShdw blurRad="38100" dist="25400" dir="54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Helvetica Light" pitchFamily="-107" charset="0"/>
                <a:ea typeface="Helvetica Light" pitchFamily="-107" charset="0"/>
                <a:cs typeface="Helvetica Light" pitchFamily="-107" charset="0"/>
                <a:sym typeface="Helvetica Light" pitchFamily="-107" charset="0"/>
              </a:endParaRP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AA93D3EA-6173-B549-B576-C8B976FF4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43" y="1825486"/>
              <a:ext cx="1093913" cy="301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defTabSz="457200" eaLnBrk="0"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1pPr>
              <a:lvl2pPr marL="37931725" indent="-37474525" defTabSz="457200" eaLnBrk="0"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2pPr>
              <a:lvl3pPr eaLnBrk="0"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3pPr>
              <a:lvl4pPr eaLnBrk="0"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4pPr>
              <a:lvl5pPr eaLnBrk="0"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9pPr>
            </a:lstStyle>
            <a:p>
              <a:pPr algn="l" eaLnBrk="1">
                <a:lnSpc>
                  <a:spcPct val="117000"/>
                </a:lnSpc>
              </a:pPr>
              <a:r>
                <a:rPr lang="en-US" altLang="en-US" sz="1800" b="1" dirty="0">
                  <a:solidFill>
                    <a:schemeClr val="accent2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rPr>
                <a:t>LSST</a:t>
              </a:r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56FE6936-0B28-C944-B1F4-123A6A0536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76030" y="2253894"/>
              <a:ext cx="1247725" cy="1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triangle" w="med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en-US"/>
            </a:p>
          </p:txBody>
        </p:sp>
      </p:grpSp>
      <p:pic>
        <p:nvPicPr>
          <p:cNvPr id="16" name="Picture 1" descr="Figure_1-3.png">
            <a:extLst>
              <a:ext uri="{FF2B5EF4-FFF2-40B4-BE49-F238E27FC236}">
                <a16:creationId xmlns:a16="http://schemas.microsoft.com/office/drawing/2014/main" id="{CCB2CF9F-31BF-604D-8333-A7E2D0FF35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/>
          <a:stretch>
            <a:fillRect/>
          </a:stretch>
        </p:blipFill>
        <p:spPr bwMode="auto">
          <a:xfrm>
            <a:off x="4760163" y="4432197"/>
            <a:ext cx="3157738" cy="213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D5F310-1472-F24D-8129-74E33A33485B}"/>
              </a:ext>
            </a:extLst>
          </p:cNvPr>
          <p:cNvSpPr txBox="1">
            <a:spLocks/>
          </p:cNvSpPr>
          <p:nvPr/>
        </p:nvSpPr>
        <p:spPr>
          <a:xfrm>
            <a:off x="7955395" y="5181286"/>
            <a:ext cx="1080972" cy="1570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And much much more!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6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7495-6E53-0C41-AD39-A7E854F45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Also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F20B9-AE3C-514E-9DF6-AD4FB6493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CMB-S4 website: </a:t>
            </a:r>
            <a:r>
              <a:rPr lang="en-US" dirty="0">
                <a:hlinkClick r:id="rId2"/>
              </a:rPr>
              <a:t>http://cmb-s4.org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CMB-S4 wiki: </a:t>
            </a:r>
            <a:r>
              <a:rPr lang="en-US" dirty="0">
                <a:hlinkClick r:id="rId3"/>
              </a:rPr>
              <a:t>https://cmb-s4.org/wiki/index.php/Main_Page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CMB-S4 science book: </a:t>
            </a:r>
            <a:r>
              <a:rPr lang="en-US" dirty="0">
                <a:hlinkClick r:id="rId4"/>
              </a:rPr>
              <a:t>http://arxiv.org/abs/1610.02743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CMB-S4 technology book: </a:t>
            </a:r>
            <a:r>
              <a:rPr lang="en-US" dirty="0">
                <a:hlinkClick r:id="rId5"/>
              </a:rPr>
              <a:t>http://arxiv.org/abs/1706.02464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CDT report: </a:t>
            </a:r>
            <a:r>
              <a:rPr lang="en-US" dirty="0">
                <a:hlinkClick r:id="rId6"/>
              </a:rPr>
              <a:t>www.nsf.gov/mps/ast/aaac/cmb_s4/report/CMBS4_final_report_NL.pdf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8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8BA4-7442-674A-A4DF-5F21F025E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7999"/>
          </a:xfrm>
        </p:spPr>
        <p:txBody>
          <a:bodyPr>
            <a:normAutofit/>
          </a:bodyPr>
          <a:lstStyle/>
          <a:p>
            <a:r>
              <a:rPr lang="en-US" sz="6000" dirty="0"/>
              <a:t>You may ask yourself</a:t>
            </a:r>
            <a:br>
              <a:rPr lang="en-US" sz="6000" dirty="0"/>
            </a:br>
            <a:r>
              <a:rPr lang="en-US" sz="6000" dirty="0"/>
              <a:t>“Well, how did I get here?”</a:t>
            </a:r>
          </a:p>
        </p:txBody>
      </p:sp>
    </p:spTree>
    <p:extLst>
      <p:ext uri="{BB962C8B-B14F-4D97-AF65-F5344CB8AC3E}">
        <p14:creationId xmlns:p14="http://schemas.microsoft.com/office/powerpoint/2010/main" val="3495384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357B5-9ACA-BA41-B593-A3EE2D6F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2013 – Snowmass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09A-D1FC-9746-94E2-9AF93331D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3291"/>
            <a:ext cx="8229600" cy="5103220"/>
          </a:xfrm>
        </p:spPr>
        <p:txBody>
          <a:bodyPr>
            <a:normAutofit/>
          </a:bodyPr>
          <a:lstStyle/>
          <a:p>
            <a:r>
              <a:rPr lang="en-US" dirty="0"/>
              <a:t>US CMB community convergence on the “project-after-next”</a:t>
            </a:r>
          </a:p>
          <a:p>
            <a:r>
              <a:rPr lang="en-US" dirty="0"/>
              <a:t>Multiple 3</a:t>
            </a:r>
            <a:r>
              <a:rPr lang="en-US" baseline="30000" dirty="0"/>
              <a:t>rd</a:t>
            </a:r>
            <a:r>
              <a:rPr lang="en-US" dirty="0"/>
              <a:t> generation projects in advanced planning: </a:t>
            </a:r>
          </a:p>
          <a:p>
            <a:pPr lvl="1"/>
            <a:r>
              <a:rPr lang="en-US" dirty="0" err="1"/>
              <a:t>AdvACTpol</a:t>
            </a:r>
            <a:r>
              <a:rPr lang="en-US" dirty="0"/>
              <a:t>, BICEP-3, SPT-3G, Simons Array</a:t>
            </a:r>
          </a:p>
          <a:p>
            <a:r>
              <a:rPr lang="en-US" dirty="0"/>
              <a:t>Realization that 4</a:t>
            </a:r>
            <a:r>
              <a:rPr lang="en-US" baseline="30000" dirty="0"/>
              <a:t>th</a:t>
            </a:r>
            <a:r>
              <a:rPr lang="en-US" dirty="0"/>
              <a:t> generation would require a sea-change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605217-2033-3345-9232-E4550B227950}"/>
              </a:ext>
            </a:extLst>
          </p:cNvPr>
          <p:cNvSpPr txBox="1">
            <a:spLocks/>
          </p:cNvSpPr>
          <p:nvPr/>
        </p:nvSpPr>
        <p:spPr>
          <a:xfrm>
            <a:off x="457200" y="3040380"/>
            <a:ext cx="4274084" cy="3526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Order of magnitude more:</a:t>
            </a:r>
          </a:p>
          <a:p>
            <a:pPr lvl="1"/>
            <a:r>
              <a:rPr lang="en-US" dirty="0"/>
              <a:t>Detectors (100,000s)</a:t>
            </a:r>
          </a:p>
          <a:p>
            <a:pPr lvl="1"/>
            <a:r>
              <a:rPr lang="en-US" dirty="0"/>
              <a:t>Data (10s PB)</a:t>
            </a:r>
          </a:p>
          <a:p>
            <a:pPr lvl="1"/>
            <a:r>
              <a:rPr lang="en-US" dirty="0"/>
              <a:t>Dollars (100s $M)</a:t>
            </a:r>
          </a:p>
          <a:p>
            <a:r>
              <a:rPr lang="en-US" dirty="0"/>
              <a:t>Only possible as a </a:t>
            </a:r>
          </a:p>
          <a:p>
            <a:pPr lvl="1"/>
            <a:r>
              <a:rPr lang="en-US" dirty="0"/>
              <a:t>Single community-wide effort</a:t>
            </a:r>
          </a:p>
          <a:p>
            <a:pPr lvl="1"/>
            <a:r>
              <a:rPr lang="en-US" dirty="0"/>
              <a:t>Supported by NSF &amp; DOE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6A5E11B4-A660-B843-BB40-02D0D2760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284" y="3222220"/>
            <a:ext cx="3869472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9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DAEE4-7570-EB48-B3E7-CC49C49F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99715"/>
          </a:xfrm>
        </p:spPr>
        <p:txBody>
          <a:bodyPr>
            <a:normAutofit/>
          </a:bodyPr>
          <a:lstStyle/>
          <a:p>
            <a:r>
              <a:rPr lang="en-US" dirty="0"/>
              <a:t>2015 – Particle Physics Project Prioritization Panel (P5)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9A273-D135-5B49-B60A-FE27A0171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2322"/>
            <a:ext cx="5397188" cy="5285677"/>
          </a:xfrm>
        </p:spPr>
        <p:txBody>
          <a:bodyPr>
            <a:normAutofit/>
          </a:bodyPr>
          <a:lstStyle/>
          <a:p>
            <a:r>
              <a:rPr lang="en-US" i="1" dirty="0"/>
              <a:t>“Recommendation 18: Support CMB experiments as part of the core particle physics program. The multidisciplinary nature of the science warrants continued multiagency support.”</a:t>
            </a:r>
          </a:p>
          <a:p>
            <a:r>
              <a:rPr lang="en-US" i="1" dirty="0"/>
              <a:t>“As the scale of CMB experiments grows from Stage 3 … to Stage 4 … increased international collaboration and coordination among major CMB projects will be needed.”</a:t>
            </a:r>
          </a:p>
          <a:p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59A46A-0BA8-0147-A2B8-E26F7B6DE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0000">
            <a:off x="6400800" y="1788660"/>
            <a:ext cx="2409074" cy="31176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668222-45B4-D346-AB74-D4C7D5517171}"/>
              </a:ext>
            </a:extLst>
          </p:cNvPr>
          <p:cNvSpPr txBox="1">
            <a:spLocks/>
          </p:cNvSpPr>
          <p:nvPr/>
        </p:nvSpPr>
        <p:spPr>
          <a:xfrm>
            <a:off x="457200" y="5005335"/>
            <a:ext cx="8483950" cy="1986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“DESI, LSST, and CMB-S4 provide complementary, breakthrough capabilities”</a:t>
            </a:r>
          </a:p>
          <a:p>
            <a:r>
              <a:rPr lang="en-US" dirty="0"/>
              <a:t>Recommended to NSF PHY &amp; DOE HEP under all budget scenarios.</a:t>
            </a:r>
          </a:p>
          <a:p>
            <a:r>
              <a:rPr lang="en-US" dirty="0"/>
              <a:t>$200M project, construction starting in 2016 and operations in 2023.</a:t>
            </a:r>
          </a:p>
        </p:txBody>
      </p:sp>
    </p:spTree>
    <p:extLst>
      <p:ext uri="{BB962C8B-B14F-4D97-AF65-F5344CB8AC3E}">
        <p14:creationId xmlns:p14="http://schemas.microsoft.com/office/powerpoint/2010/main" val="202250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DAEE4-7570-EB48-B3E7-CC49C49F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99715"/>
          </a:xfrm>
        </p:spPr>
        <p:txBody>
          <a:bodyPr>
            <a:normAutofit/>
          </a:bodyPr>
          <a:lstStyle/>
          <a:p>
            <a:r>
              <a:rPr lang="en-US" dirty="0"/>
              <a:t>2016/7 – Astronomy &amp; Astrophysics Advisory Council (AAAC)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9A273-D135-5B49-B60A-FE27A0171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99716"/>
            <a:ext cx="5731727" cy="5058283"/>
          </a:xfrm>
        </p:spPr>
        <p:txBody>
          <a:bodyPr>
            <a:normAutofit/>
          </a:bodyPr>
          <a:lstStyle/>
          <a:p>
            <a:r>
              <a:rPr lang="en-US" dirty="0"/>
              <a:t>Concept Definition Taskforce convened by AAAC at request of DOE &amp; NSF</a:t>
            </a:r>
          </a:p>
          <a:p>
            <a:r>
              <a:rPr lang="en-US" i="1" dirty="0"/>
              <a:t>“The CMB-S4 CDT is asked to develop a concept for implementing a ground-based CMB-S4 experiment. … Specifically, the CDT is asked to deliver: </a:t>
            </a:r>
          </a:p>
          <a:p>
            <a:pPr lvl="1"/>
            <a:r>
              <a:rPr lang="en-US" i="1" dirty="0"/>
              <a:t>Science Requirements and their rationale</a:t>
            </a:r>
          </a:p>
          <a:p>
            <a:pPr lvl="1"/>
            <a:r>
              <a:rPr lang="en-US" i="1" dirty="0"/>
              <a:t>Measurement and Technical Requirements derived from the Science Requirements</a:t>
            </a:r>
          </a:p>
          <a:p>
            <a:pPr lvl="1"/>
            <a:r>
              <a:rPr lang="en-US" i="1" dirty="0"/>
              <a:t>Project Strawman Concept … Cost ”</a:t>
            </a:r>
          </a:p>
          <a:p>
            <a:r>
              <a:rPr lang="en-US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59A46A-0BA8-0147-A2B8-E26F7B6DE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0000">
            <a:off x="6400800" y="2011680"/>
            <a:ext cx="2409073" cy="3117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7CFF28-D606-664B-8299-680CC8253946}"/>
              </a:ext>
            </a:extLst>
          </p:cNvPr>
          <p:cNvSpPr txBox="1">
            <a:spLocks/>
          </p:cNvSpPr>
          <p:nvPr/>
        </p:nvSpPr>
        <p:spPr>
          <a:xfrm>
            <a:off x="457200" y="5817870"/>
            <a:ext cx="8229602" cy="1040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Core principle: One project, one collaboration, one dataset, two sites.</a:t>
            </a:r>
          </a:p>
          <a:p>
            <a:r>
              <a:rPr lang="en-US" dirty="0"/>
              <a:t>Report unanimously accepted by AAAC in fall 2017. </a:t>
            </a:r>
          </a:p>
        </p:txBody>
      </p:sp>
    </p:spTree>
    <p:extLst>
      <p:ext uri="{BB962C8B-B14F-4D97-AF65-F5344CB8AC3E}">
        <p14:creationId xmlns:p14="http://schemas.microsoft.com/office/powerpoint/2010/main" val="3541057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10588</TotalTime>
  <Words>1452</Words>
  <Application>Microsoft Macintosh PowerPoint</Application>
  <PresentationFormat>On-screen Show (4:3)</PresentationFormat>
  <Paragraphs>239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Narrow</vt:lpstr>
      <vt:lpstr>Arial Narrow Bold</vt:lpstr>
      <vt:lpstr>Calibri</vt:lpstr>
      <vt:lpstr>Gill Sans SemiBold</vt:lpstr>
      <vt:lpstr>Helvetica Light</vt:lpstr>
      <vt:lpstr>Helvetica Neue</vt:lpstr>
      <vt:lpstr>Times</vt:lpstr>
      <vt:lpstr>Office Theme</vt:lpstr>
      <vt:lpstr>PowerPoint Presentation</vt:lpstr>
      <vt:lpstr>Once In A Lifetime</vt:lpstr>
      <vt:lpstr>CMB Sensitivity Moore’s Law </vt:lpstr>
      <vt:lpstr>CMB-S4 Science</vt:lpstr>
      <vt:lpstr>See Also</vt:lpstr>
      <vt:lpstr>You may ask yourself “Well, how did I get here?”</vt:lpstr>
      <vt:lpstr>2013 – Snowmass</vt:lpstr>
      <vt:lpstr>2015 – Particle Physics Project Prioritization Panel (P5)</vt:lpstr>
      <vt:lpstr>2016/7 – Astronomy &amp; Astrophysics Advisory Council (AAAC)</vt:lpstr>
      <vt:lpstr>2018 – Collaboration Formation</vt:lpstr>
      <vt:lpstr>2018 – Project Schedule</vt:lpstr>
      <vt:lpstr>You may say to yourself,  "My God! What have I done?”</vt:lpstr>
      <vt:lpstr>CMB-S4 Project</vt:lpstr>
      <vt:lpstr>Parallel Agency Construction Projects</vt:lpstr>
      <vt:lpstr>Technically-Limited Schedule</vt:lpstr>
      <vt:lpstr>And you may ask yourself, "How do I work this?"</vt:lpstr>
      <vt:lpstr>Goals/Requirements</vt:lpstr>
      <vt:lpstr>Experiment Design</vt:lpstr>
      <vt:lpstr>Current Status</vt:lpstr>
      <vt:lpstr>You may ask yourself,  "Am I right, am I wrong?"</vt:lpstr>
      <vt:lpstr>Optimization Challenge</vt:lpstr>
      <vt:lpstr>Frequency Bands</vt:lpstr>
      <vt:lpstr>CDT Approach</vt:lpstr>
      <vt:lpstr>Observation – Small Area</vt:lpstr>
      <vt:lpstr>Observation – Wide Area</vt:lpstr>
      <vt:lpstr>Summary</vt:lpstr>
      <vt:lpstr>Into the blue again,  after the money's gone.   Once in a lifetime, Stage-4 Microwave Background.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CMB-S4</dc:title>
  <dc:creator>Microsoft Office User</dc:creator>
  <cp:lastModifiedBy>Microsoft Office User</cp:lastModifiedBy>
  <cp:revision>296</cp:revision>
  <cp:lastPrinted>2018-09-20T12:40:56Z</cp:lastPrinted>
  <dcterms:created xsi:type="dcterms:W3CDTF">2018-09-15T18:07:41Z</dcterms:created>
  <dcterms:modified xsi:type="dcterms:W3CDTF">2018-10-15T09:37:53Z</dcterms:modified>
</cp:coreProperties>
</file>