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2e565f637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2e565f637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site layout slide (birds eye view),  show where it is in greenland, find picture with site layout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3a61026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3a61026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2e565f63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2e565f63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Condition 3 - clear, condition 2 - 1km, condition 3 - 50 m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2e565f63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2e565f63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30d2e1c28_0_9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30d2e1c28_0_9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3a6102b2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3a6102b2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 system research labratory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34fa8849b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34fa8849b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oceanic and atmospheric administration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2e565f63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2e565f63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2e565f637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2e565f637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White mountain pictures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2e565f63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2e565f6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301b6083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301b6083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2e565f63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2e565f63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2e565f63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2e565f63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3c57f058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3c57f058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2e565f63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2e565f63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301b608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301b608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Emphasize the simplicity of reciever set up, all modulation is done with ½ wave plate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2e565f63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2e565f63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2e565f63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2e565f63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16.pn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Relationship Id="rId4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g"/><Relationship Id="rId4" Type="http://schemas.openxmlformats.org/officeDocument/2006/relationships/image" Target="../media/image26.jpg"/><Relationship Id="rId5" Type="http://schemas.openxmlformats.org/officeDocument/2006/relationships/image" Target="../media/image23.jpg"/><Relationship Id="rId6" Type="http://schemas.openxmlformats.org/officeDocument/2006/relationships/image" Target="../media/image3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noaa.gov/" TargetMode="External"/><Relationship Id="rId4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3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Relationship Id="rId4" Type="http://schemas.openxmlformats.org/officeDocument/2006/relationships/image" Target="../media/image32.jp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34.png"/><Relationship Id="rId5" Type="http://schemas.openxmlformats.org/officeDocument/2006/relationships/image" Target="../media/image11.jpg"/><Relationship Id="rId6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12.jp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46025"/>
            <a:ext cx="2806200" cy="13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49425"/>
            <a:ext cx="2427160" cy="12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5850" y="1788525"/>
            <a:ext cx="1566450" cy="15664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type="ctrTitle"/>
          </p:nvPr>
        </p:nvSpPr>
        <p:spPr>
          <a:xfrm>
            <a:off x="311700" y="314275"/>
            <a:ext cx="8520600" cy="129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Galactic Foreground Survey from Summit Camp, Greenland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Summer 2018</a:t>
            </a:r>
            <a:endParaRPr sz="2400"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145400" y="1534675"/>
            <a:ext cx="6853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Ari Kaplan, </a:t>
            </a:r>
            <a:r>
              <a:rPr b="1"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Peter Meinhold, Nic Rupert, Philip Lubin</a:t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Physics Dept.</a:t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 of California – Santa Barbara</a:t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Oslo - Harald Thommesen, H.K. Eriksen, </a:t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 Wehus</a:t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Niels Bohr Inst – Pavel Naselsky, </a:t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Rex Christiansen, Hao Liu, </a:t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Sebastian Von Hausseger,  J. Creswell </a:t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Villum Foundation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5850" y="3427700"/>
            <a:ext cx="1566450" cy="156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311700" y="113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 up</a:t>
            </a:r>
            <a:endParaRPr/>
          </a:p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311700" y="726425"/>
            <a:ext cx="398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Container+</a:t>
            </a:r>
            <a:r>
              <a:rPr lang="en">
                <a:solidFill>
                  <a:srgbClr val="000000"/>
                </a:solidFill>
              </a:rPr>
              <a:t>Workstation placed at observing site by support staff prior to team arrival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Setting up work station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ISO Container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Plan Q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Rails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Team arrival to being ready for observing: 4 days (This includes waiting on weather)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Cooling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Closed cycle He Compressor for cryo cooler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~ 2 days to cool and maintain vacuum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140" name="Google Shape;140;p22"/>
          <p:cNvGrpSpPr/>
          <p:nvPr/>
        </p:nvGrpSpPr>
        <p:grpSpPr>
          <a:xfrm>
            <a:off x="5388472" y="-12"/>
            <a:ext cx="3897542" cy="2014103"/>
            <a:chOff x="2712529" y="913842"/>
            <a:chExt cx="5793878" cy="3110583"/>
          </a:xfrm>
        </p:grpSpPr>
        <p:pic>
          <p:nvPicPr>
            <p:cNvPr id="141" name="Google Shape;141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12529" y="913850"/>
              <a:ext cx="5529898" cy="31105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2" name="Google Shape;142;p22"/>
            <p:cNvCxnSpPr/>
            <p:nvPr/>
          </p:nvCxnSpPr>
          <p:spPr>
            <a:xfrm>
              <a:off x="4357175" y="1421125"/>
              <a:ext cx="180600" cy="411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43" name="Google Shape;143;p22"/>
            <p:cNvSpPr txBox="1"/>
            <p:nvPr/>
          </p:nvSpPr>
          <p:spPr>
            <a:xfrm>
              <a:off x="3642511" y="1001409"/>
              <a:ext cx="18033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ISO Container</a:t>
              </a:r>
              <a:endParaRPr sz="1000"/>
            </a:p>
          </p:txBody>
        </p:sp>
        <p:cxnSp>
          <p:nvCxnSpPr>
            <p:cNvPr id="144" name="Google Shape;144;p22"/>
            <p:cNvCxnSpPr>
              <a:stCxn id="145" idx="0"/>
            </p:cNvCxnSpPr>
            <p:nvPr/>
          </p:nvCxnSpPr>
          <p:spPr>
            <a:xfrm rot="10800000">
              <a:off x="4292161" y="2900249"/>
              <a:ext cx="252000" cy="443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45" name="Google Shape;145;p22"/>
            <p:cNvSpPr txBox="1"/>
            <p:nvPr/>
          </p:nvSpPr>
          <p:spPr>
            <a:xfrm>
              <a:off x="3605611" y="3343649"/>
              <a:ext cx="18771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Fuel + Generators</a:t>
              </a:r>
              <a:endParaRPr sz="1000"/>
            </a:p>
          </p:txBody>
        </p:sp>
        <p:cxnSp>
          <p:nvCxnSpPr>
            <p:cNvPr id="146" name="Google Shape;146;p22"/>
            <p:cNvCxnSpPr/>
            <p:nvPr/>
          </p:nvCxnSpPr>
          <p:spPr>
            <a:xfrm>
              <a:off x="6302846" y="1568558"/>
              <a:ext cx="76200" cy="465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47" name="Google Shape;147;p22"/>
            <p:cNvSpPr txBox="1"/>
            <p:nvPr/>
          </p:nvSpPr>
          <p:spPr>
            <a:xfrm>
              <a:off x="5547448" y="1119091"/>
              <a:ext cx="15870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My Apartment</a:t>
              </a:r>
              <a:r>
                <a:rPr lang="en" sz="1000"/>
                <a:t> </a:t>
              </a:r>
              <a:endParaRPr sz="1000"/>
            </a:p>
          </p:txBody>
        </p:sp>
        <p:cxnSp>
          <p:nvCxnSpPr>
            <p:cNvPr id="148" name="Google Shape;148;p22"/>
            <p:cNvCxnSpPr/>
            <p:nvPr/>
          </p:nvCxnSpPr>
          <p:spPr>
            <a:xfrm>
              <a:off x="7793510" y="1529438"/>
              <a:ext cx="209100" cy="4197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49" name="Google Shape;149;p22"/>
            <p:cNvSpPr txBox="1"/>
            <p:nvPr/>
          </p:nvSpPr>
          <p:spPr>
            <a:xfrm>
              <a:off x="6919407" y="913842"/>
              <a:ext cx="15870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Point to point Wifi Receiver</a:t>
              </a:r>
              <a:endParaRPr sz="1000"/>
            </a:p>
          </p:txBody>
        </p:sp>
        <p:cxnSp>
          <p:nvCxnSpPr>
            <p:cNvPr id="150" name="Google Shape;150;p22"/>
            <p:cNvCxnSpPr/>
            <p:nvPr/>
          </p:nvCxnSpPr>
          <p:spPr>
            <a:xfrm rot="10800000">
              <a:off x="5362000" y="2440275"/>
              <a:ext cx="300900" cy="8781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51" name="Google Shape;151;p22"/>
            <p:cNvSpPr txBox="1"/>
            <p:nvPr/>
          </p:nvSpPr>
          <p:spPr>
            <a:xfrm>
              <a:off x="5482699" y="3267894"/>
              <a:ext cx="2627700" cy="41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That’s a telescope… In case it wasn’t obvious</a:t>
              </a:r>
              <a:endParaRPr sz="1000"/>
            </a:p>
          </p:txBody>
        </p:sp>
      </p:grpSp>
      <p:pic>
        <p:nvPicPr>
          <p:cNvPr id="152" name="Google Shape;15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163" y="2069313"/>
            <a:ext cx="1971675" cy="30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1850" y="2686844"/>
            <a:ext cx="3172149" cy="1784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22"/>
          <p:cNvCxnSpPr>
            <a:stCxn id="155" idx="1"/>
          </p:cNvCxnSpPr>
          <p:nvPr/>
        </p:nvCxnSpPr>
        <p:spPr>
          <a:xfrm rot="10800000">
            <a:off x="7980150" y="3517500"/>
            <a:ext cx="444300" cy="139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5" name="Google Shape;155;p22"/>
          <p:cNvSpPr txBox="1"/>
          <p:nvPr/>
        </p:nvSpPr>
        <p:spPr>
          <a:xfrm>
            <a:off x="8424450" y="3546000"/>
            <a:ext cx="673500" cy="2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0000"/>
                </a:solidFill>
              </a:rPr>
              <a:t>~ 1 km</a:t>
            </a:r>
            <a:endParaRPr sz="11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Requirements</a:t>
            </a:r>
            <a:endParaRPr/>
          </a:p>
        </p:txBody>
      </p:sp>
      <p:sp>
        <p:nvSpPr>
          <p:cNvPr id="161" name="Google Shape;161;p23"/>
          <p:cNvSpPr txBox="1"/>
          <p:nvPr>
            <p:ph idx="1" type="body"/>
          </p:nvPr>
        </p:nvSpPr>
        <p:spPr>
          <a:xfrm>
            <a:off x="311700" y="923875"/>
            <a:ext cx="515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6.5 KW Generator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Load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Telescope Az drive (low power)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He Compressor (~3 kW) 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On board acquisition system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Vacuum Pump (Intermittently)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1-6 Computers (2 Desktops, 4 Laptops)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Space Heater (only when Az drive/pump were off)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Refueling - every 8 hours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Maintenance - provided by support staff every few days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Electrical System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UPS - Full up Dual Conversion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Grounding issue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8700" y="546963"/>
            <a:ext cx="3037183" cy="404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at Summit</a:t>
            </a:r>
            <a:endParaRPr/>
          </a:p>
        </p:txBody>
      </p:sp>
      <p:sp>
        <p:nvSpPr>
          <p:cNvPr id="168" name="Google Shape;168;p24"/>
          <p:cNvSpPr txBox="1"/>
          <p:nvPr>
            <p:ph idx="1" type="body"/>
          </p:nvPr>
        </p:nvSpPr>
        <p:spPr>
          <a:xfrm>
            <a:off x="311700" y="1152475"/>
            <a:ext cx="473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Weather “Condition 1,2,3”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Snow shoveling (often)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Deploying/Rolling in telescope based on weather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Summit Support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Fuel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“Lodging”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Meals (</a:t>
            </a:r>
            <a:r>
              <a:rPr b="1" lang="en">
                <a:solidFill>
                  <a:schemeClr val="dk1"/>
                </a:solidFill>
              </a:rPr>
              <a:t>awesome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Heavy equipment/technical support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Snow Grooming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Internet/Wi-fi Set-up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Snowmobiles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Radios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Bear Safety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5275" y="445025"/>
            <a:ext cx="3707032" cy="2085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275" y="2571750"/>
            <a:ext cx="3707026" cy="2455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Hurdles to observations</a:t>
            </a:r>
            <a:endParaRPr/>
          </a:p>
        </p:txBody>
      </p:sp>
      <p:sp>
        <p:nvSpPr>
          <p:cNvPr id="176" name="Google Shape;176;p25"/>
          <p:cNvSpPr txBox="1"/>
          <p:nvPr>
            <p:ph idx="1" type="body"/>
          </p:nvPr>
        </p:nvSpPr>
        <p:spPr>
          <a:xfrm>
            <a:off x="311700" y="1152475"/>
            <a:ext cx="461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Dealing with Weather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~10% time = good observing conditions (i.e. clear skies)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How weather got in the way</a:t>
            </a:r>
            <a:endParaRPr>
              <a:solidFill>
                <a:srgbClr val="000000"/>
              </a:solidFill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</a:pPr>
            <a:r>
              <a:rPr lang="en" sz="1200">
                <a:solidFill>
                  <a:srgbClr val="000000"/>
                </a:solidFill>
              </a:rPr>
              <a:t>High winds</a:t>
            </a:r>
            <a:endParaRPr sz="1200">
              <a:solidFill>
                <a:srgbClr val="000000"/>
              </a:solidFill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</a:pPr>
            <a:r>
              <a:rPr lang="en" sz="1200">
                <a:solidFill>
                  <a:srgbClr val="000000"/>
                </a:solidFill>
              </a:rPr>
              <a:t>Blowing snow</a:t>
            </a:r>
            <a:endParaRPr sz="1200">
              <a:solidFill>
                <a:srgbClr val="000000"/>
              </a:solidFill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</a:pPr>
            <a:r>
              <a:rPr lang="en" sz="1200">
                <a:solidFill>
                  <a:srgbClr val="000000"/>
                </a:solidFill>
              </a:rPr>
              <a:t>Freezing fog </a:t>
            </a:r>
            <a:endParaRPr sz="1200">
              <a:solidFill>
                <a:srgbClr val="000000"/>
              </a:solidFill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</a:pPr>
            <a:r>
              <a:rPr lang="en" sz="1200">
                <a:solidFill>
                  <a:srgbClr val="000000"/>
                </a:solidFill>
              </a:rPr>
              <a:t>Snow accumulation</a:t>
            </a:r>
            <a:endParaRPr sz="1200">
              <a:solidFill>
                <a:srgbClr val="000000"/>
              </a:solidFill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</a:pPr>
            <a:r>
              <a:rPr lang="en" sz="1200">
                <a:solidFill>
                  <a:srgbClr val="000000"/>
                </a:solidFill>
              </a:rPr>
              <a:t>Overcast sky</a:t>
            </a:r>
            <a:endParaRPr sz="1200">
              <a:solidFill>
                <a:srgbClr val="000000"/>
              </a:solidFill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</a:pPr>
            <a:r>
              <a:rPr lang="en" sz="1200">
                <a:solidFill>
                  <a:srgbClr val="000000"/>
                </a:solidFill>
              </a:rPr>
              <a:t>Frozen mechanical components</a:t>
            </a:r>
            <a:endParaRPr sz="12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Equipment Challenges from shipping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Mechanical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Electronics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600" y="445025"/>
            <a:ext cx="4093069" cy="230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2188" y="2836350"/>
            <a:ext cx="3781905" cy="2127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7827" y="678900"/>
            <a:ext cx="2479300" cy="440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13625"/>
            <a:ext cx="2178528" cy="38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8874" y="2622025"/>
            <a:ext cx="3720997" cy="246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1823" y="548250"/>
            <a:ext cx="3055101" cy="20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 txBox="1"/>
          <p:nvPr/>
        </p:nvSpPr>
        <p:spPr>
          <a:xfrm>
            <a:off x="-69750" y="0"/>
            <a:ext cx="67626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Freezing Fog</a:t>
            </a:r>
            <a:endParaRPr sz="3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/>
          <p:nvPr>
            <p:ph type="title"/>
          </p:nvPr>
        </p:nvSpPr>
        <p:spPr>
          <a:xfrm>
            <a:off x="71575" y="119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Weather Statistics - Wind</a:t>
            </a:r>
            <a:endParaRPr/>
          </a:p>
        </p:txBody>
      </p:sp>
      <p:sp>
        <p:nvSpPr>
          <p:cNvPr id="193" name="Google Shape;193;p27"/>
          <p:cNvSpPr txBox="1"/>
          <p:nvPr/>
        </p:nvSpPr>
        <p:spPr>
          <a:xfrm>
            <a:off x="35750" y="3568775"/>
            <a:ext cx="7801200" cy="13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Data obtained from ESRL Global Monitoring Division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Wind Speeds &gt; ~ 5 m/s showed up in data (visibly shook telescope)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Summer 2018 was worse than previous season (but not by much)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Winter is even worse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Blowing Snow</a:t>
            </a:r>
            <a:endParaRPr sz="1800"/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725" y="643300"/>
            <a:ext cx="3758742" cy="281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5532" y="643300"/>
            <a:ext cx="3758742" cy="2819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Weather Statistics - Clouds</a:t>
            </a:r>
            <a:endParaRPr/>
          </a:p>
        </p:txBody>
      </p:sp>
      <p:sp>
        <p:nvSpPr>
          <p:cNvPr id="201" name="Google Shape;201;p28"/>
          <p:cNvSpPr txBox="1"/>
          <p:nvPr>
            <p:ph idx="1" type="body"/>
          </p:nvPr>
        </p:nvSpPr>
        <p:spPr>
          <a:xfrm>
            <a:off x="311700" y="1152475"/>
            <a:ext cx="338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Data obtained from Summit Camp Total Sky Imager (TSI), processed data sets produced by NOAA </a:t>
            </a:r>
            <a:endParaRPr sz="1350" u="sng">
              <a:solidFill>
                <a:srgbClr val="66009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  <a:hlinkClick r:id="rId3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Clear sky fraction &gt; 90% for ~20-50% of season depending on year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Often clear sky periods come in small chunks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02" name="Google Shape;20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2525" y="1219200"/>
            <a:ext cx="411480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</a:t>
            </a:r>
            <a:endParaRPr/>
          </a:p>
        </p:txBody>
      </p:sp>
      <p:sp>
        <p:nvSpPr>
          <p:cNvPr id="208" name="Google Shape;208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Instrument was working 		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Moon scan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Tau A scan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Still working on processing the little we have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09" name="Google Shape;20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292" y="2517086"/>
            <a:ext cx="3425508" cy="254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800" y="2517087"/>
            <a:ext cx="3425508" cy="2547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 and Future Plans</a:t>
            </a:r>
            <a:endParaRPr/>
          </a:p>
        </p:txBody>
      </p:sp>
      <p:sp>
        <p:nvSpPr>
          <p:cNvPr id="216" name="Google Shape;21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Instrument field test was successful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Challenging</a:t>
            </a:r>
            <a:r>
              <a:rPr lang="en">
                <a:solidFill>
                  <a:srgbClr val="000000"/>
                </a:solidFill>
              </a:rPr>
              <a:t> site for cosmological studies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Continue observations at UCSB+high dry California site (White Mountain)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17" name="Google Shape;2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3428" y="2819625"/>
            <a:ext cx="5484673" cy="222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25" y="2819625"/>
            <a:ext cx="3317251" cy="186595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 txBox="1"/>
          <p:nvPr/>
        </p:nvSpPr>
        <p:spPr>
          <a:xfrm>
            <a:off x="1533750" y="4322400"/>
            <a:ext cx="14175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Arrival Back in SB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</a:t>
            </a:r>
            <a:endParaRPr/>
          </a:p>
        </p:txBody>
      </p:sp>
      <p:sp>
        <p:nvSpPr>
          <p:cNvPr id="225" name="Google Shape;225;p31"/>
          <p:cNvSpPr txBox="1"/>
          <p:nvPr>
            <p:ph idx="1" type="body"/>
          </p:nvPr>
        </p:nvSpPr>
        <p:spPr>
          <a:xfrm>
            <a:off x="311700" y="1152475"/>
            <a:ext cx="349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Support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Summit station support staff	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UCSB lab group and supporting physics department staff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NSF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Funding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Niels Bohr Institute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Villum Foundation</a:t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512" y="2895150"/>
            <a:ext cx="3900681" cy="219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0251" y="157125"/>
            <a:ext cx="3499204" cy="262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9" y="3880850"/>
            <a:ext cx="2193249" cy="10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4948" y="3880850"/>
            <a:ext cx="1897001" cy="1013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Deployment Team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3663000" cy="16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Peter Meinhold - UCSB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Ari Kaplan - UCSB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Nic Rupert - UCSB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Harald Thommesen - U. Oslo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4700" y="633278"/>
            <a:ext cx="5169303" cy="387693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311700" y="2698000"/>
            <a:ext cx="3562200" cy="18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Goals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Map Polarized Galactic Foreground emission at 10 GHz to complement higher frequency data in detection of primordial B-modes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Field Test Current Instrument for future observations at additional frequencies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Assess</a:t>
            </a:r>
            <a:r>
              <a:rPr lang="en">
                <a:solidFill>
                  <a:srgbClr val="000000"/>
                </a:solidFill>
              </a:rPr>
              <a:t> Summit Camp viability as a long-term research site for cosmological observations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200" y="1343950"/>
            <a:ext cx="4391600" cy="2908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2410" y="0"/>
            <a:ext cx="528158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Summit/Greenland?</a:t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311700" y="771475"/>
            <a:ext cx="3987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High Altitude Site in Northern Hemisphere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Altitude of 3230 meters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Can Cover ~44% of N Celestial Hemisphere From Greenland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Can Get total N Celestial Hemisphere if combined with California site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Polar desert with good PWV statistics.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PWV ~ 2 mm in Summer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PWV ~ 0.2 mm in Winter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Suen et al. arXiv:1312.5918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2800" y="152400"/>
            <a:ext cx="579838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Greenland Forecasts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4009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Paper in progress from U. Oslo Institute of Theoretical Astrophysics in collaboration with UCSB GreenPol project</a:t>
            </a:r>
            <a:endParaRPr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Tensor-to-scalar ratio forecasts for a ground based B-mode experiment in Greenland given a range of experimental parameters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93" name="Google Shape;93;p18"/>
          <p:cNvGrpSpPr/>
          <p:nvPr/>
        </p:nvGrpSpPr>
        <p:grpSpPr>
          <a:xfrm>
            <a:off x="4208775" y="268825"/>
            <a:ext cx="4817825" cy="3539050"/>
            <a:chOff x="4208775" y="802225"/>
            <a:chExt cx="4817825" cy="3539050"/>
          </a:xfrm>
        </p:grpSpPr>
        <p:pic>
          <p:nvPicPr>
            <p:cNvPr id="94" name="Google Shape;94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08775" y="802225"/>
              <a:ext cx="4817775" cy="3539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18"/>
            <p:cNvSpPr/>
            <p:nvPr/>
          </p:nvSpPr>
          <p:spPr>
            <a:xfrm>
              <a:off x="4385000" y="959950"/>
              <a:ext cx="4641600" cy="46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178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</a:t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235500" y="750800"/>
            <a:ext cx="402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2.2 Meter off-axis Carbon Fiber Gregorian Telescope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Optics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3 Feed horns at 10 GHz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Reflection ½ </a:t>
            </a:r>
            <a:r>
              <a:rPr lang="en">
                <a:solidFill>
                  <a:srgbClr val="000000"/>
                </a:solidFill>
              </a:rPr>
              <a:t>wave plate</a:t>
            </a:r>
            <a:r>
              <a:rPr lang="en">
                <a:solidFill>
                  <a:srgbClr val="000000"/>
                </a:solidFill>
              </a:rPr>
              <a:t> for polarization modulation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Receiver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20 K Cryo cooled HEMT Amplifier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Post-Amp custom RFI filters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175" y="2619075"/>
            <a:ext cx="4238591" cy="2384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19"/>
          <p:cNvGrpSpPr/>
          <p:nvPr/>
        </p:nvGrpSpPr>
        <p:grpSpPr>
          <a:xfrm>
            <a:off x="4450000" y="10315"/>
            <a:ext cx="4907850" cy="2535535"/>
            <a:chOff x="4526200" y="10315"/>
            <a:chExt cx="4907850" cy="2535535"/>
          </a:xfrm>
        </p:grpSpPr>
        <p:grpSp>
          <p:nvGrpSpPr>
            <p:cNvPr id="104" name="Google Shape;104;p19"/>
            <p:cNvGrpSpPr/>
            <p:nvPr/>
          </p:nvGrpSpPr>
          <p:grpSpPr>
            <a:xfrm>
              <a:off x="5594751" y="10315"/>
              <a:ext cx="2461439" cy="2450093"/>
              <a:chOff x="5909275" y="2852369"/>
              <a:chExt cx="2184644" cy="2174575"/>
            </a:xfrm>
          </p:grpSpPr>
          <p:pic>
            <p:nvPicPr>
              <p:cNvPr id="105" name="Google Shape;105;p1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065944" y="2852369"/>
                <a:ext cx="2027975" cy="2174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6" name="Google Shape;106;p19"/>
              <p:cNvSpPr/>
              <p:nvPr/>
            </p:nvSpPr>
            <p:spPr>
              <a:xfrm>
                <a:off x="5909275" y="3061150"/>
                <a:ext cx="478200" cy="410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07" name="Google Shape;107;p19"/>
            <p:cNvCxnSpPr/>
            <p:nvPr/>
          </p:nvCxnSpPr>
          <p:spPr>
            <a:xfrm rot="10800000">
              <a:off x="7629375" y="1876825"/>
              <a:ext cx="630300" cy="186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08" name="Google Shape;108;p19"/>
            <p:cNvSpPr txBox="1"/>
            <p:nvPr/>
          </p:nvSpPr>
          <p:spPr>
            <a:xfrm>
              <a:off x="8194225" y="1886425"/>
              <a:ext cx="915300" cy="17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Detector</a:t>
              </a:r>
              <a:endParaRPr b="1" sz="1000"/>
            </a:p>
          </p:txBody>
        </p:sp>
        <p:cxnSp>
          <p:nvCxnSpPr>
            <p:cNvPr id="109" name="Google Shape;109;p19"/>
            <p:cNvCxnSpPr/>
            <p:nvPr/>
          </p:nvCxnSpPr>
          <p:spPr>
            <a:xfrm flipH="1">
              <a:off x="7306925" y="1342200"/>
              <a:ext cx="472800" cy="32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0" name="Google Shape;110;p19"/>
            <p:cNvCxnSpPr>
              <a:stCxn id="111" idx="2"/>
            </p:cNvCxnSpPr>
            <p:nvPr/>
          </p:nvCxnSpPr>
          <p:spPr>
            <a:xfrm>
              <a:off x="5141650" y="582875"/>
              <a:ext cx="1054800" cy="434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11" name="Google Shape;111;p19"/>
            <p:cNvSpPr txBox="1"/>
            <p:nvPr/>
          </p:nvSpPr>
          <p:spPr>
            <a:xfrm>
              <a:off x="4526200" y="243575"/>
              <a:ext cx="1230900" cy="33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Primary Mirror</a:t>
              </a:r>
              <a:endParaRPr b="1" sz="1000"/>
            </a:p>
          </p:txBody>
        </p:sp>
        <p:cxnSp>
          <p:nvCxnSpPr>
            <p:cNvPr id="112" name="Google Shape;112;p19"/>
            <p:cNvCxnSpPr/>
            <p:nvPr/>
          </p:nvCxnSpPr>
          <p:spPr>
            <a:xfrm flipH="1" rot="10800000">
              <a:off x="6046125" y="2220775"/>
              <a:ext cx="938400" cy="2292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13" name="Google Shape;113;p19"/>
            <p:cNvSpPr txBox="1"/>
            <p:nvPr/>
          </p:nvSpPr>
          <p:spPr>
            <a:xfrm>
              <a:off x="5164650" y="2372150"/>
              <a:ext cx="1384800" cy="17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Secondary Mirror</a:t>
              </a:r>
              <a:endParaRPr b="1" sz="1000"/>
            </a:p>
          </p:txBody>
        </p:sp>
        <p:sp>
          <p:nvSpPr>
            <p:cNvPr id="114" name="Google Shape;114;p19"/>
            <p:cNvSpPr txBox="1"/>
            <p:nvPr/>
          </p:nvSpPr>
          <p:spPr>
            <a:xfrm>
              <a:off x="7660750" y="1098525"/>
              <a:ext cx="1773300" cy="17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Reflection ½ Wave Plate</a:t>
              </a:r>
              <a:endParaRPr b="1" sz="1000"/>
            </a:p>
          </p:txBody>
        </p:sp>
      </p:grpSp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5950" y="3095473"/>
            <a:ext cx="1096551" cy="194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500" y="3422125"/>
            <a:ext cx="3260676" cy="1296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311700" y="445025"/>
            <a:ext cx="3548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Telescope in a Box </a:t>
            </a:r>
            <a:endParaRPr/>
          </a:p>
        </p:txBody>
      </p:sp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311700" y="1000075"/>
            <a:ext cx="457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Designed and built in-house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System is designed to be rapidly deployed or put away based on weather conditions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Rail System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Foldable Telescope/Deployable Baffle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Standard ISO container 8X8.5X20 feet (Just barely fits)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2402" y="367375"/>
            <a:ext cx="4161593" cy="234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2398" y="2708274"/>
            <a:ext cx="4161593" cy="234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8813" y="3335100"/>
            <a:ext cx="3048275" cy="17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Shipping </a:t>
            </a:r>
            <a:endParaRPr/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311700" y="1152475"/>
            <a:ext cx="436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Logistics handled by Polar </a:t>
            </a:r>
            <a:r>
              <a:rPr lang="en">
                <a:solidFill>
                  <a:srgbClr val="000000"/>
                </a:solidFill>
              </a:rPr>
              <a:t>F</a:t>
            </a:r>
            <a:r>
              <a:rPr lang="en">
                <a:solidFill>
                  <a:srgbClr val="000000"/>
                </a:solidFill>
              </a:rPr>
              <a:t>ield Services contractor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Everything goes in ISO container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Telescope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Pads for dealing with snow drift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Tools/Equipment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Office Supplies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Container weight ~ 5,443 Kg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Container shipped cross country by truck, then shipped to Summit Station via C-130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Travel time: ~ 3 weeks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Container takes up a full C-130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3000" y="90863"/>
            <a:ext cx="4050998" cy="227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3000" y="2369537"/>
            <a:ext cx="4051001" cy="268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