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E49"/>
    <a:srgbClr val="116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4628"/>
  </p:normalViewPr>
  <p:slideViewPr>
    <p:cSldViewPr snapToGrid="0" snapToObjects="1">
      <p:cViewPr varScale="1">
        <p:scale>
          <a:sx n="147" d="100"/>
          <a:sy n="147" d="100"/>
        </p:scale>
        <p:origin x="4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4AF3D-06A4-2841-8181-A482A224104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A8B4-67BB-0844-ADB1-A661CCC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86931" y="3379226"/>
            <a:ext cx="6094361" cy="93994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rgbClr val="72BE49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2492" y="4642955"/>
            <a:ext cx="6231508" cy="685596"/>
          </a:xfrm>
        </p:spPr>
        <p:txBody>
          <a:bodyPr>
            <a:normAutofit/>
          </a:bodyPr>
          <a:lstStyle>
            <a:lvl1pPr marL="0" indent="0" algn="l">
              <a:buNone/>
              <a:defRPr sz="33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7" name="image2.pdf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110148" y="1"/>
            <a:ext cx="2011680" cy="100584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13"/>
          <p:cNvSpPr/>
          <p:nvPr userDrawn="1"/>
        </p:nvSpPr>
        <p:spPr>
          <a:xfrm>
            <a:off x="364585" y="1444805"/>
            <a:ext cx="7988048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rIns="34290">
            <a:spAutoFit/>
          </a:bodyPr>
          <a:lstStyle/>
          <a:p>
            <a:pPr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sz="3300" dirty="0"/>
          </a:p>
          <a:p>
            <a:pPr>
              <a:defRPr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r>
              <a:rPr lang="en-US" sz="3300" dirty="0" smtClean="0"/>
              <a:t>JWST</a:t>
            </a:r>
            <a:r>
              <a:rPr lang="en-US" sz="3300" baseline="0" dirty="0" smtClean="0"/>
              <a:t> IAC Workshop-GO1 Proposal Planning</a:t>
            </a:r>
            <a:endParaRPr sz="3300" dirty="0"/>
          </a:p>
        </p:txBody>
      </p:sp>
      <p:sp>
        <p:nvSpPr>
          <p:cNvPr id="10" name="Shape 118"/>
          <p:cNvSpPr/>
          <p:nvPr userDrawn="1"/>
        </p:nvSpPr>
        <p:spPr>
          <a:xfrm>
            <a:off x="4936584" y="2545059"/>
            <a:ext cx="4183380" cy="1"/>
          </a:xfrm>
          <a:prstGeom prst="line">
            <a:avLst/>
          </a:prstGeom>
          <a:ln w="38100">
            <a:solidFill>
              <a:srgbClr val="72BE49"/>
            </a:solidFill>
            <a:miter/>
          </a:ln>
        </p:spPr>
        <p:txBody>
          <a:bodyPr lIns="34290" rIns="34290"/>
          <a:lstStyle/>
          <a:p>
            <a:endParaRPr sz="1350"/>
          </a:p>
        </p:txBody>
      </p:sp>
      <p:pic>
        <p:nvPicPr>
          <p:cNvPr id="4" name="Picture 3" descr="unname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8" y="41123"/>
            <a:ext cx="1238369" cy="1238369"/>
          </a:xfrm>
          <a:prstGeom prst="rect">
            <a:avLst/>
          </a:prstGeom>
        </p:spPr>
      </p:pic>
      <p:pic>
        <p:nvPicPr>
          <p:cNvPr id="5" name="Picture 4" descr="CAB_superio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7751"/>
            <a:ext cx="3124729" cy="730250"/>
          </a:xfrm>
          <a:prstGeom prst="rect">
            <a:avLst/>
          </a:prstGeom>
        </p:spPr>
      </p:pic>
      <p:pic>
        <p:nvPicPr>
          <p:cNvPr id="6" name="Picture 5" descr="logo-ucm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76" y="5696742"/>
            <a:ext cx="1104576" cy="110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2977" y="432590"/>
            <a:ext cx="6231508" cy="939940"/>
          </a:xfrm>
        </p:spPr>
        <p:txBody>
          <a:bodyPr anchor="t">
            <a:normAutofit/>
          </a:bodyPr>
          <a:lstStyle>
            <a:lvl1pPr algn="l">
              <a:defRPr sz="3300" baseline="0">
                <a:solidFill>
                  <a:srgbClr val="72BE49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3801" y="1606356"/>
            <a:ext cx="6231508" cy="68559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2657" y="5409426"/>
            <a:ext cx="1201379" cy="1508760"/>
            <a:chOff x="407768" y="3339227"/>
            <a:chExt cx="2762009" cy="2709001"/>
          </a:xfrm>
        </p:grpSpPr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3777" y="3339227"/>
              <a:ext cx="0" cy="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Shape 115"/>
            <p:cNvSpPr/>
            <p:nvPr/>
          </p:nvSpPr>
          <p:spPr>
            <a:xfrm>
              <a:off x="407768" y="5341837"/>
              <a:ext cx="2762009" cy="7063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anchor="ctr"/>
            <a:lstStyle>
              <a:lvl1pPr algn="ctr">
                <a:defRPr sz="3200">
                  <a:solidFill>
                    <a:srgbClr val="FFFFFF"/>
                  </a:solidFill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lvl1pPr>
            </a:lstStyle>
            <a:p>
              <a:r>
                <a:rPr sz="1500" i="1" dirty="0" smtClean="0"/>
                <a:t>IMAG</a:t>
              </a:r>
              <a:r>
                <a:rPr lang="en-US" sz="1500" i="1" dirty="0" smtClean="0"/>
                <a:t>ING</a:t>
              </a:r>
              <a:endParaRPr sz="1500" i="1" dirty="0"/>
            </a:p>
          </p:txBody>
        </p:sp>
      </p:grpSp>
      <p:pic>
        <p:nvPicPr>
          <p:cNvPr id="12" name="image3.png"/>
          <p:cNvPicPr>
            <a:picLocks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684693" y="74340"/>
            <a:ext cx="1375820" cy="1371600"/>
          </a:xfrm>
          <a:prstGeom prst="rect">
            <a:avLst/>
          </a:prstGeom>
          <a:ln w="12700">
            <a:miter lim="400000"/>
          </a:ln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latin typeface="Abadi MT Condensed Light"/>
                <a:cs typeface="Abadi MT Condensed Light"/>
              </a:rPr>
              <a:t>                                    </a:t>
            </a:r>
            <a:fld id="{7DD424EA-2AF2-5340-9C9E-FD8B0F2C6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504187" y="6388444"/>
            <a:ext cx="24714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25" dirty="0" smtClean="0"/>
              <a:t>JWST IAC</a:t>
            </a:r>
            <a:r>
              <a:rPr lang="en-US" sz="1125" baseline="0" dirty="0" smtClean="0"/>
              <a:t> Workshop</a:t>
            </a:r>
          </a:p>
          <a:p>
            <a:pPr algn="ctr"/>
            <a:r>
              <a:rPr lang="en-US" sz="1125" baseline="0" dirty="0" smtClean="0"/>
              <a:t>12-13 March 2018 </a:t>
            </a:r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9667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1pPr>
    </p:titleStyle>
    <p:bodyStyle>
      <a:lvl1pPr marL="171455" indent="-171455" algn="l" defTabSz="685817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1pPr>
      <a:lvl2pPr marL="514364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2pPr>
      <a:lvl3pPr marL="857272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3pPr>
      <a:lvl4pPr marL="1200180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4pPr>
      <a:lvl5pPr marL="1543089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smos.esa.int/web/jwst-2017-esac/hands-on-material" TargetMode="External"/><Relationship Id="rId3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Policies and Timeline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Marco Sirianni - 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432590"/>
            <a:ext cx="6231508" cy="577604"/>
          </a:xfrm>
        </p:spPr>
        <p:txBody>
          <a:bodyPr/>
          <a:lstStyle/>
          <a:p>
            <a:r>
              <a:rPr lang="en-US" dirty="0" smtClean="0"/>
              <a:t>Less than a month from Cycle 1deadline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258" y="966651"/>
            <a:ext cx="8288942" cy="499474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JWST will not only offer new instrument and observing modes, but will also</a:t>
            </a:r>
          </a:p>
          <a:p>
            <a:r>
              <a:rPr lang="en-US" sz="1800" dirty="0" smtClean="0"/>
              <a:t>”offer” new tools to prepare the proposals: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/>
              <a:t>	</a:t>
            </a:r>
            <a:r>
              <a:rPr lang="en-US" sz="1800" dirty="0" smtClean="0"/>
              <a:t> ETC, APT, Documentation, Help Desk.</a:t>
            </a:r>
          </a:p>
          <a:p>
            <a:endParaRPr lang="en-US" sz="1800" dirty="0"/>
          </a:p>
          <a:p>
            <a:r>
              <a:rPr lang="en-US" sz="1800" dirty="0" smtClean="0"/>
              <a:t>The next two days are just the latest event of a long series of webinars, conference and workshops organized by the JWST team to support the JWST community in the preparation of their proposals.</a:t>
            </a:r>
          </a:p>
          <a:p>
            <a:endParaRPr lang="en-US" sz="1800" dirty="0" smtClean="0"/>
          </a:p>
          <a:p>
            <a:r>
              <a:rPr lang="en-US" sz="1800" dirty="0" smtClean="0"/>
              <a:t>This workshop is less hands-on than the previous one </a:t>
            </a:r>
          </a:p>
          <a:p>
            <a:r>
              <a:rPr lang="en-US" sz="1800" dirty="0" smtClean="0"/>
              <a:t>in ESAC </a:t>
            </a:r>
            <a:r>
              <a:rPr lang="mr-IN" sz="1800" dirty="0" smtClean="0"/>
              <a:t>–</a:t>
            </a:r>
            <a:r>
              <a:rPr lang="en-US" sz="1800" dirty="0" smtClean="0"/>
              <a:t> as homework you could use some of the </a:t>
            </a:r>
          </a:p>
          <a:p>
            <a:r>
              <a:rPr lang="en-US" sz="1800" dirty="0" smtClean="0"/>
              <a:t>science cases guidelines presented there as well. </a:t>
            </a:r>
          </a:p>
          <a:p>
            <a:r>
              <a:rPr lang="en-US" sz="1800" dirty="0" smtClean="0"/>
              <a:t>They may fit more closely your specific science case:</a:t>
            </a:r>
          </a:p>
          <a:p>
            <a:endParaRPr lang="en-US" sz="1800" dirty="0" smtClean="0"/>
          </a:p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err="1">
                <a:hlinkClick r:id="rId2"/>
              </a:rPr>
              <a:t>www.cosmos.esa.int</a:t>
            </a:r>
            <a:r>
              <a:rPr lang="en-US" sz="1200" dirty="0">
                <a:hlinkClick r:id="rId2"/>
              </a:rPr>
              <a:t>/web/jwst-2017-esac/hands-on-material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52" y="3032223"/>
            <a:ext cx="4099820" cy="37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Policies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779" y="1372530"/>
            <a:ext cx="7531296" cy="372329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JWST (&amp; HST) policies are implemented by the Science Policies Group @ </a:t>
            </a:r>
            <a:r>
              <a:rPr lang="en-US" b="1" dirty="0" err="1"/>
              <a:t>STScI</a:t>
            </a:r>
            <a:r>
              <a:rPr lang="en-US" b="1" dirty="0"/>
              <a:t> </a:t>
            </a:r>
          </a:p>
          <a:p>
            <a:r>
              <a:rPr lang="en-US" dirty="0"/>
              <a:t>Personnel: </a:t>
            </a:r>
          </a:p>
          <a:p>
            <a:r>
              <a:rPr lang="en-US" b="1" dirty="0"/>
              <a:t>Neill Reid</a:t>
            </a:r>
            <a:r>
              <a:rPr lang="en-US" dirty="0"/>
              <a:t>, Lead for JWST science policies </a:t>
            </a:r>
          </a:p>
          <a:p>
            <a:r>
              <a:rPr lang="en-US" dirty="0"/>
              <a:t>Claus </a:t>
            </a:r>
            <a:r>
              <a:rPr lang="en-US" dirty="0" err="1"/>
              <a:t>Leitherer</a:t>
            </a:r>
            <a:r>
              <a:rPr lang="en-US" dirty="0"/>
              <a:t>, Lead for HST science policies </a:t>
            </a:r>
          </a:p>
          <a:p>
            <a:r>
              <a:rPr lang="en-US" dirty="0"/>
              <a:t>Lou </a:t>
            </a:r>
            <a:r>
              <a:rPr lang="en-US" dirty="0" err="1"/>
              <a:t>Strolger</a:t>
            </a:r>
            <a:r>
              <a:rPr lang="en-US" dirty="0"/>
              <a:t>, Calls for Proposals, Grants </a:t>
            </a:r>
          </a:p>
          <a:p>
            <a:r>
              <a:rPr lang="en-US" dirty="0"/>
              <a:t>Amaya Moro-Martin </a:t>
            </a:r>
          </a:p>
          <a:p>
            <a:r>
              <a:rPr lang="en-US" dirty="0"/>
              <a:t>Andy </a:t>
            </a:r>
            <a:r>
              <a:rPr lang="en-US" dirty="0" err="1"/>
              <a:t>Fruchter</a:t>
            </a:r>
            <a:r>
              <a:rPr lang="en-US" dirty="0"/>
              <a:t> </a:t>
            </a:r>
          </a:p>
          <a:p>
            <a:r>
              <a:rPr lang="en-US" dirty="0"/>
              <a:t>Molly </a:t>
            </a:r>
            <a:r>
              <a:rPr lang="en-US" dirty="0" err="1"/>
              <a:t>Peeples</a:t>
            </a:r>
            <a:r>
              <a:rPr lang="en-US" dirty="0"/>
              <a:t> </a:t>
            </a:r>
          </a:p>
          <a:p>
            <a:r>
              <a:rPr lang="en-US" dirty="0"/>
              <a:t>Brian Williams </a:t>
            </a:r>
          </a:p>
          <a:p>
            <a:r>
              <a:rPr lang="en-US" dirty="0"/>
              <a:t>Brett Blacker, Technical support 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5588" y="5477692"/>
            <a:ext cx="683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Most of the material presented here is extracted from a presentation</a:t>
            </a:r>
          </a:p>
          <a:p>
            <a:r>
              <a:rPr lang="en-US" i="1" dirty="0"/>
              <a:t>o</a:t>
            </a:r>
            <a:r>
              <a:rPr lang="en-US" i="1" dirty="0" smtClean="0"/>
              <a:t>f N. Reid given on Dec 11 2017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56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JWST Observing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091" y="1057715"/>
            <a:ext cx="7452919" cy="4620274"/>
          </a:xfrm>
        </p:spPr>
        <p:txBody>
          <a:bodyPr>
            <a:noAutofit/>
          </a:bodyPr>
          <a:lstStyle/>
          <a:p>
            <a:endParaRPr lang="en-US" sz="1800" b="1" dirty="0" smtClean="0"/>
          </a:p>
          <a:p>
            <a:r>
              <a:rPr lang="en-US" sz="1800" b="1" dirty="0" smtClean="0"/>
              <a:t>GO Guest </a:t>
            </a:r>
            <a:r>
              <a:rPr lang="en-US" sz="1800" b="1" dirty="0"/>
              <a:t>Observer (GO programs) </a:t>
            </a:r>
          </a:p>
          <a:p>
            <a:pPr algn="r"/>
            <a:r>
              <a:rPr lang="en-US" sz="1800" dirty="0"/>
              <a:t>Open access for the community </a:t>
            </a:r>
            <a:r>
              <a:rPr lang="en-US" sz="1800" dirty="0" smtClean="0"/>
              <a:t>                        </a:t>
            </a:r>
          </a:p>
          <a:p>
            <a:pPr algn="r"/>
            <a:r>
              <a:rPr lang="en-US" sz="1800" dirty="0" smtClean="0"/>
              <a:t>70</a:t>
            </a:r>
            <a:r>
              <a:rPr lang="en-US" sz="1800" dirty="0"/>
              <a:t>%+ of </a:t>
            </a:r>
            <a:r>
              <a:rPr lang="en-US" sz="1800" dirty="0" smtClean="0"/>
              <a:t>total time </a:t>
            </a:r>
            <a:r>
              <a:rPr lang="en-US" sz="1800" dirty="0"/>
              <a:t>in Cycles 1 through 5 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 smtClean="0"/>
              <a:t>GTO Guaranteed </a:t>
            </a:r>
            <a:r>
              <a:rPr lang="en-US" sz="1800" b="1" dirty="0"/>
              <a:t>Time Observer (GTO) programs</a:t>
            </a:r>
            <a:r>
              <a:rPr lang="en-US" sz="1800" dirty="0"/>
              <a:t> </a:t>
            </a:r>
          </a:p>
          <a:p>
            <a:pPr algn="r"/>
            <a:r>
              <a:rPr lang="en-US" sz="1800" dirty="0"/>
              <a:t>4020 hours allocated over first 30 months (i.e. Cycles 1 through 3) </a:t>
            </a:r>
          </a:p>
          <a:p>
            <a:pPr algn="r"/>
            <a:r>
              <a:rPr lang="en-US" sz="1800" dirty="0"/>
              <a:t>GTOs have submitted proposals for 3820 hours 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b="1" dirty="0"/>
              <a:t>Director’s Discretionary Time (DD) </a:t>
            </a:r>
            <a:r>
              <a:rPr lang="en-US" sz="1800" b="1" dirty="0" smtClean="0"/>
              <a:t>programs</a:t>
            </a:r>
            <a:endParaRPr lang="en-US" sz="1800" b="1" dirty="0"/>
          </a:p>
          <a:p>
            <a:pPr algn="r"/>
            <a:r>
              <a:rPr lang="en-US" sz="1800" dirty="0"/>
              <a:t>Up to 10</a:t>
            </a:r>
            <a:r>
              <a:rPr lang="en-US" sz="1800" dirty="0" smtClean="0"/>
              <a:t>% (</a:t>
            </a:r>
            <a:r>
              <a:rPr lang="en-US" sz="1800" dirty="0"/>
              <a:t>≤877 hours </a:t>
            </a:r>
            <a:r>
              <a:rPr lang="en-US" sz="1800" dirty="0" smtClean="0"/>
              <a:t>) /</a:t>
            </a:r>
            <a:r>
              <a:rPr lang="en-US" sz="1800" dirty="0"/>
              <a:t>cycle  </a:t>
            </a:r>
          </a:p>
          <a:p>
            <a:pPr algn="r"/>
            <a:r>
              <a:rPr lang="en-US" sz="1800" dirty="0"/>
              <a:t>Rapid response observations &amp; targeted science programs, </a:t>
            </a:r>
            <a:endParaRPr lang="en-US" sz="1800" dirty="0" smtClean="0"/>
          </a:p>
          <a:p>
            <a:pPr algn="r"/>
            <a:r>
              <a:rPr lang="en-US" sz="1800" dirty="0" smtClean="0"/>
              <a:t>such </a:t>
            </a:r>
            <a:r>
              <a:rPr lang="en-US" sz="1800" dirty="0"/>
              <a:t>as Early Release Science program 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16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93253"/>
            <a:ext cx="6231508" cy="939940"/>
          </a:xfrm>
        </p:spPr>
        <p:txBody>
          <a:bodyPr/>
          <a:lstStyle/>
          <a:p>
            <a:r>
              <a:rPr lang="en-US" dirty="0" smtClean="0"/>
              <a:t>Cycle </a:t>
            </a:r>
            <a:r>
              <a:rPr lang="en-US" smtClean="0"/>
              <a:t>1 GO Proposal </a:t>
            </a:r>
            <a:r>
              <a:rPr lang="en-US" dirty="0" smtClean="0"/>
              <a:t>Categories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172" y="1024186"/>
            <a:ext cx="8550199" cy="5167607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600" b="1" dirty="0" smtClean="0"/>
              <a:t>Small </a:t>
            </a:r>
            <a:r>
              <a:rPr lang="en-US" sz="1600" b="1" dirty="0"/>
              <a:t>:&lt;25 hr</a:t>
            </a:r>
            <a:r>
              <a:rPr lang="en-US" sz="1600" b="1" dirty="0" smtClean="0"/>
              <a:t>.   </a:t>
            </a:r>
            <a:r>
              <a:rPr lang="en-US" sz="1600" dirty="0" smtClean="0"/>
              <a:t>	12 </a:t>
            </a:r>
            <a:r>
              <a:rPr lang="en-US" sz="1600" dirty="0"/>
              <a:t>month exclusive access period by default </a:t>
            </a:r>
            <a:r>
              <a:rPr lang="en-US" sz="1600" dirty="0" smtClean="0"/>
              <a:t>	– </a:t>
            </a:r>
            <a:r>
              <a:rPr lang="en-US" sz="1600" dirty="0"/>
              <a:t>up to ~3500 hours.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b="1" dirty="0" smtClean="0"/>
              <a:t>Medium</a:t>
            </a:r>
            <a:r>
              <a:rPr lang="en-US" sz="1600" b="1" dirty="0"/>
              <a:t>: 25-75 hr</a:t>
            </a:r>
            <a:r>
              <a:rPr lang="en-US" sz="1600" dirty="0" smtClean="0"/>
              <a:t>.	12 </a:t>
            </a:r>
            <a:r>
              <a:rPr lang="en-US" sz="1600" dirty="0"/>
              <a:t>month exclusive access period by default </a:t>
            </a:r>
            <a:r>
              <a:rPr lang="en-US" sz="1600" dirty="0" smtClean="0"/>
              <a:t>	– </a:t>
            </a:r>
            <a:r>
              <a:rPr lang="en-US" sz="1600" dirty="0"/>
              <a:t>up to ~1500 hours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 Large</a:t>
            </a:r>
            <a:r>
              <a:rPr lang="en-US" sz="1600" b="1" dirty="0"/>
              <a:t>: &gt;75 hr</a:t>
            </a:r>
            <a:r>
              <a:rPr lang="en-US" sz="1600" b="1" dirty="0" smtClean="0"/>
              <a:t>.</a:t>
            </a:r>
            <a:r>
              <a:rPr lang="en-US" sz="1600" dirty="0"/>
              <a:t>	</a:t>
            </a:r>
            <a:r>
              <a:rPr lang="en-US" sz="1600" dirty="0" smtClean="0"/>
              <a:t>	 </a:t>
            </a:r>
            <a:r>
              <a:rPr lang="en-US" sz="1600" dirty="0"/>
              <a:t>no exclusive access period by default </a:t>
            </a:r>
            <a:r>
              <a:rPr lang="en-US" sz="1600" dirty="0" smtClean="0"/>
              <a:t>		– </a:t>
            </a:r>
            <a:r>
              <a:rPr lang="en-US" sz="1600" dirty="0"/>
              <a:t>up to ~1000 hours 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r>
              <a:rPr lang="en-US" sz="1600" dirty="0" smtClean="0"/>
              <a:t>Balanced </a:t>
            </a:r>
            <a:r>
              <a:rPr lang="en-US" sz="1600" dirty="0"/>
              <a:t>distribution in program sizes over all JWST cycles but smaller programs will likely dominate in Cycle 1, even though there will be no cap on program size. </a:t>
            </a:r>
          </a:p>
          <a:p>
            <a:endParaRPr lang="en-US" sz="1100" dirty="0"/>
          </a:p>
          <a:p>
            <a:r>
              <a:rPr lang="en-US" sz="1600" dirty="0" smtClean="0"/>
              <a:t>• </a:t>
            </a:r>
            <a:r>
              <a:rPr lang="en-US" sz="1600" b="1" dirty="0" smtClean="0"/>
              <a:t>Other </a:t>
            </a:r>
            <a:r>
              <a:rPr lang="en-US" sz="1600" b="1" dirty="0"/>
              <a:t>GO categories</a:t>
            </a:r>
            <a:r>
              <a:rPr lang="en-US" sz="1600" dirty="0"/>
              <a:t>: </a:t>
            </a:r>
            <a:endParaRPr lang="en-US" sz="1600" dirty="0" smtClean="0"/>
          </a:p>
          <a:p>
            <a:r>
              <a:rPr lang="en-US" sz="1600" dirty="0" smtClean="0"/>
              <a:t>	Calibration</a:t>
            </a:r>
            <a:r>
              <a:rPr lang="en-US" sz="1600" dirty="0"/>
              <a:t>, Long-term, Treasury </a:t>
            </a:r>
          </a:p>
          <a:p>
            <a:r>
              <a:rPr lang="en-US" sz="1600" dirty="0" smtClean="0"/>
              <a:t>	Survey </a:t>
            </a:r>
            <a:r>
              <a:rPr lang="en-US" sz="1600" dirty="0"/>
              <a:t>programs - analogous to HST </a:t>
            </a:r>
            <a:r>
              <a:rPr lang="en-US" sz="1600" dirty="0" err="1"/>
              <a:t>SNAPshot</a:t>
            </a:r>
            <a:r>
              <a:rPr lang="en-US" sz="1600" dirty="0"/>
              <a:t> programs </a:t>
            </a:r>
          </a:p>
          <a:p>
            <a:r>
              <a:rPr lang="en-US" sz="1600" dirty="0" smtClean="0"/>
              <a:t>	Target </a:t>
            </a:r>
            <a:r>
              <a:rPr lang="en-US" sz="1600" dirty="0"/>
              <a:t>of Opportunity programs </a:t>
            </a:r>
          </a:p>
          <a:p>
            <a:r>
              <a:rPr lang="en-US" sz="1600" dirty="0" smtClean="0"/>
              <a:t>	No </a:t>
            </a:r>
            <a:r>
              <a:rPr lang="en-US" sz="1600" dirty="0"/>
              <a:t>joint programs with other observatories in Cycle 1 </a:t>
            </a:r>
            <a:endParaRPr lang="en-US" sz="1600" dirty="0" smtClean="0"/>
          </a:p>
          <a:p>
            <a:endParaRPr lang="en-US" sz="1200" dirty="0"/>
          </a:p>
          <a:p>
            <a:r>
              <a:rPr lang="en-US" sz="1600" dirty="0"/>
              <a:t>•</a:t>
            </a:r>
            <a:r>
              <a:rPr lang="en-US" sz="1600" b="1" dirty="0"/>
              <a:t>Archival proposals </a:t>
            </a:r>
            <a:endParaRPr lang="en-US" sz="1600" b="1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AR </a:t>
            </a:r>
            <a:r>
              <a:rPr lang="en-US" sz="1600" dirty="0"/>
              <a:t>– to </a:t>
            </a:r>
            <a:r>
              <a:rPr lang="en-US" sz="1600" dirty="0" err="1"/>
              <a:t>analyse</a:t>
            </a:r>
            <a:r>
              <a:rPr lang="en-US" sz="1600" dirty="0"/>
              <a:t> data from DD ERS programs </a:t>
            </a:r>
          </a:p>
          <a:p>
            <a:r>
              <a:rPr lang="en-US" sz="1600" dirty="0" smtClean="0"/>
              <a:t>		Theory</a:t>
            </a:r>
            <a:r>
              <a:rPr lang="en-US" sz="1600" dirty="0"/>
              <a:t>, Community Software 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46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9906" y="4371703"/>
            <a:ext cx="8297650" cy="1567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9906" y="1741714"/>
            <a:ext cx="8297650" cy="24209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906" y="1083841"/>
            <a:ext cx="8297650" cy="4419975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JWST was conceived as a prime-only telescope, but operating instruments in parallel increases the science return </a:t>
            </a:r>
          </a:p>
          <a:p>
            <a:r>
              <a:rPr lang="en-US" sz="6400" dirty="0"/>
              <a:t>Parallel science observations have been enabled for Cycle 1 </a:t>
            </a:r>
          </a:p>
          <a:p>
            <a:endParaRPr lang="en-US" sz="6400" dirty="0" smtClean="0"/>
          </a:p>
          <a:p>
            <a:r>
              <a:rPr lang="en-US" sz="7200" b="1" dirty="0" smtClean="0"/>
              <a:t>Coordinated parallels      </a:t>
            </a:r>
            <a:r>
              <a:rPr lang="en-US" sz="6400" b="1" dirty="0" smtClean="0"/>
              <a:t>	</a:t>
            </a:r>
            <a:r>
              <a:rPr lang="en-US" sz="6400" dirty="0" smtClean="0"/>
              <a:t>Single </a:t>
            </a:r>
            <a:r>
              <a:rPr lang="en-US" sz="6400" dirty="0"/>
              <a:t>program, complementary observations </a:t>
            </a:r>
          </a:p>
          <a:p>
            <a:r>
              <a:rPr lang="en-US" sz="6400" dirty="0" smtClean="0"/>
              <a:t>			Both </a:t>
            </a:r>
            <a:r>
              <a:rPr lang="en-US" sz="6400" dirty="0"/>
              <a:t>datasets carry the same exclusive access period </a:t>
            </a:r>
          </a:p>
          <a:p>
            <a:endParaRPr lang="en-US" sz="6400" dirty="0" smtClean="0"/>
          </a:p>
          <a:p>
            <a:r>
              <a:rPr lang="en-US" sz="6400" dirty="0" smtClean="0"/>
              <a:t>			The </a:t>
            </a:r>
            <a:r>
              <a:rPr lang="en-US" sz="6400" dirty="0"/>
              <a:t>following combinations will be available for </a:t>
            </a:r>
            <a:r>
              <a:rPr lang="en-US" sz="6400" u="sng" dirty="0"/>
              <a:t>coordinated parallels</a:t>
            </a:r>
            <a:r>
              <a:rPr lang="en-US" sz="6400" dirty="0"/>
              <a:t> </a:t>
            </a:r>
          </a:p>
          <a:p>
            <a:pPr lvl="1" algn="l"/>
            <a:r>
              <a:rPr lang="en-US" sz="6400" dirty="0" smtClean="0"/>
              <a:t>				</a:t>
            </a:r>
            <a:r>
              <a:rPr lang="en-US" sz="6400" dirty="0" err="1" smtClean="0"/>
              <a:t>NIRCam</a:t>
            </a:r>
            <a:r>
              <a:rPr lang="en-US" sz="6400" dirty="0" smtClean="0"/>
              <a:t> </a:t>
            </a:r>
            <a:r>
              <a:rPr lang="en-US" sz="6400" dirty="0"/>
              <a:t>Imaging + MIRI Imaging </a:t>
            </a:r>
          </a:p>
          <a:p>
            <a:pPr lvl="1" algn="l"/>
            <a:r>
              <a:rPr lang="en-US" sz="6400" dirty="0" smtClean="0"/>
              <a:t>				</a:t>
            </a:r>
            <a:r>
              <a:rPr lang="en-US" sz="6400" dirty="0" err="1" smtClean="0"/>
              <a:t>NIRCam</a:t>
            </a:r>
            <a:r>
              <a:rPr lang="en-US" sz="6400" dirty="0" smtClean="0"/>
              <a:t> </a:t>
            </a:r>
            <a:r>
              <a:rPr lang="en-US" sz="6400" dirty="0"/>
              <a:t>Imaging + NIRISS WFSS </a:t>
            </a:r>
          </a:p>
          <a:p>
            <a:pPr lvl="1" algn="l"/>
            <a:r>
              <a:rPr lang="en-US" sz="6400" dirty="0" smtClean="0"/>
              <a:t>				MIRI </a:t>
            </a:r>
            <a:r>
              <a:rPr lang="en-US" sz="6400" dirty="0"/>
              <a:t>Imaging + NIRISS WFSS </a:t>
            </a:r>
          </a:p>
          <a:p>
            <a:pPr lvl="1" algn="l"/>
            <a:r>
              <a:rPr lang="en-US" sz="6400" dirty="0" smtClean="0"/>
              <a:t>				</a:t>
            </a:r>
            <a:r>
              <a:rPr lang="en-US" sz="6400" dirty="0" err="1" smtClean="0"/>
              <a:t>NIRCam</a:t>
            </a:r>
            <a:r>
              <a:rPr lang="en-US" sz="6400" dirty="0" smtClean="0"/>
              <a:t> </a:t>
            </a:r>
            <a:r>
              <a:rPr lang="en-US" sz="6400" dirty="0"/>
              <a:t>Imaging + NIRISS Imaging (</a:t>
            </a:r>
            <a:r>
              <a:rPr lang="en-US" sz="6400" dirty="0" err="1"/>
              <a:t>NIRCam</a:t>
            </a:r>
            <a:r>
              <a:rPr lang="en-US" sz="6400" dirty="0"/>
              <a:t> must be prime) </a:t>
            </a:r>
          </a:p>
          <a:p>
            <a:pPr lvl="1" algn="l"/>
            <a:r>
              <a:rPr lang="en-US" sz="6400" dirty="0" smtClean="0"/>
              <a:t>				</a:t>
            </a:r>
            <a:r>
              <a:rPr lang="en-US" sz="6400" dirty="0" err="1" smtClean="0"/>
              <a:t>NIRSPec</a:t>
            </a:r>
            <a:r>
              <a:rPr lang="en-US" sz="6400" dirty="0" smtClean="0"/>
              <a:t> </a:t>
            </a:r>
            <a:r>
              <a:rPr lang="en-US" sz="6400" dirty="0"/>
              <a:t>MOS + </a:t>
            </a:r>
            <a:r>
              <a:rPr lang="en-US" sz="6400" dirty="0" err="1"/>
              <a:t>NIRCam</a:t>
            </a:r>
            <a:r>
              <a:rPr lang="en-US" sz="6400" dirty="0"/>
              <a:t> imaging (NIRSpec must be prime) </a:t>
            </a:r>
          </a:p>
          <a:p>
            <a:r>
              <a:rPr lang="en-US" sz="6400" dirty="0"/>
              <a:t/>
            </a:r>
            <a:br>
              <a:rPr lang="en-US" sz="6400" dirty="0"/>
            </a:br>
            <a:endParaRPr lang="en-US" sz="6400" dirty="0"/>
          </a:p>
          <a:p>
            <a:r>
              <a:rPr lang="en-US" sz="7200" b="1" dirty="0"/>
              <a:t>Pure </a:t>
            </a:r>
            <a:r>
              <a:rPr lang="en-US" sz="7200" b="1" dirty="0" smtClean="0"/>
              <a:t>parallels</a:t>
            </a:r>
            <a:r>
              <a:rPr lang="en-US" sz="6400" b="1" dirty="0" smtClean="0"/>
              <a:t>		</a:t>
            </a:r>
            <a:r>
              <a:rPr lang="en-US" sz="6400" dirty="0" smtClean="0"/>
              <a:t>Separate </a:t>
            </a:r>
            <a:r>
              <a:rPr lang="en-US" sz="6400" dirty="0"/>
              <a:t>proposals, </a:t>
            </a:r>
            <a:r>
              <a:rPr lang="en-US" sz="6400" dirty="0" smtClean="0"/>
              <a:t>  distinct </a:t>
            </a:r>
            <a:r>
              <a:rPr lang="en-US" sz="6400" dirty="0"/>
              <a:t>programs </a:t>
            </a:r>
          </a:p>
          <a:p>
            <a:r>
              <a:rPr lang="en-US" sz="6400" dirty="0" smtClean="0"/>
              <a:t>			Parallel </a:t>
            </a:r>
            <a:r>
              <a:rPr lang="en-US" sz="6400" dirty="0"/>
              <a:t>observations may not drive </a:t>
            </a:r>
            <a:r>
              <a:rPr lang="en-US" sz="6400" dirty="0" smtClean="0"/>
              <a:t>primary program </a:t>
            </a:r>
            <a:r>
              <a:rPr lang="en-US" sz="6400" dirty="0"/>
              <a:t>parameters </a:t>
            </a:r>
          </a:p>
          <a:p>
            <a:r>
              <a:rPr lang="en-US" sz="6400" dirty="0" smtClean="0"/>
              <a:t>			Pure </a:t>
            </a:r>
            <a:r>
              <a:rPr lang="en-US" sz="6400" dirty="0"/>
              <a:t>parallel observations are non-proprietary </a:t>
            </a:r>
          </a:p>
          <a:p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 smtClean="0"/>
              <a:t>		Most </a:t>
            </a:r>
            <a:r>
              <a:rPr lang="en-US" sz="6400" dirty="0"/>
              <a:t>(but not all) 2-instrument combinations will be available for pure parallel observations </a:t>
            </a:r>
          </a:p>
          <a:p>
            <a:endParaRPr lang="en-US" sz="6400" dirty="0"/>
          </a:p>
        </p:txBody>
      </p:sp>
      <p:sp>
        <p:nvSpPr>
          <p:cNvPr id="6" name="Rectangle 5"/>
          <p:cNvSpPr/>
          <p:nvPr/>
        </p:nvSpPr>
        <p:spPr>
          <a:xfrm>
            <a:off x="-168441" y="5939246"/>
            <a:ext cx="9146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u="sng" dirty="0" smtClean="0"/>
              <a:t>Parallels </a:t>
            </a:r>
            <a:r>
              <a:rPr lang="en-US" sz="1400" u="sng" dirty="0"/>
              <a:t>will not be allowed for prime programs that require high stability (</a:t>
            </a:r>
            <a:r>
              <a:rPr lang="en-US" sz="1400" u="sng" dirty="0" smtClean="0"/>
              <a:t>e.g. exoplanet </a:t>
            </a:r>
            <a:r>
              <a:rPr lang="en-US" sz="1400" u="sng" dirty="0"/>
              <a:t>transits</a:t>
            </a:r>
            <a:r>
              <a:rPr lang="en-US" sz="1400" u="sng" dirty="0" smtClean="0"/>
              <a:t>, </a:t>
            </a:r>
            <a:r>
              <a:rPr lang="en-US" sz="1400" u="sng" dirty="0" err="1" smtClean="0"/>
              <a:t>coronagraphy</a:t>
            </a:r>
            <a:r>
              <a:rPr lang="en-US" sz="1400" u="sng" dirty="0" smtClean="0"/>
              <a:t>)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6286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177" y="278306"/>
            <a:ext cx="6231508" cy="939940"/>
          </a:xfrm>
        </p:spPr>
        <p:txBody>
          <a:bodyPr/>
          <a:lstStyle/>
          <a:p>
            <a:r>
              <a:rPr lang="en-US" dirty="0" smtClean="0"/>
              <a:t>Duplications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674" y="968772"/>
            <a:ext cx="7357125" cy="6855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maximize the efficiency of the observatory, </a:t>
            </a:r>
            <a:r>
              <a:rPr lang="en-US" dirty="0"/>
              <a:t>scientifically unjustified </a:t>
            </a:r>
            <a:r>
              <a:rPr lang="en-US" dirty="0" smtClean="0"/>
              <a:t>duplicate observations are forbidden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7674" y="1722063"/>
            <a:ext cx="8280235" cy="4609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Duplications are defined by instrument mode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Observations </a:t>
            </a:r>
            <a:r>
              <a:rPr lang="en-US" dirty="0"/>
              <a:t>are flagged as duplicate </a:t>
            </a:r>
            <a:r>
              <a:rPr lang="en-US" dirty="0" smtClean="0"/>
              <a:t>when: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they </a:t>
            </a:r>
            <a:r>
              <a:rPr lang="en-US" sz="2200" dirty="0"/>
              <a:t>target the same astronomical source, </a:t>
            </a:r>
            <a:r>
              <a:rPr lang="en-US" sz="2200" dirty="0" smtClean="0"/>
              <a:t>AND </a:t>
            </a:r>
            <a:r>
              <a:rPr lang="en-US" sz="2200" dirty="0"/>
              <a:t>use the same instrument, the same spectral element or central wavelength, </a:t>
            </a:r>
            <a:r>
              <a:rPr lang="en-US" sz="2200" dirty="0" smtClean="0"/>
              <a:t>AND </a:t>
            </a:r>
            <a:r>
              <a:rPr lang="en-US" sz="2200" dirty="0"/>
              <a:t>exposure times within a factor of 4. </a:t>
            </a:r>
            <a:endParaRPr lang="en-US" sz="2200" dirty="0" smtClean="0"/>
          </a:p>
          <a:p>
            <a:pPr marL="342900" indent="-342900">
              <a:buFontTx/>
              <a:buChar char="-"/>
            </a:pPr>
            <a:r>
              <a:rPr lang="en-US" sz="2200" dirty="0" smtClean="0"/>
              <a:t>IMAGING: </a:t>
            </a:r>
            <a:r>
              <a:rPr lang="en-US" sz="2200" dirty="0"/>
              <a:t> </a:t>
            </a:r>
            <a:r>
              <a:rPr lang="en-US" sz="2200" dirty="0" smtClean="0"/>
              <a:t>observations </a:t>
            </a:r>
            <a:r>
              <a:rPr lang="en-US" sz="2200" dirty="0"/>
              <a:t>are flagged as duplications if the instrument Field of View overlaps by more than 50% (TBR). </a:t>
            </a:r>
            <a:endParaRPr lang="en-US" sz="2200" dirty="0"/>
          </a:p>
          <a:p>
            <a:pPr marL="342900" indent="-342900">
              <a:buFontTx/>
              <a:buChar char="-"/>
            </a:pPr>
            <a:r>
              <a:rPr lang="en-US" sz="2200" dirty="0" smtClean="0"/>
              <a:t>NIRSpec</a:t>
            </a:r>
            <a:r>
              <a:rPr lang="en-US" sz="2200" dirty="0"/>
              <a:t>, potential duplications are flagged based on overlap in the Field of </a:t>
            </a:r>
            <a:r>
              <a:rPr lang="en-US" sz="2200" dirty="0" smtClean="0"/>
              <a:t>View </a:t>
            </a:r>
            <a:r>
              <a:rPr lang="en-US" sz="2200" dirty="0"/>
              <a:t>Flagged observations will be checked for duplication on a slit-by-slit basis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Duplicated Observation Can be allowed when they are:</a:t>
            </a:r>
          </a:p>
          <a:p>
            <a:r>
              <a:rPr lang="en-US" b="1" dirty="0"/>
              <a:t>	</a:t>
            </a:r>
            <a:r>
              <a:rPr lang="en-US" b="1" dirty="0" smtClean="0"/>
              <a:t>- </a:t>
            </a:r>
            <a:r>
              <a:rPr lang="en-US" dirty="0" smtClean="0"/>
              <a:t>scientifically justified in the proposal</a:t>
            </a:r>
          </a:p>
          <a:p>
            <a:r>
              <a:rPr lang="en-US" dirty="0"/>
              <a:t>	</a:t>
            </a:r>
            <a:r>
              <a:rPr lang="en-US" dirty="0" smtClean="0"/>
              <a:t>- recommended by the TAC</a:t>
            </a:r>
          </a:p>
          <a:p>
            <a:r>
              <a:rPr lang="en-US" dirty="0"/>
              <a:t>	</a:t>
            </a:r>
            <a:r>
              <a:rPr lang="en-US" dirty="0" smtClean="0"/>
              <a:t>- approved by the </a:t>
            </a:r>
            <a:r>
              <a:rPr lang="en-US" dirty="0" err="1" smtClean="0"/>
              <a:t>STScI</a:t>
            </a:r>
            <a:r>
              <a:rPr lang="en-US" dirty="0" smtClean="0"/>
              <a:t> Director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2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177" y="278306"/>
            <a:ext cx="6231508" cy="939940"/>
          </a:xfrm>
        </p:spPr>
        <p:txBody>
          <a:bodyPr/>
          <a:lstStyle/>
          <a:p>
            <a:r>
              <a:rPr lang="en-US" dirty="0" smtClean="0"/>
              <a:t>Duplications - MOS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046" y="907811"/>
            <a:ext cx="8428280" cy="5536531"/>
          </a:xfrm>
        </p:spPr>
        <p:txBody>
          <a:bodyPr>
            <a:noAutofit/>
          </a:bodyPr>
          <a:lstStyle/>
          <a:p>
            <a:r>
              <a:rPr lang="en-US" sz="1600" b="1" dirty="0"/>
              <a:t>NIRSpec MOS observations add an extra dimension of complexity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Duplications are defined on a source-by-source basis, not by field 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NIRspec</a:t>
            </a:r>
            <a:r>
              <a:rPr lang="en-US" sz="1600" dirty="0" smtClean="0"/>
              <a:t> </a:t>
            </a:r>
            <a:r>
              <a:rPr lang="en-US" sz="1600" dirty="0"/>
              <a:t>targets cannot be determined until the orientation is set 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Most </a:t>
            </a:r>
            <a:r>
              <a:rPr lang="en-US" sz="1600" dirty="0"/>
              <a:t>programs will be submitted with minimal orientation constraints </a:t>
            </a:r>
            <a:endParaRPr lang="en-US" sz="1600" dirty="0" smtClean="0"/>
          </a:p>
          <a:p>
            <a:pPr marL="628658" lvl="1" indent="-285750" algn="l">
              <a:buFont typeface="Arial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orientation will be set when the observations are placed on the Long Range Plan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Simulations </a:t>
            </a:r>
            <a:r>
              <a:rPr lang="en-US" sz="1600" dirty="0"/>
              <a:t>by the NIRSpec team show that observations of the same target list at different orientations leads to limited overlap in observed sources 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Eliminating </a:t>
            </a:r>
            <a:r>
              <a:rPr lang="en-US" sz="1600" dirty="0"/>
              <a:t>in-common sources from MOS observations does not increase observing efficiency 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1600" b="1" dirty="0"/>
              <a:t>Consequences: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Observers can propose for observations of previously-observed source fields There must be an appropriate justification as to why additional observations are justified 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If </a:t>
            </a:r>
            <a:r>
              <a:rPr lang="en-US" sz="1600" dirty="0"/>
              <a:t>the proposal is accepted, limited (&lt;25%?) overlap in targets with previous </a:t>
            </a:r>
            <a:r>
              <a:rPr lang="en-US" sz="1600" dirty="0" smtClean="0"/>
              <a:t>programs </a:t>
            </a:r>
            <a:r>
              <a:rPr lang="en-US" sz="1600" dirty="0"/>
              <a:t>will be allowed </a:t>
            </a:r>
            <a:endParaRPr lang="en-US" sz="1600" dirty="0" smtClean="0"/>
          </a:p>
          <a:p>
            <a:pPr marL="628658" lvl="1" indent="-285750" algn="l">
              <a:buFont typeface="Arial" charset="0"/>
              <a:buChar char="•"/>
            </a:pPr>
            <a:r>
              <a:rPr lang="en-US" sz="1600" dirty="0" smtClean="0"/>
              <a:t>Adjudicated </a:t>
            </a:r>
            <a:r>
              <a:rPr lang="en-US" sz="1600" dirty="0"/>
              <a:t>on a case by case basis 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329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Cycle 1- Time Allocation Committee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966" y="979337"/>
            <a:ext cx="8454405" cy="5247291"/>
          </a:xfrm>
        </p:spPr>
        <p:txBody>
          <a:bodyPr>
            <a:normAutofit fontScale="40000" lnSpcReduction="20000"/>
          </a:bodyPr>
          <a:lstStyle/>
          <a:p>
            <a:r>
              <a:rPr lang="en-US" sz="4800" dirty="0"/>
              <a:t>JWST is likely to be popular with the community </a:t>
            </a:r>
          </a:p>
          <a:p>
            <a:r>
              <a:rPr lang="en-US" sz="4800" dirty="0"/>
              <a:t>HST attracted 1200 proposals in Cycle 25; ALMA, 1600 in Cycles 4 &amp; 5 </a:t>
            </a:r>
          </a:p>
          <a:p>
            <a:r>
              <a:rPr lang="en-US" sz="4800" dirty="0"/>
              <a:t>We need to avoid saturating reviewers </a:t>
            </a:r>
            <a:r>
              <a:rPr lang="en-US" sz="4800" dirty="0">
                <a:latin typeface="Wingdings" charset="2"/>
              </a:rPr>
              <a:t> </a:t>
            </a:r>
            <a:r>
              <a:rPr lang="en-US" sz="4800" dirty="0"/>
              <a:t>limit the load per panel </a:t>
            </a:r>
          </a:p>
          <a:p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For planning purposes, assume N=1600 &amp; 21 panels </a:t>
            </a:r>
          </a:p>
          <a:p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For JWST Cycle 1 we plan on distributing the TAC process over a 2-week period </a:t>
            </a:r>
          </a:p>
          <a:p>
            <a:r>
              <a:rPr lang="en-US" sz="4800" dirty="0"/>
              <a:t>Week 1 “Galactic”, Week 2 “Extragalactic” </a:t>
            </a:r>
            <a:endParaRPr lang="en-US" sz="4800" dirty="0" smtClean="0"/>
          </a:p>
          <a:p>
            <a:r>
              <a:rPr lang="en-US" sz="4800" dirty="0" smtClean="0"/>
              <a:t>– </a:t>
            </a:r>
            <a:r>
              <a:rPr lang="en-US" sz="4800" dirty="0"/>
              <a:t>two TAC chairs </a:t>
            </a:r>
          </a:p>
          <a:p>
            <a:r>
              <a:rPr lang="en-US" sz="4800" dirty="0" smtClean="0"/>
              <a:t>-  10-11 </a:t>
            </a:r>
            <a:r>
              <a:rPr lang="en-US" sz="4800" dirty="0"/>
              <a:t>panels meet Monday-Wednesday noon </a:t>
            </a:r>
          </a:p>
          <a:p>
            <a:r>
              <a:rPr lang="en-US" sz="4800" dirty="0"/>
              <a:t>Panel chairs meet to consider Large/Treasury proposals Wednesday afternoon – Friday </a:t>
            </a:r>
          </a:p>
          <a:p>
            <a:r>
              <a:rPr lang="en-US" sz="4800" dirty="0"/>
              <a:t>8 panelists/panel + chair; ~15% ESA, ~5% Canada </a:t>
            </a:r>
          </a:p>
          <a:p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JWST Cycle 1 GO TAC is planned for June 17 – 29 2018 @</a:t>
            </a:r>
            <a:r>
              <a:rPr lang="en-US" sz="4800" dirty="0" err="1"/>
              <a:t>STScI</a:t>
            </a:r>
            <a:r>
              <a:rPr lang="en-US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835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95" y="249718"/>
            <a:ext cx="6231508" cy="939940"/>
          </a:xfrm>
        </p:spPr>
        <p:txBody>
          <a:bodyPr/>
          <a:lstStyle/>
          <a:p>
            <a:r>
              <a:rPr lang="en-US" dirty="0" smtClean="0"/>
              <a:t>Science Timeline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9989" y="1281768"/>
            <a:ext cx="8304951" cy="3907848"/>
            <a:chOff x="252572" y="1310756"/>
            <a:chExt cx="8304951" cy="39078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572" y="1310756"/>
              <a:ext cx="8304951" cy="3907848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96A96D5-338E-0149-8C83-02AA0A3E7FB9}"/>
                </a:ext>
              </a:extLst>
            </p:cNvPr>
            <p:cNvSpPr/>
            <p:nvPr/>
          </p:nvSpPr>
          <p:spPr>
            <a:xfrm>
              <a:off x="4314673" y="3462844"/>
              <a:ext cx="2432858" cy="592974"/>
            </a:xfrm>
            <a:prstGeom prst="ellipse">
              <a:avLst/>
            </a:prstGeom>
            <a:solidFill>
              <a:schemeClr val="accent1">
                <a:alpha val="24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57943" y="1372530"/>
              <a:ext cx="975360" cy="6739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18419" y="1769515"/>
            <a:ext cx="1109115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WE ARE HERE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25133" y="1838342"/>
            <a:ext cx="5789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94708" y="1838342"/>
            <a:ext cx="0" cy="1828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ket 15"/>
          <p:cNvSpPr/>
          <p:nvPr/>
        </p:nvSpPr>
        <p:spPr>
          <a:xfrm rot="16200000">
            <a:off x="3140910" y="184466"/>
            <a:ext cx="252549" cy="250512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28280" y="1035718"/>
            <a:ext cx="57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HST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2426" y="5287427"/>
            <a:ext cx="294157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At the end of commissioning</a:t>
            </a:r>
          </a:p>
          <a:p>
            <a:r>
              <a:rPr lang="en-US" b="1" dirty="0" smtClean="0"/>
              <a:t>GO, ERS and GTO programs</a:t>
            </a:r>
          </a:p>
          <a:p>
            <a:r>
              <a:rPr lang="en-US" b="1" dirty="0"/>
              <a:t>w</a:t>
            </a:r>
            <a:r>
              <a:rPr lang="en-US" b="1" dirty="0" smtClean="0"/>
              <a:t>ill be interleaved.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019109" y="3243634"/>
            <a:ext cx="0" cy="1992177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3995" y="5284576"/>
            <a:ext cx="459110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Supplemental  cycle 1 Call for proposal to address ability to follow up new discoveries</a:t>
            </a:r>
            <a:r>
              <a:rPr lang="en-US" dirty="0" smtClean="0"/>
              <a:t> </a:t>
            </a:r>
            <a:endParaRPr lang="en-US" b="1" dirty="0" smtClean="0"/>
          </a:p>
          <a:p>
            <a:r>
              <a:rPr lang="en-US" dirty="0" err="1" smtClean="0"/>
              <a:t>STScI</a:t>
            </a:r>
            <a:r>
              <a:rPr lang="en-US" dirty="0" smtClean="0"/>
              <a:t> is working with JSTUC to define scope, schedule criteria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950073" y="4121790"/>
            <a:ext cx="362156" cy="1114021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014620" y="2587258"/>
            <a:ext cx="1007254" cy="651683"/>
          </a:xfrm>
          <a:prstGeom prst="ellipse">
            <a:avLst/>
          </a:prstGeom>
          <a:noFill/>
          <a:ln w="2222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S_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4FA88618-ABAA-6149-BCA3-BDC412619D41}" vid="{36C3FBA6-781B-5D41-9CAA-016D7411A7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MOS_Master.potx</Template>
  <TotalTime>4539</TotalTime>
  <Words>229</Words>
  <Application>Microsoft Macintosh PowerPoint</Application>
  <PresentationFormat>On-screen Show (4:3)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Abadi MT Condensed Extra Bold</vt:lpstr>
      <vt:lpstr>Abadi MT Condensed Light</vt:lpstr>
      <vt:lpstr>Calibri</vt:lpstr>
      <vt:lpstr>Franklin Gothic Book</vt:lpstr>
      <vt:lpstr>Wingdings</vt:lpstr>
      <vt:lpstr>Arial</vt:lpstr>
      <vt:lpstr>MOS_Master</vt:lpstr>
      <vt:lpstr>Science Policies and Timeline  </vt:lpstr>
      <vt:lpstr>Science Policies team</vt:lpstr>
      <vt:lpstr>JWST Observing Programs</vt:lpstr>
      <vt:lpstr>Cycle 1 GO Proposal Categories</vt:lpstr>
      <vt:lpstr>Parallel Science</vt:lpstr>
      <vt:lpstr>Duplications</vt:lpstr>
      <vt:lpstr>Duplications - MOS</vt:lpstr>
      <vt:lpstr>Cycle 1- Time Allocation Committee </vt:lpstr>
      <vt:lpstr>Science Timeline</vt:lpstr>
      <vt:lpstr>Less than a month from Cycle 1deadline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Marco Sirianni</cp:lastModifiedBy>
  <cp:revision>24</cp:revision>
  <cp:lastPrinted>2017-09-10T11:49:06Z</cp:lastPrinted>
  <dcterms:created xsi:type="dcterms:W3CDTF">2017-09-10T13:50:05Z</dcterms:created>
  <dcterms:modified xsi:type="dcterms:W3CDTF">2018-03-11T19:10:37Z</dcterms:modified>
</cp:coreProperties>
</file>