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9" r:id="rId2"/>
    <p:sldId id="257" r:id="rId3"/>
    <p:sldId id="260" r:id="rId4"/>
    <p:sldId id="266" r:id="rId5"/>
    <p:sldId id="268" r:id="rId6"/>
    <p:sldId id="269" r:id="rId7"/>
    <p:sldId id="273" r:id="rId8"/>
    <p:sldId id="274" r:id="rId9"/>
    <p:sldId id="276" r:id="rId10"/>
    <p:sldId id="275" r:id="rId11"/>
    <p:sldId id="263" r:id="rId12"/>
    <p:sldId id="267" r:id="rId13"/>
    <p:sldId id="261" r:id="rId14"/>
    <p:sldId id="262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BE49"/>
    <a:srgbClr val="116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87"/>
    <p:restoredTop sz="94628"/>
  </p:normalViewPr>
  <p:slideViewPr>
    <p:cSldViewPr snapToGrid="0" snapToObjects="1">
      <p:cViewPr>
        <p:scale>
          <a:sx n="127" d="100"/>
          <a:sy n="127" d="100"/>
        </p:scale>
        <p:origin x="144" y="1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4AF3D-06A4-2841-8181-A482A224104F}" type="datetimeFigureOut">
              <a:rPr lang="en-US" smtClean="0"/>
              <a:t>3/11/18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98A8B4-67BB-0844-ADB1-A661CCC66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3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86931" y="3379226"/>
            <a:ext cx="6094361" cy="93994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rgbClr val="72BE49"/>
                </a:solidFill>
                <a:latin typeface="Abadi MT Condensed Light" charset="0"/>
                <a:ea typeface="Abadi MT Condensed Light" charset="0"/>
                <a:cs typeface="Abadi MT Condensed Light" charset="0"/>
              </a:defRPr>
            </a:lvl1pPr>
          </a:lstStyle>
          <a:p>
            <a:r>
              <a:rPr lang="en-US" dirty="0" smtClean="0"/>
              <a:t>Title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12492" y="4642955"/>
            <a:ext cx="6231508" cy="685596"/>
          </a:xfrm>
        </p:spPr>
        <p:txBody>
          <a:bodyPr>
            <a:normAutofit/>
          </a:bodyPr>
          <a:lstStyle>
            <a:lvl1pPr marL="0" indent="0" algn="l">
              <a:buNone/>
              <a:defRPr sz="3300" baseline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defRPr>
            </a:lvl1pPr>
            <a:lvl2pPr marL="342908" indent="0" algn="ctr">
              <a:buNone/>
              <a:defRPr sz="1500"/>
            </a:lvl2pPr>
            <a:lvl3pPr marL="685817" indent="0" algn="ctr">
              <a:buNone/>
              <a:defRPr sz="1350"/>
            </a:lvl3pPr>
            <a:lvl4pPr marL="1028726" indent="0" algn="ctr">
              <a:buNone/>
              <a:defRPr sz="1200"/>
            </a:lvl4pPr>
            <a:lvl5pPr marL="1371635" indent="0" algn="ctr">
              <a:buNone/>
              <a:defRPr sz="1200"/>
            </a:lvl5pPr>
            <a:lvl6pPr marL="1714543" indent="0" algn="ctr">
              <a:buNone/>
              <a:defRPr sz="1200"/>
            </a:lvl6pPr>
            <a:lvl7pPr marL="2057452" indent="0" algn="ctr">
              <a:buNone/>
              <a:defRPr sz="1200"/>
            </a:lvl7pPr>
            <a:lvl8pPr marL="2400360" indent="0" algn="ctr">
              <a:buNone/>
              <a:defRPr sz="1200"/>
            </a:lvl8pPr>
            <a:lvl9pPr marL="2743268" indent="0" algn="ctr">
              <a:buNone/>
              <a:defRPr sz="1200"/>
            </a:lvl9pPr>
          </a:lstStyle>
          <a:p>
            <a:r>
              <a:rPr lang="en-US" dirty="0" smtClean="0"/>
              <a:t>Author</a:t>
            </a:r>
            <a:endParaRPr lang="en-US" dirty="0"/>
          </a:p>
        </p:txBody>
      </p:sp>
      <p:pic>
        <p:nvPicPr>
          <p:cNvPr id="7" name="image2.pdf"/>
          <p:cNvPicPr>
            <a:picLocks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7110148" y="1"/>
            <a:ext cx="2011680" cy="100584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113"/>
          <p:cNvSpPr/>
          <p:nvPr userDrawn="1"/>
        </p:nvSpPr>
        <p:spPr>
          <a:xfrm>
            <a:off x="364585" y="1444805"/>
            <a:ext cx="7988048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90" rIns="34290">
            <a:spAutoFit/>
          </a:bodyPr>
          <a:lstStyle/>
          <a:p>
            <a:pPr>
              <a:defRPr sz="4400">
                <a:latin typeface="Abadi MT Condensed Light"/>
                <a:ea typeface="Abadi MT Condensed Light"/>
                <a:cs typeface="Abadi MT Condensed Light"/>
                <a:sym typeface="Abadi MT Condensed Light"/>
              </a:defRPr>
            </a:pPr>
            <a:endParaRPr sz="3300" dirty="0"/>
          </a:p>
          <a:p>
            <a:pPr>
              <a:defRPr sz="4400"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pPr>
            <a:r>
              <a:rPr lang="en-US" sz="3300" dirty="0" smtClean="0"/>
              <a:t>JWST</a:t>
            </a:r>
            <a:r>
              <a:rPr lang="en-US" sz="3300" baseline="0" dirty="0" smtClean="0"/>
              <a:t> IAC Workshop-GO1 Proposal Planning</a:t>
            </a:r>
            <a:endParaRPr sz="3300" dirty="0"/>
          </a:p>
        </p:txBody>
      </p:sp>
      <p:sp>
        <p:nvSpPr>
          <p:cNvPr id="10" name="Shape 118"/>
          <p:cNvSpPr/>
          <p:nvPr userDrawn="1"/>
        </p:nvSpPr>
        <p:spPr>
          <a:xfrm>
            <a:off x="4936584" y="2545059"/>
            <a:ext cx="4183380" cy="1"/>
          </a:xfrm>
          <a:prstGeom prst="line">
            <a:avLst/>
          </a:prstGeom>
          <a:ln w="38100">
            <a:solidFill>
              <a:srgbClr val="72BE49"/>
            </a:solidFill>
            <a:miter/>
          </a:ln>
        </p:spPr>
        <p:txBody>
          <a:bodyPr lIns="34290" rIns="34290"/>
          <a:lstStyle/>
          <a:p>
            <a:endParaRPr sz="1350"/>
          </a:p>
        </p:txBody>
      </p:sp>
      <p:pic>
        <p:nvPicPr>
          <p:cNvPr id="4" name="Picture 3" descr="unnamed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58" y="41123"/>
            <a:ext cx="1238369" cy="1238369"/>
          </a:xfrm>
          <a:prstGeom prst="rect">
            <a:avLst/>
          </a:prstGeom>
        </p:spPr>
      </p:pic>
      <p:pic>
        <p:nvPicPr>
          <p:cNvPr id="5" name="Picture 4" descr="CAB_superior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7751"/>
            <a:ext cx="3124729" cy="730250"/>
          </a:xfrm>
          <a:prstGeom prst="rect">
            <a:avLst/>
          </a:prstGeom>
        </p:spPr>
      </p:pic>
      <p:pic>
        <p:nvPicPr>
          <p:cNvPr id="6" name="Picture 5" descr="logo-ucm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376" y="5696742"/>
            <a:ext cx="1104576" cy="1104576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233388" y="3260506"/>
            <a:ext cx="2439474" cy="2554139"/>
            <a:chOff x="1968403" y="3971707"/>
            <a:chExt cx="1954443" cy="1989344"/>
          </a:xfrm>
        </p:grpSpPr>
        <p:sp>
          <p:nvSpPr>
            <p:cNvPr id="12" name="Rounded Rectangle 11"/>
            <p:cNvSpPr/>
            <p:nvPr/>
          </p:nvSpPr>
          <p:spPr>
            <a:xfrm>
              <a:off x="1968403" y="3971707"/>
              <a:ext cx="1954443" cy="198934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168312" y="4227095"/>
              <a:ext cx="1213805" cy="1189529"/>
            </a:xfrm>
            <a:prstGeom prst="rect">
              <a:avLst/>
            </a:prstGeom>
            <a:pattFill prst="lgGrid">
              <a:fgClr>
                <a:schemeClr val="accent6">
                  <a:lumMod val="75000"/>
                </a:schemeClr>
              </a:fgClr>
              <a:bgClr>
                <a:schemeClr val="bg1"/>
              </a:bgClr>
            </a:pattFill>
            <a:ln w="38100">
              <a:solidFill>
                <a:schemeClr val="accent6">
                  <a:lumMod val="75000"/>
                </a:schemeClr>
              </a:solidFill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393879" y="5591719"/>
              <a:ext cx="1483605" cy="287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chemeClr val="accent6">
                      <a:lumMod val="75000"/>
                    </a:schemeClr>
                  </a:solidFill>
                  <a:latin typeface="ESAtitle" charset="0"/>
                  <a:ea typeface="ESAtitle" charset="0"/>
                  <a:cs typeface="ESAtitle" charset="0"/>
                </a:rPr>
                <a:t>Detector</a:t>
              </a:r>
              <a:endParaRPr lang="en-US" i="1" dirty="0">
                <a:solidFill>
                  <a:schemeClr val="accent6">
                    <a:lumMod val="75000"/>
                  </a:schemeClr>
                </a:solidFill>
                <a:latin typeface="ESAtitle" charset="0"/>
                <a:ea typeface="ESAtitle" charset="0"/>
                <a:cs typeface="ESAtitle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760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72977" y="432590"/>
            <a:ext cx="6231508" cy="939940"/>
          </a:xfrm>
        </p:spPr>
        <p:txBody>
          <a:bodyPr anchor="t">
            <a:normAutofit/>
          </a:bodyPr>
          <a:lstStyle>
            <a:lvl1pPr algn="l">
              <a:defRPr sz="3300" baseline="0">
                <a:solidFill>
                  <a:srgbClr val="72BE49"/>
                </a:solidFill>
                <a:latin typeface="Abadi MT Condensed Light" charset="0"/>
                <a:ea typeface="Abadi MT Condensed Light" charset="0"/>
                <a:cs typeface="Abadi MT Condensed Light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3801" y="1606356"/>
            <a:ext cx="6231508" cy="685596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defRPr>
            </a:lvl1pPr>
            <a:lvl2pPr marL="342908" indent="0" algn="ctr">
              <a:buNone/>
              <a:defRPr sz="1500"/>
            </a:lvl2pPr>
            <a:lvl3pPr marL="685817" indent="0" algn="ctr">
              <a:buNone/>
              <a:defRPr sz="1350"/>
            </a:lvl3pPr>
            <a:lvl4pPr marL="1028726" indent="0" algn="ctr">
              <a:buNone/>
              <a:defRPr sz="1200"/>
            </a:lvl4pPr>
            <a:lvl5pPr marL="1371635" indent="0" algn="ctr">
              <a:buNone/>
              <a:defRPr sz="1200"/>
            </a:lvl5pPr>
            <a:lvl6pPr marL="1714543" indent="0" algn="ctr">
              <a:buNone/>
              <a:defRPr sz="1200"/>
            </a:lvl6pPr>
            <a:lvl7pPr marL="2057452" indent="0" algn="ctr">
              <a:buNone/>
              <a:defRPr sz="1200"/>
            </a:lvl7pPr>
            <a:lvl8pPr marL="2400360" indent="0" algn="ctr">
              <a:buNone/>
              <a:defRPr sz="1200"/>
            </a:lvl8pPr>
            <a:lvl9pPr marL="2743268" indent="0" algn="ctr">
              <a:buNone/>
              <a:defRPr sz="1200"/>
            </a:lvl9pPr>
          </a:lstStyle>
          <a:p>
            <a:r>
              <a:rPr lang="en-US" dirty="0" smtClean="0"/>
              <a:t>Subtitle</a:t>
            </a:r>
          </a:p>
          <a:p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-12657" y="5409426"/>
            <a:ext cx="1201379" cy="1508760"/>
            <a:chOff x="407768" y="3339227"/>
            <a:chExt cx="2762009" cy="2709001"/>
          </a:xfrm>
        </p:grpSpPr>
        <p:pic>
          <p:nvPicPr>
            <p:cNvPr id="15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13777" y="3339227"/>
              <a:ext cx="0" cy="0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6" name="Shape 115"/>
            <p:cNvSpPr/>
            <p:nvPr/>
          </p:nvSpPr>
          <p:spPr>
            <a:xfrm>
              <a:off x="407768" y="5341837"/>
              <a:ext cx="2762009" cy="70639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45719" rIns="45719" anchor="ctr"/>
            <a:lstStyle>
              <a:lvl1pPr algn="ctr">
                <a:defRPr sz="3200">
                  <a:solidFill>
                    <a:srgbClr val="FFFFFF"/>
                  </a:solidFill>
                  <a:latin typeface="Abadi MT Condensed Extra Bold"/>
                  <a:ea typeface="Abadi MT Condensed Extra Bold"/>
                  <a:cs typeface="Abadi MT Condensed Extra Bold"/>
                  <a:sym typeface="Abadi MT Condensed Extra Bold"/>
                </a:defRPr>
              </a:lvl1pPr>
            </a:lstStyle>
            <a:p>
              <a:r>
                <a:rPr sz="1500" i="1" dirty="0" smtClean="0"/>
                <a:t>IMAG</a:t>
              </a:r>
              <a:r>
                <a:rPr lang="en-US" sz="1500" i="1" dirty="0" smtClean="0"/>
                <a:t>ING</a:t>
              </a:r>
              <a:endParaRPr sz="1500" i="1" dirty="0"/>
            </a:p>
          </p:txBody>
        </p:sp>
      </p:grpSp>
      <p:pic>
        <p:nvPicPr>
          <p:cNvPr id="12" name="image3.png"/>
          <p:cNvPicPr>
            <a:picLocks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7684693" y="74340"/>
            <a:ext cx="1375820" cy="13716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" name="Group 8"/>
          <p:cNvGrpSpPr/>
          <p:nvPr userDrawn="1"/>
        </p:nvGrpSpPr>
        <p:grpSpPr>
          <a:xfrm>
            <a:off x="47899" y="5567534"/>
            <a:ext cx="1372978" cy="1252656"/>
            <a:chOff x="1968403" y="3971707"/>
            <a:chExt cx="1954443" cy="1989344"/>
          </a:xfrm>
        </p:grpSpPr>
        <p:sp>
          <p:nvSpPr>
            <p:cNvPr id="11" name="Rounded Rectangle 10"/>
            <p:cNvSpPr/>
            <p:nvPr/>
          </p:nvSpPr>
          <p:spPr>
            <a:xfrm>
              <a:off x="1968403" y="3971707"/>
              <a:ext cx="1954443" cy="198934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242693" y="4227093"/>
              <a:ext cx="1101746" cy="1202000"/>
            </a:xfrm>
            <a:prstGeom prst="rect">
              <a:avLst/>
            </a:prstGeom>
            <a:pattFill prst="lgGrid">
              <a:fgClr>
                <a:schemeClr val="accent6">
                  <a:lumMod val="75000"/>
                </a:schemeClr>
              </a:fgClr>
              <a:bgClr>
                <a:schemeClr val="bg1"/>
              </a:bgClr>
            </a:pattFill>
            <a:ln w="38100">
              <a:solidFill>
                <a:schemeClr val="accent6">
                  <a:lumMod val="75000"/>
                </a:schemeClr>
              </a:solidFill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93879" y="5591719"/>
              <a:ext cx="1447173" cy="3665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i="1" dirty="0" smtClean="0">
                  <a:solidFill>
                    <a:schemeClr val="accent6">
                      <a:lumMod val="75000"/>
                    </a:schemeClr>
                  </a:solidFill>
                  <a:latin typeface="ESAtitle" charset="0"/>
                  <a:ea typeface="ESAtitle" charset="0"/>
                  <a:cs typeface="ESAtitle" charset="0"/>
                </a:rPr>
                <a:t>Detector</a:t>
              </a:r>
              <a:endParaRPr lang="en-US" i="1" dirty="0">
                <a:solidFill>
                  <a:schemeClr val="accent6">
                    <a:lumMod val="75000"/>
                  </a:schemeClr>
                </a:solidFill>
                <a:latin typeface="ESAtitle" charset="0"/>
                <a:ea typeface="ESAtitle" charset="0"/>
                <a:cs typeface="ESAtitle" charset="0"/>
              </a:endParaRPr>
            </a:p>
          </p:txBody>
        </p:sp>
      </p:grp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badi MT Condensed Light" charset="0"/>
                <a:ea typeface="Abadi MT Condensed Light" charset="0"/>
                <a:cs typeface="Abadi MT Condensed Light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latin typeface="Abadi MT Condensed Light"/>
                <a:cs typeface="Abadi MT Condensed Light"/>
              </a:rPr>
              <a:t>                                    </a:t>
            </a:r>
            <a:fld id="{7DD424EA-2AF2-5340-9C9E-FD8B0F2C6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3504187" y="6388444"/>
            <a:ext cx="247148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500" kern="1200">
                <a:solidFill>
                  <a:schemeClr val="tx1"/>
                </a:solidFill>
                <a:latin typeface="Abadi MT Condensed Light" charset="0"/>
                <a:ea typeface="Abadi MT Condensed Light" charset="0"/>
                <a:cs typeface="Abadi MT Condensed Light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25" dirty="0" smtClean="0"/>
              <a:t>JWST IAC</a:t>
            </a:r>
            <a:r>
              <a:rPr lang="en-US" sz="1125" baseline="0" dirty="0" smtClean="0"/>
              <a:t> Workshop</a:t>
            </a:r>
          </a:p>
          <a:p>
            <a:pPr algn="ctr"/>
            <a:r>
              <a:rPr lang="en-US" sz="1125" baseline="0" dirty="0" smtClean="0"/>
              <a:t>12-13 March 2018 </a:t>
            </a:r>
            <a:endParaRPr lang="en-US" sz="1125" dirty="0"/>
          </a:p>
        </p:txBody>
      </p:sp>
    </p:spTree>
    <p:extLst>
      <p:ext uri="{BB962C8B-B14F-4D97-AF65-F5344CB8AC3E}">
        <p14:creationId xmlns:p14="http://schemas.microsoft.com/office/powerpoint/2010/main" val="96674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</p:sldLayoutIdLst>
  <p:txStyles>
    <p:titleStyle>
      <a:lvl1pPr algn="l" defTabSz="68581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badi MT Condensed Light" charset="0"/>
          <a:ea typeface="Abadi MT Condensed Light" charset="0"/>
          <a:cs typeface="Abadi MT Condensed Light" charset="0"/>
        </a:defRPr>
      </a:lvl1pPr>
    </p:titleStyle>
    <p:bodyStyle>
      <a:lvl1pPr marL="171455" indent="-171455" algn="l" defTabSz="685817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Abadi MT Condensed Light" charset="0"/>
          <a:ea typeface="Abadi MT Condensed Light" charset="0"/>
          <a:cs typeface="Abadi MT Condensed Light" charset="0"/>
        </a:defRPr>
      </a:lvl1pPr>
      <a:lvl2pPr marL="514364" indent="-171455" algn="l" defTabSz="685817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Abadi MT Condensed Light" charset="0"/>
          <a:ea typeface="Abadi MT Condensed Light" charset="0"/>
          <a:cs typeface="Abadi MT Condensed Light" charset="0"/>
        </a:defRPr>
      </a:lvl2pPr>
      <a:lvl3pPr marL="857272" indent="-171455" algn="l" defTabSz="685817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Abadi MT Condensed Light" charset="0"/>
          <a:ea typeface="Abadi MT Condensed Light" charset="0"/>
          <a:cs typeface="Abadi MT Condensed Light" charset="0"/>
        </a:defRPr>
      </a:lvl3pPr>
      <a:lvl4pPr marL="1200180" indent="-171455" algn="l" defTabSz="685817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Abadi MT Condensed Light" charset="0"/>
          <a:ea typeface="Abadi MT Condensed Light" charset="0"/>
          <a:cs typeface="Abadi MT Condensed Light" charset="0"/>
        </a:defRPr>
      </a:lvl4pPr>
      <a:lvl5pPr marL="1543089" indent="-171455" algn="l" defTabSz="685817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Abadi MT Condensed Light" charset="0"/>
          <a:ea typeface="Abadi MT Condensed Light" charset="0"/>
          <a:cs typeface="Abadi MT Condensed Light" charset="0"/>
        </a:defRPr>
      </a:lvl5pPr>
      <a:lvl6pPr marL="1885998" indent="-171455" algn="l" defTabSz="685817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06" indent="-171455" algn="l" defTabSz="685817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15" indent="-171455" algn="l" defTabSz="685817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24" indent="-171455" algn="l" defTabSz="685817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8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7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6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5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43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2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6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68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jwst-docs.stsci.edu/display/JTI/NIRSpec+Detector+Readout+Modes+and+Patterns" TargetMode="External"/><Relationship Id="rId4" Type="http://schemas.openxmlformats.org/officeDocument/2006/relationships/hyperlink" Target="https://jwst-docs.stsci.edu/display/JTI/NIRCam+Detector+Readout+Patterns" TargetMode="External"/><Relationship Id="rId5" Type="http://schemas.openxmlformats.org/officeDocument/2006/relationships/hyperlink" Target="https://jwst-docs.stsci.edu/display/JTI/NIRISS+Detector+Readout+Pattern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jwst-docs.stsci.edu/display/JTI/MIRI+Detector+Readout+Overview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g"/><Relationship Id="rId5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Detector Parameters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Marco Sirianni - ESA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1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2977" y="432590"/>
            <a:ext cx="6231508" cy="552148"/>
          </a:xfrm>
        </p:spPr>
        <p:txBody>
          <a:bodyPr/>
          <a:lstStyle/>
          <a:p>
            <a:r>
              <a:rPr lang="en-US" smtClean="0"/>
              <a:t>READOUT PATTERN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2931" y="984738"/>
            <a:ext cx="7093188" cy="68559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combination of NSAMPLE, NFRAMES, and NSKIP</a:t>
            </a:r>
          </a:p>
          <a:p>
            <a:r>
              <a:rPr lang="en-US" dirty="0" smtClean="0"/>
              <a:t>defines the </a:t>
            </a:r>
            <a:r>
              <a:rPr lang="en-US" b="1" dirty="0" smtClean="0"/>
              <a:t>READOUT PATTERN used in one INTEGRATION</a:t>
            </a: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551300"/>
              </p:ext>
            </p:extLst>
          </p:nvPr>
        </p:nvGraphicFramePr>
        <p:xfrm>
          <a:off x="1528298" y="1788095"/>
          <a:ext cx="4488620" cy="448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1528"/>
                <a:gridCol w="1206952"/>
                <a:gridCol w="894303"/>
                <a:gridCol w="854110"/>
                <a:gridCol w="78172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READOUT PATTERN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NSAMPLE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smtClean="0"/>
                        <a:t>NFRAMES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NSKIP</a:t>
                      </a:r>
                      <a:endParaRPr lang="en-US" sz="1200" dirty="0"/>
                    </a:p>
                  </a:txBody>
                  <a:tcPr/>
                </a:tc>
              </a:tr>
              <a:tr h="41402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NIRISS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NIS-RAPID</a:t>
                      </a:r>
                    </a:p>
                    <a:p>
                      <a:r>
                        <a:rPr lang="en-US" sz="1200" dirty="0" smtClean="0"/>
                        <a:t>NIS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</a:p>
                    <a:p>
                      <a:pPr algn="ctr"/>
                      <a:r>
                        <a:rPr lang="en-US" sz="120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</a:p>
                    <a:p>
                      <a:pPr algn="ctr"/>
                      <a:r>
                        <a:rPr lang="en-US" sz="120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</a:p>
                    <a:p>
                      <a:pPr algn="ctr"/>
                      <a:r>
                        <a:rPr lang="en-US" sz="1200" dirty="0" smtClean="0"/>
                        <a:t>0</a:t>
                      </a:r>
                    </a:p>
                  </a:txBody>
                  <a:tcPr/>
                </a:tc>
              </a:tr>
              <a:tr h="370840">
                <a:tc rowSpan="5">
                  <a:txBody>
                    <a:bodyPr/>
                    <a:lstStyle/>
                    <a:p>
                      <a:r>
                        <a:rPr lang="en-US" sz="1200" b="1" dirty="0" err="1" smtClean="0"/>
                        <a:t>NIRCam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RAPID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BRIGHT1</a:t>
                      </a:r>
                    </a:p>
                    <a:p>
                      <a:r>
                        <a:rPr lang="en-US" sz="1200" dirty="0" smtClean="0"/>
                        <a:t>BRIGHT2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</a:p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</a:p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</a:p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SHALLOW2</a:t>
                      </a:r>
                    </a:p>
                    <a:p>
                      <a:r>
                        <a:rPr lang="en-US" sz="1200" dirty="0" smtClean="0"/>
                        <a:t>SHALLOW4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</a:p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</a:p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</a:p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MEDIUM2</a:t>
                      </a:r>
                    </a:p>
                    <a:p>
                      <a:r>
                        <a:rPr lang="en-US" sz="1200" dirty="0" smtClean="0"/>
                        <a:t>MEDIUM8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</a:p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</a:p>
                    <a:p>
                      <a:pPr algn="ctr"/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</a:t>
                      </a:r>
                    </a:p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DEEP2</a:t>
                      </a:r>
                    </a:p>
                    <a:p>
                      <a:r>
                        <a:rPr lang="en-US" sz="1200" dirty="0" smtClean="0"/>
                        <a:t>DEEP8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</a:p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</a:p>
                    <a:p>
                      <a:pPr algn="ctr"/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18</a:t>
                      </a:r>
                    </a:p>
                    <a:p>
                      <a:pPr algn="ctr"/>
                      <a:r>
                        <a:rPr lang="en-US" sz="1200" dirty="0" smtClean="0"/>
                        <a:t>12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1200" b="1" dirty="0" smtClean="0"/>
                        <a:t>NIRSpec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NRS-RAPID</a:t>
                      </a:r>
                    </a:p>
                    <a:p>
                      <a:r>
                        <a:rPr lang="en-US" sz="1200" dirty="0" smtClean="0"/>
                        <a:t>NRS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</a:p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</a:p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</a:p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NRSIRS</a:t>
                      </a:r>
                      <a:r>
                        <a:rPr lang="en-US" sz="1200" baseline="30000" dirty="0" smtClean="0"/>
                        <a:t>2-</a:t>
                      </a:r>
                      <a:r>
                        <a:rPr lang="en-US" sz="1200" dirty="0" smtClean="0"/>
                        <a:t>RAPID</a:t>
                      </a:r>
                    </a:p>
                    <a:p>
                      <a:r>
                        <a:rPr lang="en-US" sz="1200" dirty="0" smtClean="0"/>
                        <a:t>NRSIRS</a:t>
                      </a:r>
                      <a:r>
                        <a:rPr lang="en-US" sz="1200" baseline="30000" dirty="0" smtClean="0"/>
                        <a:t>2</a:t>
                      </a:r>
                      <a:endParaRPr lang="en-US" sz="12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</a:p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</a:p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</a:p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MIRI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SLOW</a:t>
                      </a:r>
                    </a:p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FAST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</a:t>
                      </a:r>
                    </a:p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</a:p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</a:p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748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Integrations and Exposure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5186" y="1220128"/>
            <a:ext cx="6231508" cy="456168"/>
          </a:xfrm>
        </p:spPr>
        <p:txBody>
          <a:bodyPr/>
          <a:lstStyle/>
          <a:p>
            <a:r>
              <a:rPr lang="en-US" dirty="0"/>
              <a:t>One exposure can have multiple </a:t>
            </a:r>
            <a:r>
              <a:rPr lang="en-US" b="1" dirty="0"/>
              <a:t>identical</a:t>
            </a:r>
            <a:r>
              <a:rPr lang="en-US" dirty="0"/>
              <a:t> </a:t>
            </a:r>
            <a:r>
              <a:rPr lang="en-US" dirty="0" smtClean="0"/>
              <a:t>integrations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148299" y="2682248"/>
            <a:ext cx="6600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Signal</a:t>
            </a:r>
            <a:endParaRPr lang="en-US" sz="1200" dirty="0"/>
          </a:p>
        </p:txBody>
      </p:sp>
      <p:grpSp>
        <p:nvGrpSpPr>
          <p:cNvPr id="5" name="Group 4"/>
          <p:cNvGrpSpPr/>
          <p:nvPr/>
        </p:nvGrpSpPr>
        <p:grpSpPr>
          <a:xfrm flipV="1">
            <a:off x="1567675" y="2881451"/>
            <a:ext cx="1759404" cy="1767702"/>
            <a:chOff x="1261671" y="2050137"/>
            <a:chExt cx="1759404" cy="1767702"/>
          </a:xfrm>
        </p:grpSpPr>
        <p:sp>
          <p:nvSpPr>
            <p:cNvPr id="6" name="Diamond 5"/>
            <p:cNvSpPr/>
            <p:nvPr/>
          </p:nvSpPr>
          <p:spPr>
            <a:xfrm>
              <a:off x="1261671" y="2050137"/>
              <a:ext cx="83004" cy="91302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Diamond 6"/>
            <p:cNvSpPr/>
            <p:nvPr/>
          </p:nvSpPr>
          <p:spPr>
            <a:xfrm>
              <a:off x="1414071" y="2202537"/>
              <a:ext cx="83004" cy="91302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Diamond 7"/>
            <p:cNvSpPr/>
            <p:nvPr/>
          </p:nvSpPr>
          <p:spPr>
            <a:xfrm>
              <a:off x="1566471" y="2354937"/>
              <a:ext cx="83004" cy="91302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Diamond 8"/>
            <p:cNvSpPr/>
            <p:nvPr/>
          </p:nvSpPr>
          <p:spPr>
            <a:xfrm>
              <a:off x="1718871" y="2507337"/>
              <a:ext cx="83004" cy="91302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Diamond 9"/>
            <p:cNvSpPr/>
            <p:nvPr/>
          </p:nvSpPr>
          <p:spPr>
            <a:xfrm>
              <a:off x="1871271" y="2659737"/>
              <a:ext cx="83004" cy="91302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Diamond 10"/>
            <p:cNvSpPr/>
            <p:nvPr/>
          </p:nvSpPr>
          <p:spPr>
            <a:xfrm>
              <a:off x="2023671" y="2812137"/>
              <a:ext cx="83004" cy="91302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iamond 11"/>
            <p:cNvSpPr/>
            <p:nvPr/>
          </p:nvSpPr>
          <p:spPr>
            <a:xfrm>
              <a:off x="2176071" y="2964537"/>
              <a:ext cx="83004" cy="91302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Diamond 12"/>
            <p:cNvSpPr/>
            <p:nvPr/>
          </p:nvSpPr>
          <p:spPr>
            <a:xfrm>
              <a:off x="2328471" y="3116937"/>
              <a:ext cx="83004" cy="91302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Diamond 13"/>
            <p:cNvSpPr/>
            <p:nvPr/>
          </p:nvSpPr>
          <p:spPr>
            <a:xfrm>
              <a:off x="2480871" y="3269337"/>
              <a:ext cx="83004" cy="91302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Diamond 14"/>
            <p:cNvSpPr/>
            <p:nvPr/>
          </p:nvSpPr>
          <p:spPr>
            <a:xfrm>
              <a:off x="2633271" y="3421737"/>
              <a:ext cx="83004" cy="91302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Diamond 15"/>
            <p:cNvSpPr/>
            <p:nvPr/>
          </p:nvSpPr>
          <p:spPr>
            <a:xfrm>
              <a:off x="2785671" y="3574137"/>
              <a:ext cx="83004" cy="91302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Diamond 16"/>
            <p:cNvSpPr/>
            <p:nvPr/>
          </p:nvSpPr>
          <p:spPr>
            <a:xfrm>
              <a:off x="2938071" y="3726537"/>
              <a:ext cx="83004" cy="91302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Diamond 17"/>
          <p:cNvSpPr/>
          <p:nvPr/>
        </p:nvSpPr>
        <p:spPr>
          <a:xfrm flipV="1">
            <a:off x="1371475" y="4701951"/>
            <a:ext cx="83004" cy="91302"/>
          </a:xfrm>
          <a:prstGeom prst="diamond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868127" y="4710942"/>
            <a:ext cx="387804" cy="91302"/>
            <a:chOff x="1234472" y="3813228"/>
            <a:chExt cx="387804" cy="91302"/>
          </a:xfrm>
        </p:grpSpPr>
        <p:sp>
          <p:nvSpPr>
            <p:cNvPr id="20" name="Diamond 19"/>
            <p:cNvSpPr/>
            <p:nvPr/>
          </p:nvSpPr>
          <p:spPr>
            <a:xfrm flipV="1">
              <a:off x="1234472" y="3813228"/>
              <a:ext cx="83004" cy="91302"/>
            </a:xfrm>
            <a:prstGeom prst="diamond">
              <a:avLst/>
            </a:prstGeom>
            <a:solidFill>
              <a:srgbClr val="00705C"/>
            </a:solidFill>
            <a:ln>
              <a:solidFill>
                <a:srgbClr val="00705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Diamond 20"/>
            <p:cNvSpPr/>
            <p:nvPr/>
          </p:nvSpPr>
          <p:spPr>
            <a:xfrm flipV="1">
              <a:off x="1386872" y="3813228"/>
              <a:ext cx="83004" cy="91302"/>
            </a:xfrm>
            <a:prstGeom prst="diamond">
              <a:avLst/>
            </a:prstGeom>
            <a:solidFill>
              <a:srgbClr val="00705C"/>
            </a:solidFill>
            <a:ln>
              <a:solidFill>
                <a:srgbClr val="00705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Diamond 21"/>
            <p:cNvSpPr/>
            <p:nvPr/>
          </p:nvSpPr>
          <p:spPr>
            <a:xfrm flipV="1">
              <a:off x="1539272" y="3813228"/>
              <a:ext cx="83004" cy="91302"/>
            </a:xfrm>
            <a:prstGeom prst="diamond">
              <a:avLst/>
            </a:prstGeom>
            <a:solidFill>
              <a:srgbClr val="00705C"/>
            </a:solidFill>
            <a:ln>
              <a:solidFill>
                <a:srgbClr val="00705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779131" y="4773885"/>
            <a:ext cx="5562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idle</a:t>
            </a:r>
            <a:endParaRPr lang="en-US" sz="1400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649315" y="4245674"/>
            <a:ext cx="693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reset</a:t>
            </a:r>
            <a:endParaRPr lang="en-US" sz="1400" i="1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227356" y="4516581"/>
            <a:ext cx="124507" cy="1411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96533" y="5144733"/>
            <a:ext cx="7112779" cy="607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574612" y="2449843"/>
            <a:ext cx="13608" cy="27752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091809" y="5217072"/>
            <a:ext cx="563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Time</a:t>
            </a:r>
            <a:endParaRPr lang="en-US" sz="1200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34866" y="5097593"/>
            <a:ext cx="0" cy="1577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508206" y="4768584"/>
            <a:ext cx="18791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 flipV="1">
            <a:off x="3549919" y="2850024"/>
            <a:ext cx="1759404" cy="1767702"/>
            <a:chOff x="1261671" y="2050137"/>
            <a:chExt cx="1759404" cy="1767702"/>
          </a:xfrm>
        </p:grpSpPr>
        <p:sp>
          <p:nvSpPr>
            <p:cNvPr id="32" name="Diamond 31"/>
            <p:cNvSpPr/>
            <p:nvPr/>
          </p:nvSpPr>
          <p:spPr>
            <a:xfrm>
              <a:off x="1261671" y="2050137"/>
              <a:ext cx="83004" cy="91302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iamond 32"/>
            <p:cNvSpPr/>
            <p:nvPr/>
          </p:nvSpPr>
          <p:spPr>
            <a:xfrm>
              <a:off x="1414071" y="2202537"/>
              <a:ext cx="83004" cy="91302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iamond 33"/>
            <p:cNvSpPr/>
            <p:nvPr/>
          </p:nvSpPr>
          <p:spPr>
            <a:xfrm>
              <a:off x="1566471" y="2354937"/>
              <a:ext cx="83004" cy="91302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iamond 34"/>
            <p:cNvSpPr/>
            <p:nvPr/>
          </p:nvSpPr>
          <p:spPr>
            <a:xfrm>
              <a:off x="1718871" y="2507337"/>
              <a:ext cx="83004" cy="91302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iamond 35"/>
            <p:cNvSpPr/>
            <p:nvPr/>
          </p:nvSpPr>
          <p:spPr>
            <a:xfrm>
              <a:off x="1871271" y="2659737"/>
              <a:ext cx="83004" cy="91302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iamond 36"/>
            <p:cNvSpPr/>
            <p:nvPr/>
          </p:nvSpPr>
          <p:spPr>
            <a:xfrm>
              <a:off x="2023671" y="2812137"/>
              <a:ext cx="83004" cy="91302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iamond 37"/>
            <p:cNvSpPr/>
            <p:nvPr/>
          </p:nvSpPr>
          <p:spPr>
            <a:xfrm>
              <a:off x="2176071" y="2964537"/>
              <a:ext cx="83004" cy="91302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iamond 38"/>
            <p:cNvSpPr/>
            <p:nvPr/>
          </p:nvSpPr>
          <p:spPr>
            <a:xfrm>
              <a:off x="2328471" y="3116937"/>
              <a:ext cx="83004" cy="91302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Diamond 39"/>
            <p:cNvSpPr/>
            <p:nvPr/>
          </p:nvSpPr>
          <p:spPr>
            <a:xfrm>
              <a:off x="2480871" y="3269337"/>
              <a:ext cx="83004" cy="91302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Diamond 40"/>
            <p:cNvSpPr/>
            <p:nvPr/>
          </p:nvSpPr>
          <p:spPr>
            <a:xfrm>
              <a:off x="2633271" y="3421737"/>
              <a:ext cx="83004" cy="91302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Diamond 41"/>
            <p:cNvSpPr/>
            <p:nvPr/>
          </p:nvSpPr>
          <p:spPr>
            <a:xfrm>
              <a:off x="2785671" y="3574137"/>
              <a:ext cx="83004" cy="91302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Diamond 42"/>
            <p:cNvSpPr/>
            <p:nvPr/>
          </p:nvSpPr>
          <p:spPr>
            <a:xfrm>
              <a:off x="2938071" y="3726537"/>
              <a:ext cx="83004" cy="91302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Diamond 43"/>
          <p:cNvSpPr/>
          <p:nvPr/>
        </p:nvSpPr>
        <p:spPr>
          <a:xfrm flipV="1">
            <a:off x="3353719" y="4670524"/>
            <a:ext cx="83004" cy="91302"/>
          </a:xfrm>
          <a:prstGeom prst="diamond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 flipV="1">
            <a:off x="5732694" y="2985712"/>
            <a:ext cx="1759404" cy="1767702"/>
            <a:chOff x="1261671" y="2050137"/>
            <a:chExt cx="1759404" cy="1767702"/>
          </a:xfrm>
        </p:grpSpPr>
        <p:sp>
          <p:nvSpPr>
            <p:cNvPr id="46" name="Diamond 45"/>
            <p:cNvSpPr/>
            <p:nvPr/>
          </p:nvSpPr>
          <p:spPr>
            <a:xfrm>
              <a:off x="1261671" y="2050137"/>
              <a:ext cx="83004" cy="91302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Diamond 46"/>
            <p:cNvSpPr/>
            <p:nvPr/>
          </p:nvSpPr>
          <p:spPr>
            <a:xfrm>
              <a:off x="1414071" y="2202537"/>
              <a:ext cx="83004" cy="91302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Diamond 47"/>
            <p:cNvSpPr/>
            <p:nvPr/>
          </p:nvSpPr>
          <p:spPr>
            <a:xfrm>
              <a:off x="1566471" y="2354937"/>
              <a:ext cx="83004" cy="91302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Diamond 48"/>
            <p:cNvSpPr/>
            <p:nvPr/>
          </p:nvSpPr>
          <p:spPr>
            <a:xfrm>
              <a:off x="1718871" y="2507337"/>
              <a:ext cx="83004" cy="91302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Diamond 49"/>
            <p:cNvSpPr/>
            <p:nvPr/>
          </p:nvSpPr>
          <p:spPr>
            <a:xfrm>
              <a:off x="1871271" y="2659737"/>
              <a:ext cx="83004" cy="91302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Diamond 50"/>
            <p:cNvSpPr/>
            <p:nvPr/>
          </p:nvSpPr>
          <p:spPr>
            <a:xfrm>
              <a:off x="2023671" y="2812137"/>
              <a:ext cx="83004" cy="91302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Diamond 51"/>
            <p:cNvSpPr/>
            <p:nvPr/>
          </p:nvSpPr>
          <p:spPr>
            <a:xfrm>
              <a:off x="2176071" y="2964537"/>
              <a:ext cx="83004" cy="91302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Diamond 52"/>
            <p:cNvSpPr/>
            <p:nvPr/>
          </p:nvSpPr>
          <p:spPr>
            <a:xfrm>
              <a:off x="2328471" y="3116937"/>
              <a:ext cx="83004" cy="91302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Diamond 53"/>
            <p:cNvSpPr/>
            <p:nvPr/>
          </p:nvSpPr>
          <p:spPr>
            <a:xfrm>
              <a:off x="2480871" y="3269337"/>
              <a:ext cx="83004" cy="91302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Diamond 54"/>
            <p:cNvSpPr/>
            <p:nvPr/>
          </p:nvSpPr>
          <p:spPr>
            <a:xfrm>
              <a:off x="2633271" y="3421737"/>
              <a:ext cx="83004" cy="91302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Diamond 55"/>
            <p:cNvSpPr/>
            <p:nvPr/>
          </p:nvSpPr>
          <p:spPr>
            <a:xfrm>
              <a:off x="2785671" y="3574137"/>
              <a:ext cx="83004" cy="91302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Diamond 56"/>
            <p:cNvSpPr/>
            <p:nvPr/>
          </p:nvSpPr>
          <p:spPr>
            <a:xfrm>
              <a:off x="2938071" y="3726537"/>
              <a:ext cx="83004" cy="91302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Diamond 57"/>
          <p:cNvSpPr/>
          <p:nvPr/>
        </p:nvSpPr>
        <p:spPr>
          <a:xfrm flipV="1">
            <a:off x="5536494" y="4806212"/>
            <a:ext cx="83004" cy="91302"/>
          </a:xfrm>
          <a:prstGeom prst="diamond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3024265" y="4782440"/>
            <a:ext cx="693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reset</a:t>
            </a:r>
            <a:endParaRPr lang="en-US" sz="1400" i="1" dirty="0"/>
          </a:p>
        </p:txBody>
      </p:sp>
      <p:sp>
        <p:nvSpPr>
          <p:cNvPr id="60" name="TextBox 59"/>
          <p:cNvSpPr txBox="1"/>
          <p:nvPr/>
        </p:nvSpPr>
        <p:spPr>
          <a:xfrm>
            <a:off x="5181974" y="4867993"/>
            <a:ext cx="693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reset</a:t>
            </a:r>
            <a:endParaRPr lang="en-US" sz="1400" i="1" dirty="0"/>
          </a:p>
        </p:txBody>
      </p:sp>
      <p:grpSp>
        <p:nvGrpSpPr>
          <p:cNvPr id="61" name="Group 60"/>
          <p:cNvGrpSpPr/>
          <p:nvPr/>
        </p:nvGrpSpPr>
        <p:grpSpPr>
          <a:xfrm>
            <a:off x="1367523" y="2270347"/>
            <a:ext cx="1905042" cy="509707"/>
            <a:chOff x="1311807" y="1721288"/>
            <a:chExt cx="1905042" cy="509707"/>
          </a:xfrm>
        </p:grpSpPr>
        <p:sp>
          <p:nvSpPr>
            <p:cNvPr id="62" name="Left Brace 61"/>
            <p:cNvSpPr/>
            <p:nvPr/>
          </p:nvSpPr>
          <p:spPr>
            <a:xfrm rot="5400000">
              <a:off x="2130636" y="1144782"/>
              <a:ext cx="267384" cy="1905042"/>
            </a:xfrm>
            <a:prstGeom prst="leftBrace">
              <a:avLst>
                <a:gd name="adj1" fmla="val 78331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562469" y="1721288"/>
              <a:ext cx="15114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Integration #1</a:t>
              </a:r>
              <a:endParaRPr lang="en-US" sz="1400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416612" y="2272340"/>
            <a:ext cx="1905042" cy="509707"/>
            <a:chOff x="1311807" y="1721288"/>
            <a:chExt cx="1905042" cy="509707"/>
          </a:xfrm>
        </p:grpSpPr>
        <p:sp>
          <p:nvSpPr>
            <p:cNvPr id="65" name="Left Brace 64"/>
            <p:cNvSpPr/>
            <p:nvPr/>
          </p:nvSpPr>
          <p:spPr>
            <a:xfrm rot="5400000">
              <a:off x="2130636" y="1144782"/>
              <a:ext cx="267384" cy="1905042"/>
            </a:xfrm>
            <a:prstGeom prst="leftBrace">
              <a:avLst>
                <a:gd name="adj1" fmla="val 78331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562469" y="1721288"/>
              <a:ext cx="15114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Integration #2</a:t>
              </a:r>
              <a:endParaRPr lang="en-US" sz="1400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5549255" y="2265976"/>
            <a:ext cx="1905042" cy="509707"/>
            <a:chOff x="1311807" y="1721288"/>
            <a:chExt cx="1905042" cy="509707"/>
          </a:xfrm>
        </p:grpSpPr>
        <p:sp>
          <p:nvSpPr>
            <p:cNvPr id="68" name="Left Brace 67"/>
            <p:cNvSpPr/>
            <p:nvPr/>
          </p:nvSpPr>
          <p:spPr>
            <a:xfrm rot="5400000">
              <a:off x="2130636" y="1144782"/>
              <a:ext cx="267384" cy="1905042"/>
            </a:xfrm>
            <a:prstGeom prst="leftBrace">
              <a:avLst>
                <a:gd name="adj1" fmla="val 78331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562469" y="1721288"/>
              <a:ext cx="15114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Integration #3</a:t>
              </a:r>
              <a:endParaRPr lang="en-US" sz="1400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7579558" y="4771429"/>
            <a:ext cx="387804" cy="91302"/>
            <a:chOff x="1234472" y="3813228"/>
            <a:chExt cx="387804" cy="91302"/>
          </a:xfrm>
        </p:grpSpPr>
        <p:sp>
          <p:nvSpPr>
            <p:cNvPr id="71" name="Diamond 70"/>
            <p:cNvSpPr/>
            <p:nvPr/>
          </p:nvSpPr>
          <p:spPr>
            <a:xfrm flipV="1">
              <a:off x="1234472" y="3813228"/>
              <a:ext cx="83004" cy="91302"/>
            </a:xfrm>
            <a:prstGeom prst="diamond">
              <a:avLst/>
            </a:prstGeom>
            <a:solidFill>
              <a:srgbClr val="00705C"/>
            </a:solidFill>
            <a:ln>
              <a:solidFill>
                <a:srgbClr val="00705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iamond 71"/>
            <p:cNvSpPr/>
            <p:nvPr/>
          </p:nvSpPr>
          <p:spPr>
            <a:xfrm flipV="1">
              <a:off x="1386872" y="3813228"/>
              <a:ext cx="83004" cy="91302"/>
            </a:xfrm>
            <a:prstGeom prst="diamond">
              <a:avLst/>
            </a:prstGeom>
            <a:solidFill>
              <a:srgbClr val="00705C"/>
            </a:solidFill>
            <a:ln>
              <a:solidFill>
                <a:srgbClr val="00705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iamond 72"/>
            <p:cNvSpPr/>
            <p:nvPr/>
          </p:nvSpPr>
          <p:spPr>
            <a:xfrm flipV="1">
              <a:off x="1539272" y="3813228"/>
              <a:ext cx="83004" cy="91302"/>
            </a:xfrm>
            <a:prstGeom prst="diamond">
              <a:avLst/>
            </a:prstGeom>
            <a:solidFill>
              <a:srgbClr val="00705C"/>
            </a:solidFill>
            <a:ln>
              <a:solidFill>
                <a:srgbClr val="00705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7515628" y="4800948"/>
            <a:ext cx="5562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idle</a:t>
            </a:r>
            <a:endParaRPr lang="en-US" sz="1400" i="1" dirty="0"/>
          </a:p>
        </p:txBody>
      </p:sp>
      <p:grpSp>
        <p:nvGrpSpPr>
          <p:cNvPr id="75" name="Group 74"/>
          <p:cNvGrpSpPr/>
          <p:nvPr/>
        </p:nvGrpSpPr>
        <p:grpSpPr>
          <a:xfrm>
            <a:off x="1359167" y="1714500"/>
            <a:ext cx="6132906" cy="559843"/>
            <a:chOff x="-597242" y="1671152"/>
            <a:chExt cx="6132906" cy="559843"/>
          </a:xfrm>
        </p:grpSpPr>
        <p:sp>
          <p:nvSpPr>
            <p:cNvPr id="76" name="Left Brace 75"/>
            <p:cNvSpPr/>
            <p:nvPr/>
          </p:nvSpPr>
          <p:spPr>
            <a:xfrm rot="5400000">
              <a:off x="2335519" y="-969150"/>
              <a:ext cx="267384" cy="6132906"/>
            </a:xfrm>
            <a:prstGeom prst="leftBrace">
              <a:avLst>
                <a:gd name="adj1" fmla="val 78331"/>
                <a:gd name="adj2" fmla="val 50000"/>
              </a:avLst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938461" y="1671152"/>
              <a:ext cx="10159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Exposure </a:t>
              </a:r>
              <a:endParaRPr lang="en-US" sz="1400" dirty="0"/>
            </a:p>
          </p:txBody>
        </p:sp>
      </p:grpSp>
      <p:sp>
        <p:nvSpPr>
          <p:cNvPr id="79" name="Subtitle 2"/>
          <p:cNvSpPr txBox="1">
            <a:spLocks/>
          </p:cNvSpPr>
          <p:nvPr/>
        </p:nvSpPr>
        <p:spPr>
          <a:xfrm>
            <a:off x="1544501" y="5689000"/>
            <a:ext cx="7058835" cy="456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17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2400" kern="1200" baseline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defRPr>
            </a:lvl1pPr>
            <a:lvl2pPr marL="342908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tx1"/>
                </a:solidFill>
                <a:latin typeface="Abadi MT Condensed Light" charset="0"/>
                <a:ea typeface="Abadi MT Condensed Light" charset="0"/>
                <a:cs typeface="Abadi MT Condensed Light" charset="0"/>
              </a:defRPr>
            </a:lvl2pPr>
            <a:lvl3pPr marL="685817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Abadi MT Condensed Light" charset="0"/>
                <a:ea typeface="Abadi MT Condensed Light" charset="0"/>
                <a:cs typeface="Abadi MT Condensed Light" charset="0"/>
              </a:defRPr>
            </a:lvl3pPr>
            <a:lvl4pPr marL="1028726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Abadi MT Condensed Light" charset="0"/>
                <a:ea typeface="Abadi MT Condensed Light" charset="0"/>
                <a:cs typeface="Abadi MT Condensed Light" charset="0"/>
              </a:defRPr>
            </a:lvl4pPr>
            <a:lvl5pPr marL="1371635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Abadi MT Condensed Light" charset="0"/>
                <a:ea typeface="Abadi MT Condensed Light" charset="0"/>
                <a:cs typeface="Abadi MT Condensed Light" charset="0"/>
              </a:defRPr>
            </a:lvl5pPr>
            <a:lvl6pPr marL="1714543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52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60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68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Multiple integrations </a:t>
            </a:r>
            <a:r>
              <a:rPr lang="en-US" smtClean="0"/>
              <a:t>reduce overheads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7247438" y="1576761"/>
            <a:ext cx="18458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READOUT PATTERN</a:t>
            </a:r>
          </a:p>
          <a:p>
            <a:r>
              <a:rPr lang="en-US" sz="1600" dirty="0">
                <a:solidFill>
                  <a:srgbClr val="FF0000"/>
                </a:solidFill>
              </a:rPr>
              <a:t>-</a:t>
            </a:r>
            <a:r>
              <a:rPr lang="en-US" sz="1600" dirty="0" smtClean="0">
                <a:solidFill>
                  <a:srgbClr val="FF0000"/>
                </a:solidFill>
              </a:rPr>
              <a:t>RAPID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87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NESTED Concept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1776" y="1845833"/>
            <a:ext cx="5362471" cy="560637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FRAME #1</a:t>
            </a:r>
            <a:r>
              <a:rPr lang="en-US" dirty="0" smtClean="0"/>
              <a:t> [ FRAME #2, FRAME #3, FRAME #4 </a:t>
            </a:r>
            <a:r>
              <a:rPr lang="mr-IN" dirty="0" smtClean="0"/>
              <a:t>…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567592" y="2556448"/>
            <a:ext cx="6231508" cy="685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17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2400" kern="1200" baseline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defRPr>
            </a:lvl1pPr>
            <a:lvl2pPr marL="342908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tx1"/>
                </a:solidFill>
                <a:latin typeface="Abadi MT Condensed Light" charset="0"/>
                <a:ea typeface="Abadi MT Condensed Light" charset="0"/>
                <a:cs typeface="Abadi MT Condensed Light" charset="0"/>
              </a:defRPr>
            </a:lvl2pPr>
            <a:lvl3pPr marL="685817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Abadi MT Condensed Light" charset="0"/>
                <a:ea typeface="Abadi MT Condensed Light" charset="0"/>
                <a:cs typeface="Abadi MT Condensed Light" charset="0"/>
              </a:defRPr>
            </a:lvl3pPr>
            <a:lvl4pPr marL="1028726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Abadi MT Condensed Light" charset="0"/>
                <a:ea typeface="Abadi MT Condensed Light" charset="0"/>
                <a:cs typeface="Abadi MT Condensed Light" charset="0"/>
              </a:defRPr>
            </a:lvl4pPr>
            <a:lvl5pPr marL="1371635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Abadi MT Condensed Light" charset="0"/>
                <a:ea typeface="Abadi MT Condensed Light" charset="0"/>
                <a:cs typeface="Abadi MT Condensed Light" charset="0"/>
              </a:defRPr>
            </a:lvl5pPr>
            <a:lvl6pPr marL="1714543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52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60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68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GROUP #1</a:t>
            </a:r>
            <a:r>
              <a:rPr lang="en-US" dirty="0" smtClean="0"/>
              <a:t> [</a:t>
            </a:r>
            <a:r>
              <a:rPr lang="en-US" dirty="0"/>
              <a:t>GROUP</a:t>
            </a:r>
            <a:r>
              <a:rPr lang="en-US" dirty="0" smtClean="0"/>
              <a:t> #2, </a:t>
            </a:r>
            <a:r>
              <a:rPr lang="en-US" dirty="0"/>
              <a:t>GROUP</a:t>
            </a:r>
            <a:r>
              <a:rPr lang="en-US" dirty="0" smtClean="0"/>
              <a:t> #3, </a:t>
            </a:r>
            <a:r>
              <a:rPr lang="en-US" dirty="0"/>
              <a:t>GROUP</a:t>
            </a:r>
            <a:r>
              <a:rPr lang="en-US" dirty="0" smtClean="0"/>
              <a:t> #4 </a:t>
            </a:r>
            <a:r>
              <a:rPr lang="mr-IN" dirty="0" smtClean="0"/>
              <a:t>…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5" name="Left Bracket 4"/>
          <p:cNvSpPr/>
          <p:nvPr/>
        </p:nvSpPr>
        <p:spPr>
          <a:xfrm>
            <a:off x="3371776" y="1797443"/>
            <a:ext cx="129705" cy="482927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Bent-Up Arrow 5"/>
          <p:cNvSpPr/>
          <p:nvPr/>
        </p:nvSpPr>
        <p:spPr>
          <a:xfrm flipH="1" flipV="1">
            <a:off x="2820529" y="2001959"/>
            <a:ext cx="389116" cy="33689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ket 6"/>
          <p:cNvSpPr/>
          <p:nvPr/>
        </p:nvSpPr>
        <p:spPr>
          <a:xfrm>
            <a:off x="2482763" y="2441678"/>
            <a:ext cx="150725" cy="590566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ent-Up Arrow 7"/>
          <p:cNvSpPr/>
          <p:nvPr/>
        </p:nvSpPr>
        <p:spPr>
          <a:xfrm flipH="1" flipV="1">
            <a:off x="1945176" y="2704854"/>
            <a:ext cx="452176" cy="41198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ket 8"/>
          <p:cNvSpPr/>
          <p:nvPr/>
        </p:nvSpPr>
        <p:spPr>
          <a:xfrm>
            <a:off x="1709988" y="3348396"/>
            <a:ext cx="150725" cy="590566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Bent-Up Arrow 9"/>
          <p:cNvSpPr/>
          <p:nvPr/>
        </p:nvSpPr>
        <p:spPr>
          <a:xfrm flipH="1" flipV="1">
            <a:off x="1197524" y="3577219"/>
            <a:ext cx="452176" cy="41198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860713" y="3440412"/>
            <a:ext cx="6566598" cy="685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17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2400" kern="1200" baseline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defRPr>
            </a:lvl1pPr>
            <a:lvl2pPr marL="342908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tx1"/>
                </a:solidFill>
                <a:latin typeface="Abadi MT Condensed Light" charset="0"/>
                <a:ea typeface="Abadi MT Condensed Light" charset="0"/>
                <a:cs typeface="Abadi MT Condensed Light" charset="0"/>
              </a:defRPr>
            </a:lvl2pPr>
            <a:lvl3pPr marL="685817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Abadi MT Condensed Light" charset="0"/>
                <a:ea typeface="Abadi MT Condensed Light" charset="0"/>
                <a:cs typeface="Abadi MT Condensed Light" charset="0"/>
              </a:defRPr>
            </a:lvl3pPr>
            <a:lvl4pPr marL="1028726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Abadi MT Condensed Light" charset="0"/>
                <a:ea typeface="Abadi MT Condensed Light" charset="0"/>
                <a:cs typeface="Abadi MT Condensed Light" charset="0"/>
              </a:defRPr>
            </a:lvl4pPr>
            <a:lvl5pPr marL="1371635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Abadi MT Condensed Light" charset="0"/>
                <a:ea typeface="Abadi MT Condensed Light" charset="0"/>
                <a:cs typeface="Abadi MT Condensed Light" charset="0"/>
              </a:defRPr>
            </a:lvl5pPr>
            <a:lvl6pPr marL="1714543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52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60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68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INTEGRATION #1</a:t>
            </a:r>
            <a:r>
              <a:rPr lang="en-US" dirty="0" smtClean="0"/>
              <a:t> [INTEGRATION#2, INTEGRATION  #3 </a:t>
            </a:r>
            <a:r>
              <a:rPr lang="mr-IN" dirty="0" smtClean="0"/>
              <a:t>…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863809" y="4114646"/>
            <a:ext cx="6566598" cy="685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17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2400" kern="1200" baseline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defRPr>
            </a:lvl1pPr>
            <a:lvl2pPr marL="342908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tx1"/>
                </a:solidFill>
                <a:latin typeface="Abadi MT Condensed Light" charset="0"/>
                <a:ea typeface="Abadi MT Condensed Light" charset="0"/>
                <a:cs typeface="Abadi MT Condensed Light" charset="0"/>
              </a:defRPr>
            </a:lvl2pPr>
            <a:lvl3pPr marL="685817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Abadi MT Condensed Light" charset="0"/>
                <a:ea typeface="Abadi MT Condensed Light" charset="0"/>
                <a:cs typeface="Abadi MT Condensed Light" charset="0"/>
              </a:defRPr>
            </a:lvl3pPr>
            <a:lvl4pPr marL="1028726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Abadi MT Condensed Light" charset="0"/>
                <a:ea typeface="Abadi MT Condensed Light" charset="0"/>
                <a:cs typeface="Abadi MT Condensed Light" charset="0"/>
              </a:defRPr>
            </a:lvl4pPr>
            <a:lvl5pPr marL="1371635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Abadi MT Condensed Light" charset="0"/>
                <a:ea typeface="Abadi MT Condensed Light" charset="0"/>
                <a:cs typeface="Abadi MT Condensed Light" charset="0"/>
              </a:defRPr>
            </a:lvl5pPr>
            <a:lvl6pPr marL="1714543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52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60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68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EXPOSURE #1</a:t>
            </a:r>
            <a:r>
              <a:rPr lang="en-US" dirty="0" smtClean="0"/>
              <a:t> [EXPOSURE #2, EXPOSURE  #3 </a:t>
            </a:r>
            <a:r>
              <a:rPr lang="mr-IN" dirty="0" smtClean="0"/>
              <a:t>…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03951" y="4699993"/>
            <a:ext cx="8829033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 USER CAN SELECT :</a:t>
            </a:r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FRAME TYPE (FULL OR SUBARRAY) - &gt; </a:t>
            </a:r>
            <a:r>
              <a:rPr lang="en-US" i="1" dirty="0" smtClean="0"/>
              <a:t>SETS THE MINUM INTEGRATION TIME</a:t>
            </a:r>
          </a:p>
          <a:p>
            <a:r>
              <a:rPr lang="en-US" dirty="0"/>
              <a:t>	</a:t>
            </a:r>
            <a:r>
              <a:rPr lang="en-US" dirty="0" smtClean="0"/>
              <a:t>READOUT TYPE -&gt; </a:t>
            </a:r>
            <a:r>
              <a:rPr lang="en-US" i="1" dirty="0" smtClean="0"/>
              <a:t>SETS THE NUMBER OF FRAMES PER GROUP</a:t>
            </a:r>
          </a:p>
          <a:p>
            <a:r>
              <a:rPr lang="en-US" dirty="0"/>
              <a:t>	</a:t>
            </a:r>
            <a:r>
              <a:rPr lang="en-US" dirty="0" smtClean="0"/>
              <a:t>NUBMER OF GROUPS  </a:t>
            </a:r>
            <a:r>
              <a:rPr lang="en-US" i="1" dirty="0" smtClean="0"/>
              <a:t>- &gt; SETS HOW LONG THE INTEGRATION WILL BE</a:t>
            </a:r>
          </a:p>
          <a:p>
            <a:r>
              <a:rPr lang="en-US" dirty="0"/>
              <a:t>	</a:t>
            </a:r>
            <a:r>
              <a:rPr lang="en-US" dirty="0" smtClean="0"/>
              <a:t>NUMBER OF INTEGRATIONS  </a:t>
            </a:r>
          </a:p>
          <a:p>
            <a:r>
              <a:rPr lang="en-US" dirty="0"/>
              <a:t>	</a:t>
            </a:r>
            <a:r>
              <a:rPr lang="en-US" dirty="0" smtClean="0"/>
              <a:t>NUMBER OF EXPOSURES (e.g. NUMBER OF DITHERS)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80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ASTRONOMER PROPOSAL TOOL (APT)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3800" y="1372530"/>
            <a:ext cx="7997541" cy="685596"/>
          </a:xfrm>
        </p:spPr>
        <p:txBody>
          <a:bodyPr>
            <a:normAutofit/>
          </a:bodyPr>
          <a:lstStyle/>
          <a:p>
            <a:r>
              <a:rPr lang="en-US" dirty="0" smtClean="0"/>
              <a:t>Once the instrument and the observing mode (</a:t>
            </a:r>
            <a:r>
              <a:rPr lang="en-US" b="1" dirty="0" smtClean="0"/>
              <a:t>TEMPLATE</a:t>
            </a:r>
            <a:r>
              <a:rPr lang="en-US" dirty="0" smtClean="0"/>
              <a:t>) are selected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00" y="1829870"/>
            <a:ext cx="4241800" cy="482600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593800" y="2549222"/>
            <a:ext cx="7997541" cy="6855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685817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2400" kern="1200" baseline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defRPr>
            </a:lvl1pPr>
            <a:lvl2pPr marL="342908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tx1"/>
                </a:solidFill>
                <a:latin typeface="Abadi MT Condensed Light" charset="0"/>
                <a:ea typeface="Abadi MT Condensed Light" charset="0"/>
                <a:cs typeface="Abadi MT Condensed Light" charset="0"/>
              </a:defRPr>
            </a:lvl2pPr>
            <a:lvl3pPr marL="685817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Abadi MT Condensed Light" charset="0"/>
                <a:ea typeface="Abadi MT Condensed Light" charset="0"/>
                <a:cs typeface="Abadi MT Condensed Light" charset="0"/>
              </a:defRPr>
            </a:lvl3pPr>
            <a:lvl4pPr marL="1028726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Abadi MT Condensed Light" charset="0"/>
                <a:ea typeface="Abadi MT Condensed Light" charset="0"/>
                <a:cs typeface="Abadi MT Condensed Light" charset="0"/>
              </a:defRPr>
            </a:lvl4pPr>
            <a:lvl5pPr marL="1371635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Abadi MT Condensed Light" charset="0"/>
                <a:ea typeface="Abadi MT Condensed Light" charset="0"/>
                <a:cs typeface="Abadi MT Condensed Light" charset="0"/>
              </a:defRPr>
            </a:lvl5pPr>
            <a:lvl6pPr marL="1714543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52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60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68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only he available </a:t>
            </a:r>
            <a:r>
              <a:rPr lang="en-US" b="1" dirty="0" smtClean="0"/>
              <a:t>SUBARRAYS</a:t>
            </a:r>
            <a:r>
              <a:rPr lang="en-US" dirty="0" smtClean="0"/>
              <a:t> and </a:t>
            </a:r>
            <a:r>
              <a:rPr lang="en-US" b="1" dirty="0" smtClean="0"/>
              <a:t>READOUT PATTERNS</a:t>
            </a:r>
            <a:r>
              <a:rPr lang="en-US" dirty="0" smtClean="0"/>
              <a:t> can be selected in pull down menus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0" y="3339853"/>
            <a:ext cx="9144000" cy="1614348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372977" y="5142849"/>
            <a:ext cx="7771023" cy="6855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685817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2400" kern="1200" baseline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defRPr>
            </a:lvl1pPr>
            <a:lvl2pPr marL="342908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tx1"/>
                </a:solidFill>
                <a:latin typeface="Abadi MT Condensed Light" charset="0"/>
                <a:ea typeface="Abadi MT Condensed Light" charset="0"/>
                <a:cs typeface="Abadi MT Condensed Light" charset="0"/>
              </a:defRPr>
            </a:lvl2pPr>
            <a:lvl3pPr marL="685817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Abadi MT Condensed Light" charset="0"/>
                <a:ea typeface="Abadi MT Condensed Light" charset="0"/>
                <a:cs typeface="Abadi MT Condensed Light" charset="0"/>
              </a:defRPr>
            </a:lvl3pPr>
            <a:lvl4pPr marL="1028726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Abadi MT Condensed Light" charset="0"/>
                <a:ea typeface="Abadi MT Condensed Light" charset="0"/>
                <a:cs typeface="Abadi MT Condensed Light" charset="0"/>
              </a:defRPr>
            </a:lvl4pPr>
            <a:lvl5pPr marL="1371635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Abadi MT Condensed Light" charset="0"/>
                <a:ea typeface="Abadi MT Condensed Light" charset="0"/>
                <a:cs typeface="Abadi MT Condensed Light" charset="0"/>
              </a:defRPr>
            </a:lvl5pPr>
            <a:lvl6pPr marL="1714543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52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60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68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user can adjust the </a:t>
            </a:r>
            <a:r>
              <a:rPr lang="en-US" b="1" dirty="0" smtClean="0"/>
              <a:t>NUMBER of GROUPS </a:t>
            </a:r>
            <a:r>
              <a:rPr lang="en-US" dirty="0" smtClean="0"/>
              <a:t>per integration</a:t>
            </a:r>
          </a:p>
          <a:p>
            <a:r>
              <a:rPr lang="en-US" dirty="0" smtClean="0"/>
              <a:t>And the number of </a:t>
            </a:r>
            <a:r>
              <a:rPr lang="en-US" b="1" dirty="0" smtClean="0"/>
              <a:t>INTEGRATIONS</a:t>
            </a:r>
            <a:r>
              <a:rPr lang="en-US" dirty="0" smtClean="0"/>
              <a:t> per exposure </a:t>
            </a:r>
            <a:endParaRPr lang="en-US" dirty="0"/>
          </a:p>
        </p:txBody>
      </p:sp>
      <p:cxnSp>
        <p:nvCxnSpPr>
          <p:cNvPr id="10" name="Elbow Connector 9"/>
          <p:cNvCxnSpPr/>
          <p:nvPr/>
        </p:nvCxnSpPr>
        <p:spPr>
          <a:xfrm rot="10800000" flipV="1">
            <a:off x="1372979" y="2892020"/>
            <a:ext cx="1912832" cy="574660"/>
          </a:xfrm>
          <a:prstGeom prst="bentConnector3">
            <a:avLst>
              <a:gd name="adj1" fmla="val 52627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 rot="10800000" flipV="1">
            <a:off x="3708315" y="2892020"/>
            <a:ext cx="1918762" cy="1164262"/>
          </a:xfrm>
          <a:prstGeom prst="bentConnector3">
            <a:avLst>
              <a:gd name="adj1" fmla="val 90848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1467434" y="5816160"/>
            <a:ext cx="673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The selected combination will be repeated at each dither position</a:t>
            </a:r>
          </a:p>
          <a:p>
            <a:r>
              <a:rPr lang="en-US" dirty="0"/>
              <a:t>t</a:t>
            </a:r>
            <a:r>
              <a:rPr lang="en-US" dirty="0" smtClean="0"/>
              <a:t>o produce the </a:t>
            </a:r>
            <a:r>
              <a:rPr lang="en-US" b="1" dirty="0" smtClean="0"/>
              <a:t>total number of integrations </a:t>
            </a:r>
            <a:r>
              <a:rPr lang="en-US" dirty="0" smtClean="0"/>
              <a:t>and </a:t>
            </a:r>
            <a:r>
              <a:rPr lang="en-US" b="1" dirty="0" smtClean="0"/>
              <a:t>total exposure time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598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Exposure Time Calculator (ETC)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2220" y="1570079"/>
            <a:ext cx="8438362" cy="68559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</a:t>
            </a:r>
            <a:r>
              <a:rPr lang="en-US" dirty="0" smtClean="0"/>
              <a:t>nder the </a:t>
            </a:r>
            <a:r>
              <a:rPr lang="en-US" b="1" dirty="0" smtClean="0"/>
              <a:t>DETECTOR SETUP </a:t>
            </a:r>
            <a:r>
              <a:rPr lang="en-US" dirty="0" smtClean="0"/>
              <a:t> tab,  user can select the available </a:t>
            </a:r>
          </a:p>
          <a:p>
            <a:r>
              <a:rPr lang="en-US" b="1" dirty="0" smtClean="0"/>
              <a:t>READOUT PATTERN </a:t>
            </a:r>
            <a:r>
              <a:rPr lang="en-US" dirty="0" smtClean="0"/>
              <a:t>and </a:t>
            </a:r>
            <a:r>
              <a:rPr lang="en-US" b="1" dirty="0" smtClean="0"/>
              <a:t>SUBARRAY</a:t>
            </a:r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019" y="2815345"/>
            <a:ext cx="4112467" cy="22978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32" y="2815346"/>
            <a:ext cx="4231199" cy="2297875"/>
          </a:xfrm>
          <a:prstGeom prst="rect">
            <a:avLst/>
          </a:prstGeom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332220" y="1143651"/>
            <a:ext cx="7997541" cy="685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17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2400" kern="1200" baseline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defRPr>
            </a:lvl1pPr>
            <a:lvl2pPr marL="342908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tx1"/>
                </a:solidFill>
                <a:latin typeface="Abadi MT Condensed Light" charset="0"/>
                <a:ea typeface="Abadi MT Condensed Light" charset="0"/>
                <a:cs typeface="Abadi MT Condensed Light" charset="0"/>
              </a:defRPr>
            </a:lvl2pPr>
            <a:lvl3pPr marL="685817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Abadi MT Condensed Light" charset="0"/>
                <a:ea typeface="Abadi MT Condensed Light" charset="0"/>
                <a:cs typeface="Abadi MT Condensed Light" charset="0"/>
              </a:defRPr>
            </a:lvl3pPr>
            <a:lvl4pPr marL="1028726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Abadi MT Condensed Light" charset="0"/>
                <a:ea typeface="Abadi MT Condensed Light" charset="0"/>
                <a:cs typeface="Abadi MT Condensed Light" charset="0"/>
              </a:defRPr>
            </a:lvl4pPr>
            <a:lvl5pPr marL="1371635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Abadi MT Condensed Light" charset="0"/>
                <a:ea typeface="Abadi MT Condensed Light" charset="0"/>
                <a:cs typeface="Abadi MT Condensed Light" charset="0"/>
              </a:defRPr>
            </a:lvl5pPr>
            <a:lvl6pPr marL="1714543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52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60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68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Once the instrument and the observing mode (TEMPLATE) are selected,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93163" y="2483512"/>
            <a:ext cx="2907475" cy="685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17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2400" kern="1200" baseline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defRPr>
            </a:lvl1pPr>
            <a:lvl2pPr marL="342908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tx1"/>
                </a:solidFill>
                <a:latin typeface="Abadi MT Condensed Light" charset="0"/>
                <a:ea typeface="Abadi MT Condensed Light" charset="0"/>
                <a:cs typeface="Abadi MT Condensed Light" charset="0"/>
              </a:defRPr>
            </a:lvl2pPr>
            <a:lvl3pPr marL="685817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Abadi MT Condensed Light" charset="0"/>
                <a:ea typeface="Abadi MT Condensed Light" charset="0"/>
                <a:cs typeface="Abadi MT Condensed Light" charset="0"/>
              </a:defRPr>
            </a:lvl3pPr>
            <a:lvl4pPr marL="1028726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Abadi MT Condensed Light" charset="0"/>
                <a:ea typeface="Abadi MT Condensed Light" charset="0"/>
                <a:cs typeface="Abadi MT Condensed Light" charset="0"/>
              </a:defRPr>
            </a:lvl4pPr>
            <a:lvl5pPr marL="1371635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Abadi MT Condensed Light" charset="0"/>
                <a:ea typeface="Abadi MT Condensed Light" charset="0"/>
                <a:cs typeface="Abadi MT Condensed Light" charset="0"/>
              </a:defRPr>
            </a:lvl5pPr>
            <a:lvl6pPr marL="1714543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52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60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68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Example : NIRCAM Imaging</a:t>
            </a:r>
            <a:endParaRPr lang="en-US" sz="1800" b="1" dirty="0"/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1533021" y="5340141"/>
            <a:ext cx="6036759" cy="142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l" defTabSz="685817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2400" kern="1200" baseline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defRPr>
            </a:lvl1pPr>
            <a:lvl2pPr marL="342908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tx1"/>
                </a:solidFill>
                <a:latin typeface="Abadi MT Condensed Light" charset="0"/>
                <a:ea typeface="Abadi MT Condensed Light" charset="0"/>
                <a:cs typeface="Abadi MT Condensed Light" charset="0"/>
              </a:defRPr>
            </a:lvl2pPr>
            <a:lvl3pPr marL="685817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Abadi MT Condensed Light" charset="0"/>
                <a:ea typeface="Abadi MT Condensed Light" charset="0"/>
                <a:cs typeface="Abadi MT Condensed Light" charset="0"/>
              </a:defRPr>
            </a:lvl3pPr>
            <a:lvl4pPr marL="1028726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Abadi MT Condensed Light" charset="0"/>
                <a:ea typeface="Abadi MT Condensed Light" charset="0"/>
                <a:cs typeface="Abadi MT Condensed Light" charset="0"/>
              </a:defRPr>
            </a:lvl4pPr>
            <a:lvl5pPr marL="1371635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Abadi MT Condensed Light" charset="0"/>
                <a:ea typeface="Abadi MT Condensed Light" charset="0"/>
                <a:cs typeface="Abadi MT Condensed Light" charset="0"/>
              </a:defRPr>
            </a:lvl5pPr>
            <a:lvl6pPr marL="1714543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52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60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68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300" dirty="0" smtClean="0"/>
              <a:t>The configuration for the ETC calculation  is then completed with:  </a:t>
            </a:r>
          </a:p>
          <a:p>
            <a:r>
              <a:rPr lang="en-US" sz="4300" dirty="0" smtClean="0"/>
              <a:t>Number of </a:t>
            </a:r>
            <a:r>
              <a:rPr lang="en-US" sz="4300" b="1" dirty="0" smtClean="0"/>
              <a:t>GROUPS PER INTEGRATION </a:t>
            </a:r>
          </a:p>
          <a:p>
            <a:r>
              <a:rPr lang="en-US" sz="4300" dirty="0" smtClean="0"/>
              <a:t>Number of </a:t>
            </a:r>
            <a:r>
              <a:rPr lang="en-US" sz="4300" b="1" dirty="0" smtClean="0"/>
              <a:t>INTEGRATIONS PER EXPOSURE</a:t>
            </a:r>
          </a:p>
          <a:p>
            <a:r>
              <a:rPr lang="en-US" sz="4300" dirty="0" smtClean="0"/>
              <a:t>Number of </a:t>
            </a:r>
            <a:r>
              <a:rPr lang="en-US" sz="4300" b="1" dirty="0" smtClean="0"/>
              <a:t>EXPOSURES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84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Detector Readout modes and patterns</a:t>
            </a:r>
            <a:br>
              <a:rPr lang="en-US" dirty="0" smtClean="0"/>
            </a:br>
            <a:r>
              <a:rPr lang="en-US" dirty="0" smtClean="0"/>
              <a:t>- JDOX Links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3059" y="4036215"/>
            <a:ext cx="9029700" cy="685596"/>
          </a:xfrm>
        </p:spPr>
        <p:txBody>
          <a:bodyPr>
            <a:normAutofit/>
          </a:bodyPr>
          <a:lstStyle/>
          <a:p>
            <a:r>
              <a:rPr lang="en-US" b="1" dirty="0"/>
              <a:t>MIRI</a:t>
            </a:r>
            <a:r>
              <a:rPr lang="en-US" dirty="0"/>
              <a:t>  - </a:t>
            </a:r>
            <a:r>
              <a:rPr lang="en-US" sz="1800" dirty="0">
                <a:hlinkClick r:id="rId2"/>
              </a:rPr>
              <a:t>https://</a:t>
            </a:r>
            <a:r>
              <a:rPr lang="en-US" sz="1800" dirty="0" err="1" smtClean="0">
                <a:hlinkClick r:id="rId2"/>
              </a:rPr>
              <a:t>jwst-docs.stsci.edu</a:t>
            </a:r>
            <a:r>
              <a:rPr lang="en-US" sz="1800" dirty="0" smtClean="0">
                <a:hlinkClick r:id="rId2"/>
              </a:rPr>
              <a:t>/display/JTI/</a:t>
            </a:r>
            <a:r>
              <a:rPr lang="en-US" sz="1800" dirty="0" err="1" smtClean="0">
                <a:hlinkClick r:id="rId2"/>
              </a:rPr>
              <a:t>MIRI+Detector+Readout+Overview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-26119" y="3487236"/>
            <a:ext cx="9029700" cy="685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17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2400" kern="1200" baseline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defRPr>
            </a:lvl1pPr>
            <a:lvl2pPr marL="342908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tx1"/>
                </a:solidFill>
                <a:latin typeface="Abadi MT Condensed Light" charset="0"/>
                <a:ea typeface="Abadi MT Condensed Light" charset="0"/>
                <a:cs typeface="Abadi MT Condensed Light" charset="0"/>
              </a:defRPr>
            </a:lvl2pPr>
            <a:lvl3pPr marL="685817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Abadi MT Condensed Light" charset="0"/>
                <a:ea typeface="Abadi MT Condensed Light" charset="0"/>
                <a:cs typeface="Abadi MT Condensed Light" charset="0"/>
              </a:defRPr>
            </a:lvl3pPr>
            <a:lvl4pPr marL="1028726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Abadi MT Condensed Light" charset="0"/>
                <a:ea typeface="Abadi MT Condensed Light" charset="0"/>
                <a:cs typeface="Abadi MT Condensed Light" charset="0"/>
              </a:defRPr>
            </a:lvl4pPr>
            <a:lvl5pPr marL="1371635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Abadi MT Condensed Light" charset="0"/>
                <a:ea typeface="Abadi MT Condensed Light" charset="0"/>
                <a:cs typeface="Abadi MT Condensed Light" charset="0"/>
              </a:defRPr>
            </a:lvl5pPr>
            <a:lvl6pPr marL="1714543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52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60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68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NIRSpec</a:t>
            </a:r>
            <a:r>
              <a:rPr lang="en-US" dirty="0" smtClean="0"/>
              <a:t>  </a:t>
            </a:r>
            <a:r>
              <a:rPr lang="en-US" dirty="0"/>
              <a:t>- </a:t>
            </a:r>
            <a:r>
              <a:rPr lang="en-US" sz="1800" dirty="0">
                <a:hlinkClick r:id="rId3"/>
              </a:rPr>
              <a:t>https://</a:t>
            </a:r>
            <a:r>
              <a:rPr lang="en-US" sz="1800" dirty="0" err="1">
                <a:hlinkClick r:id="rId3"/>
              </a:rPr>
              <a:t>jwst-docs.stsci.edu</a:t>
            </a:r>
            <a:r>
              <a:rPr lang="en-US" sz="1800" dirty="0">
                <a:hlinkClick r:id="rId3"/>
              </a:rPr>
              <a:t>/display/JTI/</a:t>
            </a:r>
            <a:r>
              <a:rPr lang="en-US" sz="1800" dirty="0" err="1">
                <a:hlinkClick r:id="rId3"/>
              </a:rPr>
              <a:t>NIRSpec+Detector+Readout+Modes+and+Patterns</a:t>
            </a:r>
            <a:endParaRPr lang="en-US" sz="18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2389278"/>
            <a:ext cx="9029700" cy="685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17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2400" kern="1200" baseline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defRPr>
            </a:lvl1pPr>
            <a:lvl2pPr marL="342908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tx1"/>
                </a:solidFill>
                <a:latin typeface="Abadi MT Condensed Light" charset="0"/>
                <a:ea typeface="Abadi MT Condensed Light" charset="0"/>
                <a:cs typeface="Abadi MT Condensed Light" charset="0"/>
              </a:defRPr>
            </a:lvl2pPr>
            <a:lvl3pPr marL="685817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Abadi MT Condensed Light" charset="0"/>
                <a:ea typeface="Abadi MT Condensed Light" charset="0"/>
                <a:cs typeface="Abadi MT Condensed Light" charset="0"/>
              </a:defRPr>
            </a:lvl3pPr>
            <a:lvl4pPr marL="1028726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Abadi MT Condensed Light" charset="0"/>
                <a:ea typeface="Abadi MT Condensed Light" charset="0"/>
                <a:cs typeface="Abadi MT Condensed Light" charset="0"/>
              </a:defRPr>
            </a:lvl4pPr>
            <a:lvl5pPr marL="1371635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Abadi MT Condensed Light" charset="0"/>
                <a:ea typeface="Abadi MT Condensed Light" charset="0"/>
                <a:cs typeface="Abadi MT Condensed Light" charset="0"/>
              </a:defRPr>
            </a:lvl5pPr>
            <a:lvl6pPr marL="1714543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52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60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68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 smtClean="0"/>
              <a:t>NIRCam</a:t>
            </a:r>
            <a:r>
              <a:rPr lang="en-US" dirty="0"/>
              <a:t>  -  </a:t>
            </a:r>
            <a:r>
              <a:rPr lang="en-US" sz="1800" dirty="0">
                <a:hlinkClick r:id="rId4"/>
              </a:rPr>
              <a:t>https://</a:t>
            </a:r>
            <a:r>
              <a:rPr lang="en-US" sz="1800" dirty="0" err="1">
                <a:hlinkClick r:id="rId4"/>
              </a:rPr>
              <a:t>jwst-docs.stsci.edu</a:t>
            </a:r>
            <a:r>
              <a:rPr lang="en-US" sz="1800" dirty="0">
                <a:hlinkClick r:id="rId4"/>
              </a:rPr>
              <a:t>/display/JTI/</a:t>
            </a:r>
            <a:r>
              <a:rPr lang="en-US" sz="1800" dirty="0" err="1">
                <a:hlinkClick r:id="rId4"/>
              </a:rPr>
              <a:t>NIRCam+Detector+Readout+Patterns</a:t>
            </a:r>
            <a:endParaRPr lang="en-US" sz="1400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-13059" y="2938257"/>
            <a:ext cx="9029700" cy="685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17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2400" kern="1200" baseline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defRPr>
            </a:lvl1pPr>
            <a:lvl2pPr marL="342908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tx1"/>
                </a:solidFill>
                <a:latin typeface="Abadi MT Condensed Light" charset="0"/>
                <a:ea typeface="Abadi MT Condensed Light" charset="0"/>
                <a:cs typeface="Abadi MT Condensed Light" charset="0"/>
              </a:defRPr>
            </a:lvl2pPr>
            <a:lvl3pPr marL="685817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Abadi MT Condensed Light" charset="0"/>
                <a:ea typeface="Abadi MT Condensed Light" charset="0"/>
                <a:cs typeface="Abadi MT Condensed Light" charset="0"/>
              </a:defRPr>
            </a:lvl3pPr>
            <a:lvl4pPr marL="1028726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Abadi MT Condensed Light" charset="0"/>
                <a:ea typeface="Abadi MT Condensed Light" charset="0"/>
                <a:cs typeface="Abadi MT Condensed Light" charset="0"/>
              </a:defRPr>
            </a:lvl4pPr>
            <a:lvl5pPr marL="1371635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Abadi MT Condensed Light" charset="0"/>
                <a:ea typeface="Abadi MT Condensed Light" charset="0"/>
                <a:cs typeface="Abadi MT Condensed Light" charset="0"/>
              </a:defRPr>
            </a:lvl5pPr>
            <a:lvl6pPr marL="1714543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52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60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68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NIRISS</a:t>
            </a:r>
            <a:r>
              <a:rPr lang="en-US" dirty="0"/>
              <a:t>  -  </a:t>
            </a:r>
            <a:r>
              <a:rPr lang="en-US" sz="1800" dirty="0">
                <a:hlinkClick r:id="rId5"/>
              </a:rPr>
              <a:t>https://</a:t>
            </a:r>
            <a:r>
              <a:rPr lang="en-US" sz="1800" dirty="0" err="1">
                <a:hlinkClick r:id="rId5"/>
              </a:rPr>
              <a:t>jwst-docs.stsci.edu</a:t>
            </a:r>
            <a:r>
              <a:rPr lang="en-US" sz="1800" dirty="0">
                <a:hlinkClick r:id="rId5"/>
              </a:rPr>
              <a:t>/display/JTI/</a:t>
            </a:r>
            <a:r>
              <a:rPr lang="en-US" sz="1800" dirty="0" err="1">
                <a:hlinkClick r:id="rId5"/>
              </a:rPr>
              <a:t>NIRISS+Detector+Readout+Patterns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70339" y="4764841"/>
            <a:ext cx="6919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Best practice JDOX pages provide useful hints and tradeoff 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04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219907" y="3563758"/>
            <a:ext cx="8467773" cy="153341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602431" y="1245326"/>
            <a:ext cx="3840480" cy="22642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61257" y="1245326"/>
            <a:ext cx="3840480" cy="22642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JWST Detector Technologies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414502" y="1372530"/>
            <a:ext cx="2137777" cy="41650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685817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2400" kern="1200" baseline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defRPr>
            </a:lvl1pPr>
            <a:lvl2pPr marL="342908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tx1"/>
                </a:solidFill>
                <a:latin typeface="Abadi MT Condensed Light" charset="0"/>
                <a:ea typeface="Abadi MT Condensed Light" charset="0"/>
                <a:cs typeface="Abadi MT Condensed Light" charset="0"/>
              </a:defRPr>
            </a:lvl2pPr>
            <a:lvl3pPr marL="685817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Abadi MT Condensed Light" charset="0"/>
                <a:ea typeface="Abadi MT Condensed Light" charset="0"/>
                <a:cs typeface="Abadi MT Condensed Light" charset="0"/>
              </a:defRPr>
            </a:lvl3pPr>
            <a:lvl4pPr marL="1028726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Abadi MT Condensed Light" charset="0"/>
                <a:ea typeface="Abadi MT Condensed Light" charset="0"/>
                <a:cs typeface="Abadi MT Condensed Light" charset="0"/>
              </a:defRPr>
            </a:lvl4pPr>
            <a:lvl5pPr marL="1371635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Abadi MT Condensed Light" charset="0"/>
                <a:ea typeface="Abadi MT Condensed Light" charset="0"/>
                <a:cs typeface="Abadi MT Condensed Light" charset="0"/>
              </a:defRPr>
            </a:lvl5pPr>
            <a:lvl6pPr marL="1714543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52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60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68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MID IR Detectors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071260" y="1445221"/>
            <a:ext cx="2137777" cy="41650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685817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2400" kern="1200" baseline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defRPr>
            </a:lvl1pPr>
            <a:lvl2pPr marL="342908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tx1"/>
                </a:solidFill>
                <a:latin typeface="Abadi MT Condensed Light" charset="0"/>
                <a:ea typeface="Abadi MT Condensed Light" charset="0"/>
                <a:cs typeface="Abadi MT Condensed Light" charset="0"/>
              </a:defRPr>
            </a:lvl2pPr>
            <a:lvl3pPr marL="685817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Abadi MT Condensed Light" charset="0"/>
                <a:ea typeface="Abadi MT Condensed Light" charset="0"/>
                <a:cs typeface="Abadi MT Condensed Light" charset="0"/>
              </a:defRPr>
            </a:lvl3pPr>
            <a:lvl4pPr marL="1028726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Abadi MT Condensed Light" charset="0"/>
                <a:ea typeface="Abadi MT Condensed Light" charset="0"/>
                <a:cs typeface="Abadi MT Condensed Light" charset="0"/>
              </a:defRPr>
            </a:lvl4pPr>
            <a:lvl5pPr marL="1371635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Abadi MT Condensed Light" charset="0"/>
                <a:ea typeface="Abadi MT Condensed Light" charset="0"/>
                <a:cs typeface="Abadi MT Condensed Light" charset="0"/>
              </a:defRPr>
            </a:lvl5pPr>
            <a:lvl6pPr marL="1714543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52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60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68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Near IR Detectors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32407" y="1951255"/>
            <a:ext cx="2137777" cy="1250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17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2400" kern="1200" baseline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defRPr>
            </a:lvl1pPr>
            <a:lvl2pPr marL="342908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tx1"/>
                </a:solidFill>
                <a:latin typeface="Abadi MT Condensed Light" charset="0"/>
                <a:ea typeface="Abadi MT Condensed Light" charset="0"/>
                <a:cs typeface="Abadi MT Condensed Light" charset="0"/>
              </a:defRPr>
            </a:lvl2pPr>
            <a:lvl3pPr marL="685817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Abadi MT Condensed Light" charset="0"/>
                <a:ea typeface="Abadi MT Condensed Light" charset="0"/>
                <a:cs typeface="Abadi MT Condensed Light" charset="0"/>
              </a:defRPr>
            </a:lvl3pPr>
            <a:lvl4pPr marL="1028726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Abadi MT Condensed Light" charset="0"/>
                <a:ea typeface="Abadi MT Condensed Light" charset="0"/>
                <a:cs typeface="Abadi MT Condensed Light" charset="0"/>
              </a:defRPr>
            </a:lvl4pPr>
            <a:lvl5pPr marL="1371635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Abadi MT Condensed Light" charset="0"/>
                <a:ea typeface="Abadi MT Condensed Light" charset="0"/>
                <a:cs typeface="Abadi MT Condensed Light" charset="0"/>
              </a:defRPr>
            </a:lvl5pPr>
            <a:lvl6pPr marL="1714543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52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60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68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400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Technology: </a:t>
            </a:r>
            <a:r>
              <a:rPr lang="en-US" sz="1400" dirty="0" smtClean="0"/>
              <a:t>HgCdTe  </a:t>
            </a:r>
          </a:p>
          <a:p>
            <a:pPr>
              <a:lnSpc>
                <a:spcPct val="100000"/>
              </a:lnSpc>
            </a:pPr>
            <a:r>
              <a:rPr lang="en-US" sz="1400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Manufacturer: Teledyne</a:t>
            </a:r>
          </a:p>
          <a:p>
            <a:pPr>
              <a:lnSpc>
                <a:spcPct val="100000"/>
              </a:lnSpc>
            </a:pPr>
            <a:r>
              <a:rPr lang="en-US" sz="1400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Size:</a:t>
            </a:r>
            <a:r>
              <a:rPr lang="en-US" sz="1400" baseline="0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 2048x2048 pixels</a:t>
            </a:r>
          </a:p>
          <a:p>
            <a:pPr>
              <a:lnSpc>
                <a:spcPct val="100000"/>
              </a:lnSpc>
            </a:pPr>
            <a:r>
              <a:rPr lang="en-US" sz="1400" baseline="0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Operating Temp: ~40 K</a:t>
            </a:r>
          </a:p>
          <a:p>
            <a:pPr>
              <a:lnSpc>
                <a:spcPct val="100000"/>
              </a:lnSpc>
            </a:pPr>
            <a:endParaRPr lang="en-US" sz="1400" dirty="0" smtClean="0"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pPr>
              <a:lnSpc>
                <a:spcPct val="100000"/>
              </a:lnSpc>
            </a:pPr>
            <a:endParaRPr lang="en-US" sz="1400" dirty="0" smtClean="0">
              <a:latin typeface="Abadi MT Condensed Light" charset="0"/>
              <a:ea typeface="Abadi MT Condensed Light" charset="0"/>
              <a:cs typeface="Abadi MT Condensed Light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688815" y="1839200"/>
            <a:ext cx="2137777" cy="1266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17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2400" kern="1200" baseline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defRPr>
            </a:lvl1pPr>
            <a:lvl2pPr marL="342908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tx1"/>
                </a:solidFill>
                <a:latin typeface="Abadi MT Condensed Light" charset="0"/>
                <a:ea typeface="Abadi MT Condensed Light" charset="0"/>
                <a:cs typeface="Abadi MT Condensed Light" charset="0"/>
              </a:defRPr>
            </a:lvl2pPr>
            <a:lvl3pPr marL="685817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Abadi MT Condensed Light" charset="0"/>
                <a:ea typeface="Abadi MT Condensed Light" charset="0"/>
                <a:cs typeface="Abadi MT Condensed Light" charset="0"/>
              </a:defRPr>
            </a:lvl3pPr>
            <a:lvl4pPr marL="1028726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Abadi MT Condensed Light" charset="0"/>
                <a:ea typeface="Abadi MT Condensed Light" charset="0"/>
                <a:cs typeface="Abadi MT Condensed Light" charset="0"/>
              </a:defRPr>
            </a:lvl4pPr>
            <a:lvl5pPr marL="1371635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Abadi MT Condensed Light" charset="0"/>
                <a:ea typeface="Abadi MT Condensed Light" charset="0"/>
                <a:cs typeface="Abadi MT Condensed Light" charset="0"/>
              </a:defRPr>
            </a:lvl5pPr>
            <a:lvl6pPr marL="1714543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52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60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68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400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Technology:</a:t>
            </a:r>
            <a:r>
              <a:rPr lang="en-US" sz="1400" baseline="0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sz="1400" baseline="0" dirty="0" err="1" smtClean="0">
                <a:latin typeface="Abadi MT Condensed Light" charset="0"/>
                <a:ea typeface="Abadi MT Condensed Light" charset="0"/>
                <a:cs typeface="Abadi MT Condensed Light" charset="0"/>
              </a:rPr>
              <a:t>Si:As</a:t>
            </a:r>
            <a:endParaRPr lang="en-US" sz="1400" dirty="0" smtClean="0"/>
          </a:p>
          <a:p>
            <a:pPr>
              <a:lnSpc>
                <a:spcPct val="100000"/>
              </a:lnSpc>
            </a:pPr>
            <a:r>
              <a:rPr lang="en-US" sz="1400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Manufacturer: Raytheon</a:t>
            </a:r>
          </a:p>
          <a:p>
            <a:pPr>
              <a:lnSpc>
                <a:spcPct val="100000"/>
              </a:lnSpc>
            </a:pPr>
            <a:r>
              <a:rPr lang="en-US" sz="1400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Size:</a:t>
            </a:r>
            <a:r>
              <a:rPr lang="en-US" sz="1400" baseline="0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 1024x1024 pixels</a:t>
            </a:r>
          </a:p>
          <a:p>
            <a:pPr>
              <a:lnSpc>
                <a:spcPct val="100000"/>
              </a:lnSpc>
            </a:pPr>
            <a:r>
              <a:rPr lang="en-US" sz="1400" baseline="0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Operating Temp: ~7 K</a:t>
            </a:r>
            <a:endParaRPr lang="en-US" sz="1400" dirty="0" smtClean="0"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pPr>
              <a:lnSpc>
                <a:spcPct val="100000"/>
              </a:lnSpc>
            </a:pPr>
            <a:endParaRPr lang="en-US" sz="1400" dirty="0" smtClean="0">
              <a:latin typeface="Abadi MT Condensed Light" charset="0"/>
              <a:ea typeface="Abadi MT Condensed Light" charset="0"/>
              <a:cs typeface="Abadi MT Condensed Light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0463" y="5296933"/>
            <a:ext cx="2877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MIRI</a:t>
            </a:r>
            <a:r>
              <a:rPr lang="en-US" baseline="0" dirty="0" smtClean="0"/>
              <a:t>   3  (1</a:t>
            </a:r>
            <a:r>
              <a:rPr lang="en-US" dirty="0" smtClean="0"/>
              <a:t> SCA)</a:t>
            </a:r>
            <a:r>
              <a:rPr lang="en-US" baseline="0" dirty="0" smtClean="0"/>
              <a:t> 5-28  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dirty="0"/>
              <a:t>m</a:t>
            </a:r>
          </a:p>
          <a:p>
            <a:r>
              <a:rPr lang="en-US" baseline="0" dirty="0" smtClean="0"/>
              <a:t> </a:t>
            </a:r>
            <a:endParaRPr lang="en-US" dirty="0"/>
          </a:p>
        </p:txBody>
      </p:sp>
      <p:pic>
        <p:nvPicPr>
          <p:cNvPr id="9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3008" y="1989645"/>
            <a:ext cx="1735003" cy="12213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4231" y="1910957"/>
            <a:ext cx="1437997" cy="12494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289781" y="3710162"/>
            <a:ext cx="839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Each detector is called Sensor Chip Assembly (SCA)</a:t>
            </a:r>
          </a:p>
          <a:p>
            <a:endParaRPr lang="en-US" dirty="0" smtClean="0"/>
          </a:p>
          <a:p>
            <a:r>
              <a:rPr lang="en-US" dirty="0" smtClean="0"/>
              <a:t>The Focal Plane Array (FPA) of a given instrument can have one or </a:t>
            </a:r>
          </a:p>
          <a:p>
            <a:r>
              <a:rPr lang="en-US" dirty="0" smtClean="0"/>
              <a:t>more SCAs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3704">
            <a:off x="6679835" y="3590232"/>
            <a:ext cx="1932573" cy="139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501295" y="5243572"/>
            <a:ext cx="372332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NIRCAM</a:t>
            </a:r>
            <a:r>
              <a:rPr lang="en-US" dirty="0" smtClean="0"/>
              <a:t> 2 FPAs (1 SCAs) 0.6-2.3 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dirty="0" smtClean="0"/>
              <a:t>m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NIRCAM</a:t>
            </a:r>
            <a:r>
              <a:rPr lang="en-US" dirty="0" smtClean="0"/>
              <a:t> </a:t>
            </a:r>
            <a:r>
              <a:rPr lang="en-US" dirty="0"/>
              <a:t>2 FPAs </a:t>
            </a:r>
            <a:r>
              <a:rPr lang="en-US" dirty="0" smtClean="0"/>
              <a:t>(4 </a:t>
            </a:r>
            <a:r>
              <a:rPr lang="en-US" dirty="0"/>
              <a:t>SCAs) </a:t>
            </a:r>
            <a:r>
              <a:rPr lang="en-US" dirty="0" smtClean="0"/>
              <a:t>2.4-5.3 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dirty="0" smtClean="0"/>
              <a:t>m</a:t>
            </a:r>
            <a:endParaRPr lang="en-US" dirty="0"/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NIRSpec</a:t>
            </a:r>
            <a:r>
              <a:rPr lang="en-US" dirty="0" smtClean="0"/>
              <a:t> 1 FPA (2 SCAs) 0.6-5.3 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dirty="0" smtClean="0"/>
              <a:t>m</a:t>
            </a:r>
          </a:p>
          <a:p>
            <a:r>
              <a:rPr lang="en-US" dirty="0" smtClean="0"/>
              <a:t>NIRISS    1 FPA (1 SCA)   0.6-5.3 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dirty="0"/>
              <a:t>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69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MULTIACCUM - Non Destructive Readout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33633" y="1203474"/>
            <a:ext cx="3329529" cy="3002449"/>
            <a:chOff x="50399" y="1103920"/>
            <a:chExt cx="3329529" cy="3002449"/>
          </a:xfrm>
        </p:grpSpPr>
        <p:sp>
          <p:nvSpPr>
            <p:cNvPr id="5" name="TextBox 4"/>
            <p:cNvSpPr txBox="1"/>
            <p:nvPr/>
          </p:nvSpPr>
          <p:spPr>
            <a:xfrm rot="16200000">
              <a:off x="-141104" y="1336325"/>
              <a:ext cx="6600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Signal</a:t>
              </a:r>
              <a:endParaRPr lang="en-US" sz="12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18803" y="1103920"/>
              <a:ext cx="3161125" cy="3002449"/>
              <a:chOff x="218803" y="1103920"/>
              <a:chExt cx="3161125" cy="3002449"/>
            </a:xfrm>
          </p:grpSpPr>
          <p:grpSp>
            <p:nvGrpSpPr>
              <p:cNvPr id="11" name="Group 10"/>
              <p:cNvGrpSpPr/>
              <p:nvPr/>
            </p:nvGrpSpPr>
            <p:grpSpPr>
              <a:xfrm flipV="1">
                <a:off x="1278272" y="1535528"/>
                <a:ext cx="1759404" cy="1767702"/>
                <a:chOff x="1261671" y="2050137"/>
                <a:chExt cx="1759404" cy="1767702"/>
              </a:xfrm>
            </p:grpSpPr>
            <p:sp>
              <p:nvSpPr>
                <p:cNvPr id="27" name="Diamond 26"/>
                <p:cNvSpPr/>
                <p:nvPr/>
              </p:nvSpPr>
              <p:spPr>
                <a:xfrm>
                  <a:off x="1261671" y="2050137"/>
                  <a:ext cx="83004" cy="91302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Diamond 27"/>
                <p:cNvSpPr/>
                <p:nvPr/>
              </p:nvSpPr>
              <p:spPr>
                <a:xfrm>
                  <a:off x="1414071" y="2202537"/>
                  <a:ext cx="83004" cy="91302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Diamond 28"/>
                <p:cNvSpPr/>
                <p:nvPr/>
              </p:nvSpPr>
              <p:spPr>
                <a:xfrm>
                  <a:off x="1566471" y="2354937"/>
                  <a:ext cx="83004" cy="91302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Diamond 29"/>
                <p:cNvSpPr/>
                <p:nvPr/>
              </p:nvSpPr>
              <p:spPr>
                <a:xfrm>
                  <a:off x="1718871" y="2507337"/>
                  <a:ext cx="83004" cy="91302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Diamond 30"/>
                <p:cNvSpPr/>
                <p:nvPr/>
              </p:nvSpPr>
              <p:spPr>
                <a:xfrm>
                  <a:off x="1871271" y="2659737"/>
                  <a:ext cx="83004" cy="91302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Diamond 31"/>
                <p:cNvSpPr/>
                <p:nvPr/>
              </p:nvSpPr>
              <p:spPr>
                <a:xfrm>
                  <a:off x="2023671" y="2812137"/>
                  <a:ext cx="83004" cy="91302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Diamond 32"/>
                <p:cNvSpPr/>
                <p:nvPr/>
              </p:nvSpPr>
              <p:spPr>
                <a:xfrm>
                  <a:off x="2176071" y="2964537"/>
                  <a:ext cx="83004" cy="91302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Diamond 33"/>
                <p:cNvSpPr/>
                <p:nvPr/>
              </p:nvSpPr>
              <p:spPr>
                <a:xfrm>
                  <a:off x="2328471" y="3116937"/>
                  <a:ext cx="83004" cy="91302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Diamond 34"/>
                <p:cNvSpPr/>
                <p:nvPr/>
              </p:nvSpPr>
              <p:spPr>
                <a:xfrm>
                  <a:off x="2480871" y="3269337"/>
                  <a:ext cx="83004" cy="91302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Diamond 35"/>
                <p:cNvSpPr/>
                <p:nvPr/>
              </p:nvSpPr>
              <p:spPr>
                <a:xfrm>
                  <a:off x="2633271" y="3421737"/>
                  <a:ext cx="83004" cy="91302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Diamond 36"/>
                <p:cNvSpPr/>
                <p:nvPr/>
              </p:nvSpPr>
              <p:spPr>
                <a:xfrm>
                  <a:off x="2785671" y="3574137"/>
                  <a:ext cx="83004" cy="91302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Diamond 37"/>
                <p:cNvSpPr/>
                <p:nvPr/>
              </p:nvSpPr>
              <p:spPr>
                <a:xfrm>
                  <a:off x="2938071" y="3726537"/>
                  <a:ext cx="83004" cy="91302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" name="Diamond 11"/>
              <p:cNvSpPr/>
              <p:nvPr/>
            </p:nvSpPr>
            <p:spPr>
              <a:xfrm flipV="1">
                <a:off x="1082072" y="3356028"/>
                <a:ext cx="83004" cy="91302"/>
              </a:xfrm>
              <a:prstGeom prst="diamond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578724" y="3365019"/>
                <a:ext cx="387804" cy="91302"/>
                <a:chOff x="1234472" y="3813228"/>
                <a:chExt cx="387804" cy="91302"/>
              </a:xfrm>
            </p:grpSpPr>
            <p:sp>
              <p:nvSpPr>
                <p:cNvPr id="24" name="Diamond 23"/>
                <p:cNvSpPr/>
                <p:nvPr/>
              </p:nvSpPr>
              <p:spPr>
                <a:xfrm flipV="1">
                  <a:off x="1234472" y="3813228"/>
                  <a:ext cx="83004" cy="91302"/>
                </a:xfrm>
                <a:prstGeom prst="diamond">
                  <a:avLst/>
                </a:prstGeom>
                <a:solidFill>
                  <a:srgbClr val="00705C"/>
                </a:solidFill>
                <a:ln>
                  <a:solidFill>
                    <a:srgbClr val="00705C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Diamond 24"/>
                <p:cNvSpPr/>
                <p:nvPr/>
              </p:nvSpPr>
              <p:spPr>
                <a:xfrm flipV="1">
                  <a:off x="1386872" y="3813228"/>
                  <a:ext cx="83004" cy="91302"/>
                </a:xfrm>
                <a:prstGeom prst="diamond">
                  <a:avLst/>
                </a:prstGeom>
                <a:solidFill>
                  <a:srgbClr val="00705C"/>
                </a:solidFill>
                <a:ln>
                  <a:solidFill>
                    <a:srgbClr val="00705C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Diamond 25"/>
                <p:cNvSpPr/>
                <p:nvPr/>
              </p:nvSpPr>
              <p:spPr>
                <a:xfrm flipV="1">
                  <a:off x="1539272" y="3813228"/>
                  <a:ext cx="83004" cy="91302"/>
                </a:xfrm>
                <a:prstGeom prst="diamond">
                  <a:avLst/>
                </a:prstGeom>
                <a:solidFill>
                  <a:srgbClr val="00705C"/>
                </a:solidFill>
                <a:ln>
                  <a:solidFill>
                    <a:srgbClr val="00705C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" name="TextBox 13"/>
              <p:cNvSpPr txBox="1"/>
              <p:nvPr/>
            </p:nvSpPr>
            <p:spPr>
              <a:xfrm>
                <a:off x="489728" y="3427962"/>
                <a:ext cx="55626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 smtClean="0"/>
                  <a:t>idle</a:t>
                </a:r>
                <a:endParaRPr lang="en-US" sz="1400" i="1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59912" y="2899751"/>
                <a:ext cx="6937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 smtClean="0"/>
                  <a:t>reset</a:t>
                </a:r>
                <a:endParaRPr lang="en-US" sz="1400" i="1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45121" y="1500026"/>
                <a:ext cx="1658819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 smtClean="0"/>
                  <a:t>Non destructive </a:t>
                </a:r>
              </a:p>
              <a:p>
                <a:r>
                  <a:rPr lang="en-US" sz="1400" i="1" dirty="0" smtClean="0"/>
                  <a:t>reads during</a:t>
                </a:r>
              </a:p>
              <a:p>
                <a:r>
                  <a:rPr lang="en-US" sz="1400" i="1" dirty="0" smtClean="0"/>
                  <a:t>integration</a:t>
                </a:r>
                <a:endParaRPr lang="en-US" sz="1400" i="1" dirty="0"/>
              </a:p>
            </p:txBody>
          </p:sp>
          <p:cxnSp>
            <p:nvCxnSpPr>
              <p:cNvPr id="17" name="Straight Arrow Connector 16"/>
              <p:cNvCxnSpPr/>
              <p:nvPr/>
            </p:nvCxnSpPr>
            <p:spPr>
              <a:xfrm>
                <a:off x="937953" y="3170658"/>
                <a:ext cx="124507" cy="1411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Left Brace 17"/>
              <p:cNvSpPr/>
              <p:nvPr/>
            </p:nvSpPr>
            <p:spPr>
              <a:xfrm rot="2702902">
                <a:off x="1776366" y="1008704"/>
                <a:ext cx="389579" cy="2423280"/>
              </a:xfrm>
              <a:prstGeom prst="leftBrace">
                <a:avLst/>
              </a:pr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 flipV="1">
                <a:off x="307130" y="3826369"/>
                <a:ext cx="3071172" cy="3320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flipV="1">
                <a:off x="285209" y="1103920"/>
                <a:ext cx="13608" cy="277525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2816853" y="3829370"/>
                <a:ext cx="56307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Time</a:t>
                </a:r>
                <a:endParaRPr lang="en-US" sz="1200" dirty="0"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1145463" y="3751670"/>
                <a:ext cx="0" cy="15770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 flipV="1">
                <a:off x="218803" y="3422661"/>
                <a:ext cx="187919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/>
            <p:cNvSpPr txBox="1"/>
            <p:nvPr/>
          </p:nvSpPr>
          <p:spPr>
            <a:xfrm>
              <a:off x="1286574" y="3212158"/>
              <a:ext cx="27434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1</a:t>
              </a:r>
              <a:endParaRPr lang="en-US" sz="105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30675" y="3107253"/>
              <a:ext cx="27027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2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91375" y="2919353"/>
              <a:ext cx="27027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3</a:t>
              </a:r>
              <a:endParaRPr lang="en-US" sz="105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72245" y="1494725"/>
              <a:ext cx="35587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12</a:t>
              </a:r>
              <a:endParaRPr lang="en-US" sz="105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246774" y="1112713"/>
            <a:ext cx="41710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Hybrid technology allows to monitor</a:t>
            </a:r>
          </a:p>
          <a:p>
            <a:r>
              <a:rPr lang="en-US" dirty="0"/>
              <a:t>c</a:t>
            </a:r>
            <a:r>
              <a:rPr lang="en-US" dirty="0" smtClean="0"/>
              <a:t>harges as they accumulate in each pixel</a:t>
            </a:r>
          </a:p>
          <a:p>
            <a:r>
              <a:rPr lang="en-US" dirty="0"/>
              <a:t>w</a:t>
            </a:r>
            <a:r>
              <a:rPr lang="en-US" dirty="0" smtClean="0"/>
              <a:t>ithout erasing them</a:t>
            </a:r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1461010" y="1518079"/>
            <a:ext cx="6603412" cy="1979043"/>
            <a:chOff x="1461010" y="1518079"/>
            <a:chExt cx="6603412" cy="1979043"/>
          </a:xfrm>
        </p:grpSpPr>
        <p:sp>
          <p:nvSpPr>
            <p:cNvPr id="39" name="TextBox 38"/>
            <p:cNvSpPr txBox="1"/>
            <p:nvPr/>
          </p:nvSpPr>
          <p:spPr>
            <a:xfrm>
              <a:off x="4246774" y="2228764"/>
              <a:ext cx="38176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Fit to the slope provide the count rate</a:t>
              </a:r>
              <a:endParaRPr lang="en-US" dirty="0"/>
            </a:p>
          </p:txBody>
        </p:sp>
        <p:cxnSp>
          <p:nvCxnSpPr>
            <p:cNvPr id="41" name="Straight Connector 40"/>
            <p:cNvCxnSpPr/>
            <p:nvPr/>
          </p:nvCxnSpPr>
          <p:spPr>
            <a:xfrm flipV="1">
              <a:off x="1461010" y="1518079"/>
              <a:ext cx="1985106" cy="1979043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7" name="Group 156"/>
          <p:cNvGrpSpPr/>
          <p:nvPr/>
        </p:nvGrpSpPr>
        <p:grpSpPr>
          <a:xfrm>
            <a:off x="1501220" y="2875860"/>
            <a:ext cx="7522101" cy="3642528"/>
            <a:chOff x="1501220" y="2875860"/>
            <a:chExt cx="7522101" cy="3642528"/>
          </a:xfrm>
        </p:grpSpPr>
        <p:sp>
          <p:nvSpPr>
            <p:cNvPr id="43" name="TextBox 42"/>
            <p:cNvSpPr txBox="1"/>
            <p:nvPr/>
          </p:nvSpPr>
          <p:spPr>
            <a:xfrm>
              <a:off x="4236754" y="2875860"/>
              <a:ext cx="4786567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Several benefits of MULTIACCUM readout: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US" dirty="0" smtClean="0"/>
                <a:t>Multiple reads  average down the read noise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US" dirty="0" smtClean="0"/>
                <a:t>History of the integration is maintained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US" dirty="0" smtClean="0"/>
                <a:t>Increase dynamic range</a:t>
              </a:r>
            </a:p>
            <a:p>
              <a:endParaRPr lang="en-US" dirty="0"/>
            </a:p>
          </p:txBody>
        </p:sp>
        <p:grpSp>
          <p:nvGrpSpPr>
            <p:cNvPr id="88" name="Group 87"/>
            <p:cNvGrpSpPr/>
            <p:nvPr/>
          </p:nvGrpSpPr>
          <p:grpSpPr>
            <a:xfrm>
              <a:off x="1501220" y="4366435"/>
              <a:ext cx="2615460" cy="2151953"/>
              <a:chOff x="-99912" y="3513962"/>
              <a:chExt cx="3429441" cy="3002449"/>
            </a:xfrm>
          </p:grpSpPr>
          <p:grpSp>
            <p:nvGrpSpPr>
              <p:cNvPr id="89" name="Group 88"/>
              <p:cNvGrpSpPr/>
              <p:nvPr/>
            </p:nvGrpSpPr>
            <p:grpSpPr>
              <a:xfrm>
                <a:off x="2090749" y="3696570"/>
                <a:ext cx="692604" cy="700902"/>
                <a:chOff x="5220024" y="1638127"/>
                <a:chExt cx="692604" cy="700902"/>
              </a:xfrm>
            </p:grpSpPr>
            <p:sp>
              <p:nvSpPr>
                <p:cNvPr id="119" name="Diamond 118"/>
                <p:cNvSpPr/>
                <p:nvPr/>
              </p:nvSpPr>
              <p:spPr>
                <a:xfrm flipV="1">
                  <a:off x="5220024" y="2247727"/>
                  <a:ext cx="83004" cy="91302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Diamond 119"/>
                <p:cNvSpPr/>
                <p:nvPr/>
              </p:nvSpPr>
              <p:spPr>
                <a:xfrm flipV="1">
                  <a:off x="5372424" y="2095327"/>
                  <a:ext cx="83004" cy="91302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Diamond 120"/>
                <p:cNvSpPr/>
                <p:nvPr/>
              </p:nvSpPr>
              <p:spPr>
                <a:xfrm flipV="1">
                  <a:off x="5524824" y="1942927"/>
                  <a:ext cx="83004" cy="91302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Diamond 121"/>
                <p:cNvSpPr/>
                <p:nvPr/>
              </p:nvSpPr>
              <p:spPr>
                <a:xfrm flipV="1">
                  <a:off x="5677224" y="1790527"/>
                  <a:ext cx="83004" cy="91302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Diamond 122"/>
                <p:cNvSpPr/>
                <p:nvPr/>
              </p:nvSpPr>
              <p:spPr>
                <a:xfrm flipV="1">
                  <a:off x="5829624" y="1638127"/>
                  <a:ext cx="83004" cy="91302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0" name="Group 89"/>
              <p:cNvGrpSpPr/>
              <p:nvPr/>
            </p:nvGrpSpPr>
            <p:grpSpPr>
              <a:xfrm>
                <a:off x="1245069" y="3610566"/>
                <a:ext cx="1643493" cy="2083341"/>
                <a:chOff x="1220168" y="3627166"/>
                <a:chExt cx="1643493" cy="2083341"/>
              </a:xfrm>
            </p:grpSpPr>
            <p:cxnSp>
              <p:nvCxnSpPr>
                <p:cNvPr id="117" name="Straight Connector 116"/>
                <p:cNvCxnSpPr/>
                <p:nvPr/>
              </p:nvCxnSpPr>
              <p:spPr>
                <a:xfrm flipV="1">
                  <a:off x="1220168" y="4631485"/>
                  <a:ext cx="1062460" cy="1079022"/>
                </a:xfrm>
                <a:prstGeom prst="line">
                  <a:avLst/>
                </a:prstGeom>
                <a:ln w="9525" cmpd="sng">
                  <a:solidFill>
                    <a:srgbClr val="FF0000"/>
                  </a:solidFill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 flipV="1">
                  <a:off x="2044906" y="3627166"/>
                  <a:ext cx="818755" cy="833015"/>
                </a:xfrm>
                <a:prstGeom prst="line">
                  <a:avLst/>
                </a:prstGeom>
                <a:ln w="9525" cmpd="sng">
                  <a:solidFill>
                    <a:srgbClr val="FF0000"/>
                  </a:solidFill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1" name="TextBox 90"/>
              <p:cNvSpPr txBox="1"/>
              <p:nvPr/>
            </p:nvSpPr>
            <p:spPr>
              <a:xfrm rot="16200000">
                <a:off x="-291415" y="3746367"/>
                <a:ext cx="66000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Signal</a:t>
                </a:r>
                <a:endParaRPr lang="en-US" sz="1200" dirty="0"/>
              </a:p>
            </p:txBody>
          </p:sp>
          <p:grpSp>
            <p:nvGrpSpPr>
              <p:cNvPr id="92" name="Group 91"/>
              <p:cNvGrpSpPr/>
              <p:nvPr/>
            </p:nvGrpSpPr>
            <p:grpSpPr>
              <a:xfrm>
                <a:off x="168404" y="3513962"/>
                <a:ext cx="3161125" cy="3002449"/>
                <a:chOff x="168404" y="3513962"/>
                <a:chExt cx="3161125" cy="3002449"/>
              </a:xfrm>
            </p:grpSpPr>
            <p:grpSp>
              <p:nvGrpSpPr>
                <p:cNvPr id="96" name="Group 95"/>
                <p:cNvGrpSpPr/>
                <p:nvPr/>
              </p:nvGrpSpPr>
              <p:grpSpPr>
                <a:xfrm>
                  <a:off x="1231460" y="4690968"/>
                  <a:ext cx="997404" cy="1005702"/>
                  <a:chOff x="6701467" y="2192623"/>
                  <a:chExt cx="997404" cy="1005702"/>
                </a:xfrm>
              </p:grpSpPr>
              <p:sp>
                <p:nvSpPr>
                  <p:cNvPr id="110" name="Diamond 109"/>
                  <p:cNvSpPr/>
                  <p:nvPr/>
                </p:nvSpPr>
                <p:spPr>
                  <a:xfrm flipV="1">
                    <a:off x="6701467" y="3107023"/>
                    <a:ext cx="83004" cy="91302"/>
                  </a:xfrm>
                  <a:prstGeom prst="diamond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" name="Diamond 110"/>
                  <p:cNvSpPr/>
                  <p:nvPr/>
                </p:nvSpPr>
                <p:spPr>
                  <a:xfrm flipV="1">
                    <a:off x="6853867" y="2954623"/>
                    <a:ext cx="83004" cy="91302"/>
                  </a:xfrm>
                  <a:prstGeom prst="diamond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2" name="Diamond 111"/>
                  <p:cNvSpPr/>
                  <p:nvPr/>
                </p:nvSpPr>
                <p:spPr>
                  <a:xfrm flipV="1">
                    <a:off x="7006267" y="2802223"/>
                    <a:ext cx="83004" cy="91302"/>
                  </a:xfrm>
                  <a:prstGeom prst="diamond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" name="Diamond 112"/>
                  <p:cNvSpPr/>
                  <p:nvPr/>
                </p:nvSpPr>
                <p:spPr>
                  <a:xfrm flipV="1">
                    <a:off x="7158667" y="2649823"/>
                    <a:ext cx="83004" cy="91302"/>
                  </a:xfrm>
                  <a:prstGeom prst="diamond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4" name="Diamond 113"/>
                  <p:cNvSpPr/>
                  <p:nvPr/>
                </p:nvSpPr>
                <p:spPr>
                  <a:xfrm flipV="1">
                    <a:off x="7311067" y="2497423"/>
                    <a:ext cx="83004" cy="91302"/>
                  </a:xfrm>
                  <a:prstGeom prst="diamond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5" name="Diamond 114"/>
                  <p:cNvSpPr/>
                  <p:nvPr/>
                </p:nvSpPr>
                <p:spPr>
                  <a:xfrm flipV="1">
                    <a:off x="7463467" y="2345023"/>
                    <a:ext cx="83004" cy="91302"/>
                  </a:xfrm>
                  <a:prstGeom prst="diamond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6" name="Diamond 115"/>
                  <p:cNvSpPr/>
                  <p:nvPr/>
                </p:nvSpPr>
                <p:spPr>
                  <a:xfrm flipV="1">
                    <a:off x="7615867" y="2192623"/>
                    <a:ext cx="83004" cy="91302"/>
                  </a:xfrm>
                  <a:prstGeom prst="diamond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97" name="Diamond 96"/>
                <p:cNvSpPr/>
                <p:nvPr/>
              </p:nvSpPr>
              <p:spPr>
                <a:xfrm flipV="1">
                  <a:off x="1031673" y="5766070"/>
                  <a:ext cx="83004" cy="91302"/>
                </a:xfrm>
                <a:prstGeom prst="diamond">
                  <a:avLst/>
                </a:prstGeom>
                <a:solidFill>
                  <a:srgbClr val="C0504D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98" name="Group 97"/>
                <p:cNvGrpSpPr/>
                <p:nvPr/>
              </p:nvGrpSpPr>
              <p:grpSpPr>
                <a:xfrm>
                  <a:off x="528325" y="5775061"/>
                  <a:ext cx="387804" cy="91302"/>
                  <a:chOff x="1234472" y="3813228"/>
                  <a:chExt cx="387804" cy="91302"/>
                </a:xfrm>
              </p:grpSpPr>
              <p:sp>
                <p:nvSpPr>
                  <p:cNvPr id="107" name="Diamond 106"/>
                  <p:cNvSpPr/>
                  <p:nvPr/>
                </p:nvSpPr>
                <p:spPr>
                  <a:xfrm flipV="1">
                    <a:off x="1234472" y="3813228"/>
                    <a:ext cx="83004" cy="91302"/>
                  </a:xfrm>
                  <a:prstGeom prst="diamond">
                    <a:avLst/>
                  </a:prstGeom>
                  <a:solidFill>
                    <a:srgbClr val="00705C"/>
                  </a:solidFill>
                  <a:ln>
                    <a:solidFill>
                      <a:srgbClr val="00705C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8" name="Diamond 107"/>
                  <p:cNvSpPr/>
                  <p:nvPr/>
                </p:nvSpPr>
                <p:spPr>
                  <a:xfrm flipV="1">
                    <a:off x="1386872" y="3813228"/>
                    <a:ext cx="83004" cy="91302"/>
                  </a:xfrm>
                  <a:prstGeom prst="diamond">
                    <a:avLst/>
                  </a:prstGeom>
                  <a:solidFill>
                    <a:srgbClr val="00705C"/>
                  </a:solidFill>
                  <a:ln>
                    <a:solidFill>
                      <a:srgbClr val="00705C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" name="Diamond 108"/>
                  <p:cNvSpPr/>
                  <p:nvPr/>
                </p:nvSpPr>
                <p:spPr>
                  <a:xfrm flipV="1">
                    <a:off x="1539272" y="3813228"/>
                    <a:ext cx="83004" cy="91302"/>
                  </a:xfrm>
                  <a:prstGeom prst="diamond">
                    <a:avLst/>
                  </a:prstGeom>
                  <a:solidFill>
                    <a:srgbClr val="00705C"/>
                  </a:solidFill>
                  <a:ln>
                    <a:solidFill>
                      <a:srgbClr val="00705C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99" name="Straight Arrow Connector 98"/>
                <p:cNvCxnSpPr/>
                <p:nvPr/>
              </p:nvCxnSpPr>
              <p:spPr>
                <a:xfrm flipV="1">
                  <a:off x="256731" y="6236411"/>
                  <a:ext cx="3071172" cy="3320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Arrow Connector 99"/>
                <p:cNvCxnSpPr/>
                <p:nvPr/>
              </p:nvCxnSpPr>
              <p:spPr>
                <a:xfrm flipV="1">
                  <a:off x="234810" y="3513962"/>
                  <a:ext cx="13608" cy="277525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1" name="TextBox 100"/>
                <p:cNvSpPr txBox="1"/>
                <p:nvPr/>
              </p:nvSpPr>
              <p:spPr>
                <a:xfrm>
                  <a:off x="2766454" y="6239412"/>
                  <a:ext cx="56307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Time</a:t>
                  </a:r>
                  <a:endParaRPr lang="en-US" sz="1200" dirty="0"/>
                </a:p>
              </p:txBody>
            </p: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1095064" y="6161712"/>
                  <a:ext cx="0" cy="157703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 flipH="1" flipV="1">
                  <a:off x="168404" y="5832703"/>
                  <a:ext cx="187919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" name="Group 92"/>
              <p:cNvGrpSpPr/>
              <p:nvPr/>
            </p:nvGrpSpPr>
            <p:grpSpPr>
              <a:xfrm>
                <a:off x="863250" y="3859572"/>
                <a:ext cx="1253368" cy="747012"/>
                <a:chOff x="771946" y="3759969"/>
                <a:chExt cx="1253368" cy="747012"/>
              </a:xfrm>
            </p:grpSpPr>
            <p:sp>
              <p:nvSpPr>
                <p:cNvPr id="94" name="Lightning Bolt 93"/>
                <p:cNvSpPr/>
                <p:nvPr/>
              </p:nvSpPr>
              <p:spPr>
                <a:xfrm>
                  <a:off x="1593690" y="4133475"/>
                  <a:ext cx="431624" cy="373506"/>
                </a:xfrm>
                <a:prstGeom prst="lightningBolt">
                  <a:avLst/>
                </a:prstGeom>
                <a:solidFill>
                  <a:srgbClr val="FFFF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TextBox 94"/>
                <p:cNvSpPr txBox="1"/>
                <p:nvPr/>
              </p:nvSpPr>
              <p:spPr>
                <a:xfrm>
                  <a:off x="771946" y="3759969"/>
                  <a:ext cx="982422" cy="5847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i="1" dirty="0" smtClean="0"/>
                    <a:t>Cosmic </a:t>
                  </a:r>
                </a:p>
                <a:p>
                  <a:r>
                    <a:rPr lang="en-US" sz="1600" i="1" dirty="0" smtClean="0"/>
                    <a:t>ray hit</a:t>
                  </a:r>
                  <a:endParaRPr lang="en-US" sz="1600" i="1" dirty="0"/>
                </a:p>
              </p:txBody>
            </p:sp>
          </p:grpSp>
        </p:grpSp>
        <p:grpSp>
          <p:nvGrpSpPr>
            <p:cNvPr id="124" name="Group 123"/>
            <p:cNvGrpSpPr/>
            <p:nvPr/>
          </p:nvGrpSpPr>
          <p:grpSpPr>
            <a:xfrm>
              <a:off x="4978862" y="4354680"/>
              <a:ext cx="2786726" cy="2034797"/>
              <a:chOff x="3520474" y="3503497"/>
              <a:chExt cx="3423129" cy="3002449"/>
            </a:xfrm>
          </p:grpSpPr>
          <p:cxnSp>
            <p:nvCxnSpPr>
              <p:cNvPr id="125" name="Straight Connector 124"/>
              <p:cNvCxnSpPr/>
              <p:nvPr/>
            </p:nvCxnSpPr>
            <p:spPr>
              <a:xfrm flipV="1">
                <a:off x="4825612" y="3751742"/>
                <a:ext cx="1933950" cy="2003314"/>
              </a:xfrm>
              <a:prstGeom prst="line">
                <a:avLst/>
              </a:prstGeom>
              <a:ln w="9525" cmpd="sng">
                <a:solidFill>
                  <a:srgbClr val="FF0000"/>
                </a:solidFill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grpSp>
            <p:nvGrpSpPr>
              <p:cNvPr id="126" name="Group 125"/>
              <p:cNvGrpSpPr/>
              <p:nvPr/>
            </p:nvGrpSpPr>
            <p:grpSpPr>
              <a:xfrm>
                <a:off x="3520474" y="3503497"/>
                <a:ext cx="3423129" cy="3002449"/>
                <a:chOff x="3528395" y="3497368"/>
                <a:chExt cx="3423129" cy="3002449"/>
              </a:xfrm>
            </p:grpSpPr>
            <p:grpSp>
              <p:nvGrpSpPr>
                <p:cNvPr id="127" name="Group 126"/>
                <p:cNvGrpSpPr/>
                <p:nvPr/>
              </p:nvGrpSpPr>
              <p:grpSpPr>
                <a:xfrm flipV="1">
                  <a:off x="4883665" y="4418668"/>
                  <a:ext cx="1759404" cy="1261402"/>
                  <a:chOff x="1261671" y="2050137"/>
                  <a:chExt cx="1759404" cy="1261402"/>
                </a:xfrm>
              </p:grpSpPr>
              <p:sp>
                <p:nvSpPr>
                  <p:cNvPr id="145" name="Diamond 144"/>
                  <p:cNvSpPr/>
                  <p:nvPr/>
                </p:nvSpPr>
                <p:spPr>
                  <a:xfrm>
                    <a:off x="1261671" y="2050137"/>
                    <a:ext cx="83004" cy="91302"/>
                  </a:xfrm>
                  <a:prstGeom prst="diamond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Diamond 145"/>
                  <p:cNvSpPr/>
                  <p:nvPr/>
                </p:nvSpPr>
                <p:spPr>
                  <a:xfrm>
                    <a:off x="1414071" y="2202537"/>
                    <a:ext cx="83004" cy="91302"/>
                  </a:xfrm>
                  <a:prstGeom prst="diamond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Diamond 146"/>
                  <p:cNvSpPr/>
                  <p:nvPr/>
                </p:nvSpPr>
                <p:spPr>
                  <a:xfrm>
                    <a:off x="1566471" y="2354937"/>
                    <a:ext cx="83004" cy="91302"/>
                  </a:xfrm>
                  <a:prstGeom prst="diamond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8" name="Diamond 147"/>
                  <p:cNvSpPr/>
                  <p:nvPr/>
                </p:nvSpPr>
                <p:spPr>
                  <a:xfrm>
                    <a:off x="1718871" y="2507337"/>
                    <a:ext cx="83004" cy="91302"/>
                  </a:xfrm>
                  <a:prstGeom prst="diamond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9" name="Diamond 148"/>
                  <p:cNvSpPr/>
                  <p:nvPr/>
                </p:nvSpPr>
                <p:spPr>
                  <a:xfrm>
                    <a:off x="1871271" y="2659737"/>
                    <a:ext cx="83004" cy="91302"/>
                  </a:xfrm>
                  <a:prstGeom prst="diamond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0" name="Diamond 149"/>
                  <p:cNvSpPr/>
                  <p:nvPr/>
                </p:nvSpPr>
                <p:spPr>
                  <a:xfrm>
                    <a:off x="2023671" y="2812137"/>
                    <a:ext cx="83004" cy="91302"/>
                  </a:xfrm>
                  <a:prstGeom prst="diamond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1" name="Diamond 150"/>
                  <p:cNvSpPr/>
                  <p:nvPr/>
                </p:nvSpPr>
                <p:spPr>
                  <a:xfrm>
                    <a:off x="2176071" y="2964537"/>
                    <a:ext cx="83004" cy="91302"/>
                  </a:xfrm>
                  <a:prstGeom prst="diamond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2" name="Diamond 151"/>
                  <p:cNvSpPr/>
                  <p:nvPr/>
                </p:nvSpPr>
                <p:spPr>
                  <a:xfrm>
                    <a:off x="2328471" y="3075437"/>
                    <a:ext cx="83004" cy="91302"/>
                  </a:xfrm>
                  <a:prstGeom prst="diamond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3" name="Diamond 152"/>
                  <p:cNvSpPr/>
                  <p:nvPr/>
                </p:nvSpPr>
                <p:spPr>
                  <a:xfrm>
                    <a:off x="2480871" y="3161437"/>
                    <a:ext cx="83004" cy="91302"/>
                  </a:xfrm>
                  <a:prstGeom prst="diamond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4" name="Diamond 153"/>
                  <p:cNvSpPr/>
                  <p:nvPr/>
                </p:nvSpPr>
                <p:spPr>
                  <a:xfrm>
                    <a:off x="2633271" y="3197637"/>
                    <a:ext cx="83004" cy="91302"/>
                  </a:xfrm>
                  <a:prstGeom prst="diamond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" name="Diamond 154"/>
                  <p:cNvSpPr/>
                  <p:nvPr/>
                </p:nvSpPr>
                <p:spPr>
                  <a:xfrm>
                    <a:off x="2785671" y="3217237"/>
                    <a:ext cx="83004" cy="91302"/>
                  </a:xfrm>
                  <a:prstGeom prst="diamond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6" name="Diamond 155"/>
                  <p:cNvSpPr/>
                  <p:nvPr/>
                </p:nvSpPr>
                <p:spPr>
                  <a:xfrm>
                    <a:off x="2938071" y="3220237"/>
                    <a:ext cx="83004" cy="91302"/>
                  </a:xfrm>
                  <a:prstGeom prst="diamond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28" name="TextBox 127"/>
                <p:cNvSpPr txBox="1"/>
                <p:nvPr/>
              </p:nvSpPr>
              <p:spPr>
                <a:xfrm rot="16200000">
                  <a:off x="3336892" y="3729773"/>
                  <a:ext cx="66000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Signal</a:t>
                  </a:r>
                  <a:endParaRPr lang="en-US" sz="1200" dirty="0"/>
                </a:p>
              </p:txBody>
            </p:sp>
            <p:sp>
              <p:nvSpPr>
                <p:cNvPr id="129" name="Diamond 128"/>
                <p:cNvSpPr/>
                <p:nvPr/>
              </p:nvSpPr>
              <p:spPr>
                <a:xfrm flipV="1">
                  <a:off x="4653668" y="5749476"/>
                  <a:ext cx="83004" cy="91302"/>
                </a:xfrm>
                <a:prstGeom prst="diamond">
                  <a:avLst/>
                </a:prstGeom>
                <a:solidFill>
                  <a:srgbClr val="C0504D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30" name="Group 129"/>
                <p:cNvGrpSpPr/>
                <p:nvPr/>
              </p:nvGrpSpPr>
              <p:grpSpPr>
                <a:xfrm>
                  <a:off x="4150320" y="5758467"/>
                  <a:ext cx="387804" cy="91302"/>
                  <a:chOff x="1234472" y="3813228"/>
                  <a:chExt cx="387804" cy="91302"/>
                </a:xfrm>
              </p:grpSpPr>
              <p:sp>
                <p:nvSpPr>
                  <p:cNvPr id="142" name="Diamond 141"/>
                  <p:cNvSpPr/>
                  <p:nvPr/>
                </p:nvSpPr>
                <p:spPr>
                  <a:xfrm flipV="1">
                    <a:off x="1234472" y="3813228"/>
                    <a:ext cx="83004" cy="91302"/>
                  </a:xfrm>
                  <a:prstGeom prst="diamond">
                    <a:avLst/>
                  </a:prstGeom>
                  <a:solidFill>
                    <a:srgbClr val="00705C"/>
                  </a:solidFill>
                  <a:ln>
                    <a:solidFill>
                      <a:srgbClr val="00705C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3" name="Diamond 142"/>
                  <p:cNvSpPr/>
                  <p:nvPr/>
                </p:nvSpPr>
                <p:spPr>
                  <a:xfrm flipV="1">
                    <a:off x="1386872" y="3813228"/>
                    <a:ext cx="83004" cy="91302"/>
                  </a:xfrm>
                  <a:prstGeom prst="diamond">
                    <a:avLst/>
                  </a:prstGeom>
                  <a:solidFill>
                    <a:srgbClr val="00705C"/>
                  </a:solidFill>
                  <a:ln>
                    <a:solidFill>
                      <a:srgbClr val="00705C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4" name="Diamond 143"/>
                  <p:cNvSpPr/>
                  <p:nvPr/>
                </p:nvSpPr>
                <p:spPr>
                  <a:xfrm flipV="1">
                    <a:off x="1539272" y="3813228"/>
                    <a:ext cx="83004" cy="91302"/>
                  </a:xfrm>
                  <a:prstGeom prst="diamond">
                    <a:avLst/>
                  </a:prstGeom>
                  <a:solidFill>
                    <a:srgbClr val="00705C"/>
                  </a:solidFill>
                  <a:ln>
                    <a:solidFill>
                      <a:srgbClr val="00705C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31" name="Straight Arrow Connector 130"/>
                <p:cNvCxnSpPr/>
                <p:nvPr/>
              </p:nvCxnSpPr>
              <p:spPr>
                <a:xfrm flipV="1">
                  <a:off x="3878726" y="6219817"/>
                  <a:ext cx="3071172" cy="3320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Arrow Connector 131"/>
                <p:cNvCxnSpPr/>
                <p:nvPr/>
              </p:nvCxnSpPr>
              <p:spPr>
                <a:xfrm flipV="1">
                  <a:off x="3856805" y="3497368"/>
                  <a:ext cx="13608" cy="277525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3" name="TextBox 132"/>
                <p:cNvSpPr txBox="1"/>
                <p:nvPr/>
              </p:nvSpPr>
              <p:spPr>
                <a:xfrm>
                  <a:off x="6388449" y="6222818"/>
                  <a:ext cx="56307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Time</a:t>
                  </a:r>
                  <a:endParaRPr lang="en-US" sz="1200" dirty="0"/>
                </a:p>
              </p:txBody>
            </p:sp>
            <p:cxnSp>
              <p:nvCxnSpPr>
                <p:cNvPr id="134" name="Straight Connector 133"/>
                <p:cNvCxnSpPr/>
                <p:nvPr/>
              </p:nvCxnSpPr>
              <p:spPr>
                <a:xfrm>
                  <a:off x="4717059" y="6145118"/>
                  <a:ext cx="0" cy="157703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 flipH="1" flipV="1">
                  <a:off x="3790399" y="5816109"/>
                  <a:ext cx="187919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6" name="TextBox 135"/>
                <p:cNvSpPr txBox="1"/>
                <p:nvPr/>
              </p:nvSpPr>
              <p:spPr>
                <a:xfrm>
                  <a:off x="4858170" y="5605606"/>
                  <a:ext cx="274346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dirty="0" smtClean="0"/>
                    <a:t>1</a:t>
                  </a:r>
                  <a:endParaRPr lang="en-US" sz="1050" dirty="0"/>
                </a:p>
              </p:txBody>
            </p:sp>
            <p:sp>
              <p:nvSpPr>
                <p:cNvPr id="137" name="TextBox 136"/>
                <p:cNvSpPr txBox="1"/>
                <p:nvPr/>
              </p:nvSpPr>
              <p:spPr>
                <a:xfrm>
                  <a:off x="5002271" y="5500701"/>
                  <a:ext cx="270270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dirty="0"/>
                    <a:t>2</a:t>
                  </a:r>
                </a:p>
              </p:txBody>
            </p:sp>
            <p:sp>
              <p:nvSpPr>
                <p:cNvPr id="138" name="TextBox 137"/>
                <p:cNvSpPr txBox="1"/>
                <p:nvPr/>
              </p:nvSpPr>
              <p:spPr>
                <a:xfrm>
                  <a:off x="5162971" y="5312801"/>
                  <a:ext cx="270270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dirty="0" smtClean="0"/>
                    <a:t>3</a:t>
                  </a:r>
                  <a:endParaRPr lang="en-US" sz="1050" dirty="0"/>
                </a:p>
              </p:txBody>
            </p:sp>
            <p:sp>
              <p:nvSpPr>
                <p:cNvPr id="139" name="TextBox 138"/>
                <p:cNvSpPr txBox="1"/>
                <p:nvPr/>
              </p:nvSpPr>
              <p:spPr>
                <a:xfrm>
                  <a:off x="6510640" y="4543885"/>
                  <a:ext cx="355874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dirty="0" smtClean="0"/>
                    <a:t>12</a:t>
                  </a:r>
                  <a:endParaRPr lang="en-US" sz="1050" dirty="0"/>
                </a:p>
              </p:txBody>
            </p:sp>
            <p:cxnSp>
              <p:nvCxnSpPr>
                <p:cNvPr id="140" name="Straight Connector 139"/>
                <p:cNvCxnSpPr/>
                <p:nvPr/>
              </p:nvCxnSpPr>
              <p:spPr>
                <a:xfrm>
                  <a:off x="4131321" y="4479778"/>
                  <a:ext cx="2492459" cy="10604"/>
                </a:xfrm>
                <a:prstGeom prst="line">
                  <a:avLst/>
                </a:prstGeom>
                <a:ln w="9525" cmpd="sng">
                  <a:prstDash val="dash"/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sp>
              <p:nvSpPr>
                <p:cNvPr id="141" name="TextBox 140"/>
                <p:cNvSpPr txBox="1"/>
                <p:nvPr/>
              </p:nvSpPr>
              <p:spPr>
                <a:xfrm>
                  <a:off x="4095123" y="4161375"/>
                  <a:ext cx="151599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i="1" dirty="0" smtClean="0"/>
                    <a:t>Saturation</a:t>
                  </a:r>
                  <a:endParaRPr lang="en-US" sz="1600" i="1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62880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4585834" y="1909918"/>
            <a:ext cx="3959646" cy="16860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29474" y="1895848"/>
            <a:ext cx="3959646" cy="16860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Detector Concepts  - Frame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9474" y="991571"/>
            <a:ext cx="85577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The charge in each pixel is sampled with a regular cadence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All JWST detectors generally use 4 different outputs to simultaneously read four different areas of the detector. 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29644" y="1931511"/>
            <a:ext cx="2339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FULL</a:t>
            </a:r>
            <a:r>
              <a:rPr lang="en-US" dirty="0" smtClean="0"/>
              <a:t>  </a:t>
            </a:r>
            <a:r>
              <a:rPr lang="en-US" b="1" dirty="0" smtClean="0"/>
              <a:t>Frame</a:t>
            </a:r>
            <a:endParaRPr lang="en-US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7194009" y="2362368"/>
            <a:ext cx="1024811" cy="1034850"/>
            <a:chOff x="6544991" y="4465308"/>
            <a:chExt cx="1344168" cy="1370017"/>
          </a:xfrm>
        </p:grpSpPr>
        <p:sp>
          <p:nvSpPr>
            <p:cNvPr id="10" name="Rectangle 9"/>
            <p:cNvSpPr>
              <a:spLocks noChangeAspect="1"/>
            </p:cNvSpPr>
            <p:nvPr/>
          </p:nvSpPr>
          <p:spPr>
            <a:xfrm>
              <a:off x="6544991" y="4465308"/>
              <a:ext cx="1344168" cy="1370017"/>
            </a:xfrm>
            <a:prstGeom prst="rect">
              <a:avLst/>
            </a:prstGeom>
            <a:pattFill prst="lgGrid">
              <a:fgClr>
                <a:schemeClr val="bg2">
                  <a:lumMod val="75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>
              <a:spLocks noChangeAspect="1"/>
            </p:cNvSpPr>
            <p:nvPr/>
          </p:nvSpPr>
          <p:spPr>
            <a:xfrm>
              <a:off x="7050118" y="4716660"/>
              <a:ext cx="519684" cy="529678"/>
            </a:xfrm>
            <a:prstGeom prst="rect">
              <a:avLst/>
            </a:prstGeom>
            <a:pattFill prst="lgGrid">
              <a:fgClr>
                <a:srgbClr val="FF0000"/>
              </a:fgClr>
              <a:bgClr>
                <a:schemeClr val="bg1"/>
              </a:bgClr>
            </a:patt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389120" y="4426827"/>
            <a:ext cx="46200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Subarrays are used to reduce the Frame Time</a:t>
            </a:r>
          </a:p>
          <a:p>
            <a:r>
              <a:rPr lang="en-US" dirty="0" smtClean="0"/>
              <a:t>to observe brighter objects. </a:t>
            </a:r>
          </a:p>
          <a:p>
            <a:endParaRPr lang="en-US" dirty="0" smtClean="0"/>
          </a:p>
          <a:p>
            <a:r>
              <a:rPr lang="en-US" dirty="0"/>
              <a:t>	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6107" y="4371755"/>
            <a:ext cx="31112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Full Frame Times: 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</a:t>
            </a:r>
            <a:r>
              <a:rPr lang="en-US" dirty="0" smtClean="0"/>
              <a:t>NIRCAM &amp; NIRISS 10.7 sec</a:t>
            </a:r>
          </a:p>
          <a:p>
            <a:r>
              <a:rPr lang="en-US" dirty="0"/>
              <a:t> </a:t>
            </a:r>
            <a:r>
              <a:rPr lang="en-US" dirty="0" smtClean="0"/>
              <a:t>    NIRSpec 10.7 </a:t>
            </a:r>
            <a:r>
              <a:rPr lang="mr-IN" dirty="0" smtClean="0"/>
              <a:t>–</a:t>
            </a:r>
            <a:r>
              <a:rPr lang="en-US" dirty="0" smtClean="0"/>
              <a:t> 14.4 sec</a:t>
            </a:r>
          </a:p>
          <a:p>
            <a:r>
              <a:rPr lang="en-US" dirty="0"/>
              <a:t> </a:t>
            </a:r>
            <a:r>
              <a:rPr lang="en-US" dirty="0" smtClean="0"/>
              <a:t>    MIRI 2.7 -  23.9 sec</a:t>
            </a:r>
          </a:p>
          <a:p>
            <a:endParaRPr lang="en-US" b="1" dirty="0"/>
          </a:p>
        </p:txBody>
      </p:sp>
      <p:sp>
        <p:nvSpPr>
          <p:cNvPr id="20" name="Rectangle 19"/>
          <p:cNvSpPr/>
          <p:nvPr/>
        </p:nvSpPr>
        <p:spPr>
          <a:xfrm>
            <a:off x="257198" y="4057495"/>
            <a:ext cx="84630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The time needed to scan all the pixels in the </a:t>
            </a:r>
            <a:r>
              <a:rPr lang="en-US" dirty="0" smtClean="0"/>
              <a:t>selected array  is </a:t>
            </a:r>
            <a:r>
              <a:rPr lang="en-US" dirty="0"/>
              <a:t>the </a:t>
            </a:r>
            <a:r>
              <a:rPr lang="en-US" b="1" dirty="0"/>
              <a:t>Frame Time 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3103633" y="2362368"/>
            <a:ext cx="1023974" cy="1044519"/>
            <a:chOff x="5270223" y="2082484"/>
            <a:chExt cx="1023974" cy="1044519"/>
          </a:xfrm>
        </p:grpSpPr>
        <p:sp>
          <p:nvSpPr>
            <p:cNvPr id="21" name="Rectangle 20"/>
            <p:cNvSpPr>
              <a:spLocks noChangeAspect="1"/>
            </p:cNvSpPr>
            <p:nvPr/>
          </p:nvSpPr>
          <p:spPr>
            <a:xfrm>
              <a:off x="5270223" y="2082484"/>
              <a:ext cx="241224" cy="1044519"/>
            </a:xfrm>
            <a:prstGeom prst="rect">
              <a:avLst/>
            </a:prstGeom>
            <a:pattFill prst="lgGrid">
              <a:fgClr>
                <a:srgbClr val="FF0000"/>
              </a:fgClr>
              <a:bgClr>
                <a:schemeClr val="bg1"/>
              </a:bgClr>
            </a:patt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>
              <a:spLocks noChangeAspect="1"/>
            </p:cNvSpPr>
            <p:nvPr/>
          </p:nvSpPr>
          <p:spPr>
            <a:xfrm>
              <a:off x="5515475" y="2082484"/>
              <a:ext cx="264168" cy="1044519"/>
            </a:xfrm>
            <a:prstGeom prst="rect">
              <a:avLst/>
            </a:prstGeom>
            <a:pattFill prst="lgGrid">
              <a:fgClr>
                <a:schemeClr val="bg2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>
              <a:spLocks noChangeAspect="1"/>
            </p:cNvSpPr>
            <p:nvPr/>
          </p:nvSpPr>
          <p:spPr>
            <a:xfrm>
              <a:off x="5800804" y="2082484"/>
              <a:ext cx="245538" cy="1044519"/>
            </a:xfrm>
            <a:prstGeom prst="rect">
              <a:avLst/>
            </a:prstGeom>
            <a:pattFill prst="lgGrid">
              <a:fgClr>
                <a:schemeClr val="tx1"/>
              </a:fgClr>
              <a:bgClr>
                <a:schemeClr val="bg1"/>
              </a:bgClr>
            </a:patt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>
              <a:spLocks noChangeAspect="1"/>
            </p:cNvSpPr>
            <p:nvPr/>
          </p:nvSpPr>
          <p:spPr>
            <a:xfrm>
              <a:off x="6052640" y="2082484"/>
              <a:ext cx="241557" cy="1044519"/>
            </a:xfrm>
            <a:prstGeom prst="rect">
              <a:avLst/>
            </a:prstGeom>
            <a:pattFill prst="lgGrid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490519" y="2350186"/>
            <a:ext cx="35163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entire array </a:t>
            </a:r>
            <a:r>
              <a:rPr lang="en-US" dirty="0" smtClean="0"/>
              <a:t>is </a:t>
            </a:r>
          </a:p>
          <a:p>
            <a:r>
              <a:rPr lang="en-US" dirty="0" smtClean="0"/>
              <a:t>read out pixel by pixel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614960" y="2258283"/>
            <a:ext cx="2321413" cy="1200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only </a:t>
            </a:r>
            <a:r>
              <a:rPr lang="en-US" dirty="0"/>
              <a:t>a selected </a:t>
            </a:r>
            <a:r>
              <a:rPr lang="en-US" dirty="0" smtClean="0"/>
              <a:t>portion</a:t>
            </a:r>
          </a:p>
          <a:p>
            <a:r>
              <a:rPr lang="en-US" dirty="0" smtClean="0"/>
              <a:t>of </a:t>
            </a:r>
            <a:r>
              <a:rPr lang="en-US" dirty="0"/>
              <a:t>the detector </a:t>
            </a:r>
            <a:r>
              <a:rPr lang="en-US" dirty="0" smtClean="0"/>
              <a:t>is read out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607437" y="1909918"/>
            <a:ext cx="2339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SUBARRAY</a:t>
            </a:r>
            <a:r>
              <a:rPr lang="en-US" dirty="0" smtClean="0"/>
              <a:t>  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0" name="Rectangle 29"/>
          <p:cNvSpPr/>
          <p:nvPr/>
        </p:nvSpPr>
        <p:spPr>
          <a:xfrm>
            <a:off x="1286597" y="3598438"/>
            <a:ext cx="6686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NOTE:  In  APT AND ETC  Full </a:t>
            </a:r>
            <a:r>
              <a:rPr lang="en-US" b="1" dirty="0"/>
              <a:t>Frame is selected as  SUBARRAY=FULL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389120" y="5026991"/>
            <a:ext cx="45073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Different instruments offer different subarrays (size, positions, use).</a:t>
            </a:r>
          </a:p>
          <a:p>
            <a:r>
              <a:rPr lang="en-US" dirty="0" smtClean="0"/>
              <a:t>APT </a:t>
            </a:r>
            <a:r>
              <a:rPr lang="en-US" dirty="0"/>
              <a:t>and ETC show only the subarrays offered in each observing </a:t>
            </a:r>
            <a:r>
              <a:rPr lang="en-US" dirty="0" smtClean="0"/>
              <a:t>mode (template).</a:t>
            </a:r>
            <a:endParaRPr lang="en-US" dirty="0"/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5444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090" y="928202"/>
            <a:ext cx="6797693" cy="685596"/>
          </a:xfrm>
        </p:spPr>
        <p:txBody>
          <a:bodyPr>
            <a:normAutofit/>
          </a:bodyPr>
          <a:lstStyle/>
          <a:p>
            <a:r>
              <a:rPr lang="en-US" dirty="0" smtClean="0"/>
              <a:t>Each  Read (Frame) can be save as </a:t>
            </a:r>
            <a:r>
              <a:rPr lang="en-US" smtClean="0"/>
              <a:t>a slice of a 3D data Cube 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75847" y="331060"/>
            <a:ext cx="6231508" cy="9399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baseline="0">
                <a:solidFill>
                  <a:srgbClr val="72BE49"/>
                </a:solidFill>
                <a:latin typeface="Abadi MT Condensed Light" charset="0"/>
                <a:ea typeface="Abadi MT Condensed Light" charset="0"/>
                <a:cs typeface="Abadi MT Condensed Light" charset="0"/>
              </a:defRPr>
            </a:lvl1pPr>
          </a:lstStyle>
          <a:p>
            <a:r>
              <a:rPr lang="en-US" dirty="0" smtClean="0"/>
              <a:t>Detector Concepts  - 3D CUBE 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62880" y="1522449"/>
            <a:ext cx="3329529" cy="3002449"/>
            <a:chOff x="50399" y="1103920"/>
            <a:chExt cx="3329529" cy="3002449"/>
          </a:xfrm>
        </p:grpSpPr>
        <p:sp>
          <p:nvSpPr>
            <p:cNvPr id="7" name="TextBox 6"/>
            <p:cNvSpPr txBox="1"/>
            <p:nvPr/>
          </p:nvSpPr>
          <p:spPr>
            <a:xfrm rot="16200000">
              <a:off x="-141104" y="1336325"/>
              <a:ext cx="6600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Signal</a:t>
              </a:r>
              <a:endParaRPr lang="en-US" sz="1200" dirty="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218803" y="1103920"/>
              <a:ext cx="3161125" cy="3002449"/>
              <a:chOff x="218803" y="1103920"/>
              <a:chExt cx="3161125" cy="3002449"/>
            </a:xfrm>
          </p:grpSpPr>
          <p:grpSp>
            <p:nvGrpSpPr>
              <p:cNvPr id="13" name="Group 12"/>
              <p:cNvGrpSpPr/>
              <p:nvPr/>
            </p:nvGrpSpPr>
            <p:grpSpPr>
              <a:xfrm flipV="1">
                <a:off x="1278272" y="1535528"/>
                <a:ext cx="1759404" cy="1767702"/>
                <a:chOff x="1261671" y="2050137"/>
                <a:chExt cx="1759404" cy="1767702"/>
              </a:xfrm>
            </p:grpSpPr>
            <p:sp>
              <p:nvSpPr>
                <p:cNvPr id="29" name="Diamond 28"/>
                <p:cNvSpPr/>
                <p:nvPr/>
              </p:nvSpPr>
              <p:spPr>
                <a:xfrm>
                  <a:off x="1261671" y="2050137"/>
                  <a:ext cx="83004" cy="91302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Diamond 29"/>
                <p:cNvSpPr/>
                <p:nvPr/>
              </p:nvSpPr>
              <p:spPr>
                <a:xfrm>
                  <a:off x="1414071" y="2202537"/>
                  <a:ext cx="83004" cy="91302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Diamond 30"/>
                <p:cNvSpPr/>
                <p:nvPr/>
              </p:nvSpPr>
              <p:spPr>
                <a:xfrm>
                  <a:off x="1566471" y="2354937"/>
                  <a:ext cx="83004" cy="91302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Diamond 31"/>
                <p:cNvSpPr/>
                <p:nvPr/>
              </p:nvSpPr>
              <p:spPr>
                <a:xfrm>
                  <a:off x="1718871" y="2507337"/>
                  <a:ext cx="83004" cy="91302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Diamond 32"/>
                <p:cNvSpPr/>
                <p:nvPr/>
              </p:nvSpPr>
              <p:spPr>
                <a:xfrm>
                  <a:off x="1871271" y="2659737"/>
                  <a:ext cx="83004" cy="91302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Diamond 33"/>
                <p:cNvSpPr/>
                <p:nvPr/>
              </p:nvSpPr>
              <p:spPr>
                <a:xfrm>
                  <a:off x="2023671" y="2812137"/>
                  <a:ext cx="83004" cy="91302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Diamond 34"/>
                <p:cNvSpPr/>
                <p:nvPr/>
              </p:nvSpPr>
              <p:spPr>
                <a:xfrm>
                  <a:off x="2176071" y="2964537"/>
                  <a:ext cx="83004" cy="91302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Diamond 35"/>
                <p:cNvSpPr/>
                <p:nvPr/>
              </p:nvSpPr>
              <p:spPr>
                <a:xfrm>
                  <a:off x="2328471" y="3116937"/>
                  <a:ext cx="83004" cy="91302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Diamond 36"/>
                <p:cNvSpPr/>
                <p:nvPr/>
              </p:nvSpPr>
              <p:spPr>
                <a:xfrm>
                  <a:off x="2480871" y="3269337"/>
                  <a:ext cx="83004" cy="91302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Diamond 37"/>
                <p:cNvSpPr/>
                <p:nvPr/>
              </p:nvSpPr>
              <p:spPr>
                <a:xfrm>
                  <a:off x="2633271" y="3421737"/>
                  <a:ext cx="83004" cy="91302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Diamond 38"/>
                <p:cNvSpPr/>
                <p:nvPr/>
              </p:nvSpPr>
              <p:spPr>
                <a:xfrm>
                  <a:off x="2785671" y="3574137"/>
                  <a:ext cx="83004" cy="91302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Diamond 39"/>
                <p:cNvSpPr/>
                <p:nvPr/>
              </p:nvSpPr>
              <p:spPr>
                <a:xfrm>
                  <a:off x="2938071" y="3726537"/>
                  <a:ext cx="83004" cy="91302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" name="Diamond 13"/>
              <p:cNvSpPr/>
              <p:nvPr/>
            </p:nvSpPr>
            <p:spPr>
              <a:xfrm flipV="1">
                <a:off x="1082072" y="3356028"/>
                <a:ext cx="83004" cy="91302"/>
              </a:xfrm>
              <a:prstGeom prst="diamond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" name="Group 14"/>
              <p:cNvGrpSpPr/>
              <p:nvPr/>
            </p:nvGrpSpPr>
            <p:grpSpPr>
              <a:xfrm>
                <a:off x="578724" y="3365019"/>
                <a:ext cx="387804" cy="91302"/>
                <a:chOff x="1234472" y="3813228"/>
                <a:chExt cx="387804" cy="91302"/>
              </a:xfrm>
            </p:grpSpPr>
            <p:sp>
              <p:nvSpPr>
                <p:cNvPr id="26" name="Diamond 25"/>
                <p:cNvSpPr/>
                <p:nvPr/>
              </p:nvSpPr>
              <p:spPr>
                <a:xfrm flipV="1">
                  <a:off x="1234472" y="3813228"/>
                  <a:ext cx="83004" cy="91302"/>
                </a:xfrm>
                <a:prstGeom prst="diamond">
                  <a:avLst/>
                </a:prstGeom>
                <a:solidFill>
                  <a:srgbClr val="00705C"/>
                </a:solidFill>
                <a:ln>
                  <a:solidFill>
                    <a:srgbClr val="00705C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Diamond 26"/>
                <p:cNvSpPr/>
                <p:nvPr/>
              </p:nvSpPr>
              <p:spPr>
                <a:xfrm flipV="1">
                  <a:off x="1386872" y="3813228"/>
                  <a:ext cx="83004" cy="91302"/>
                </a:xfrm>
                <a:prstGeom prst="diamond">
                  <a:avLst/>
                </a:prstGeom>
                <a:solidFill>
                  <a:srgbClr val="00705C"/>
                </a:solidFill>
                <a:ln>
                  <a:solidFill>
                    <a:srgbClr val="00705C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Diamond 27"/>
                <p:cNvSpPr/>
                <p:nvPr/>
              </p:nvSpPr>
              <p:spPr>
                <a:xfrm flipV="1">
                  <a:off x="1539272" y="3813228"/>
                  <a:ext cx="83004" cy="91302"/>
                </a:xfrm>
                <a:prstGeom prst="diamond">
                  <a:avLst/>
                </a:prstGeom>
                <a:solidFill>
                  <a:srgbClr val="00705C"/>
                </a:solidFill>
                <a:ln>
                  <a:solidFill>
                    <a:srgbClr val="00705C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" name="TextBox 15"/>
              <p:cNvSpPr txBox="1"/>
              <p:nvPr/>
            </p:nvSpPr>
            <p:spPr>
              <a:xfrm>
                <a:off x="489728" y="3427962"/>
                <a:ext cx="55626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 smtClean="0"/>
                  <a:t>idle</a:t>
                </a:r>
                <a:endParaRPr lang="en-US" sz="1400" i="1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59912" y="2899751"/>
                <a:ext cx="6937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 smtClean="0"/>
                  <a:t>reset</a:t>
                </a:r>
                <a:endParaRPr lang="en-US" sz="1400" i="1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45121" y="1500026"/>
                <a:ext cx="1658819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 smtClean="0"/>
                  <a:t>Non destructive </a:t>
                </a:r>
              </a:p>
              <a:p>
                <a:r>
                  <a:rPr lang="en-US" sz="1400" i="1" dirty="0" smtClean="0"/>
                  <a:t>reads during</a:t>
                </a:r>
              </a:p>
              <a:p>
                <a:r>
                  <a:rPr lang="en-US" sz="1400" i="1" dirty="0" smtClean="0"/>
                  <a:t>integration</a:t>
                </a:r>
                <a:endParaRPr lang="en-US" sz="1400" i="1" dirty="0"/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>
                <a:off x="937953" y="3170658"/>
                <a:ext cx="124507" cy="1411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Left Brace 19"/>
              <p:cNvSpPr/>
              <p:nvPr/>
            </p:nvSpPr>
            <p:spPr>
              <a:xfrm rot="2702902">
                <a:off x="1776366" y="1008704"/>
                <a:ext cx="389579" cy="2423280"/>
              </a:xfrm>
              <a:prstGeom prst="leftBrace">
                <a:avLst/>
              </a:pr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Arrow Connector 20"/>
              <p:cNvCxnSpPr/>
              <p:nvPr/>
            </p:nvCxnSpPr>
            <p:spPr>
              <a:xfrm flipV="1">
                <a:off x="307130" y="3826369"/>
                <a:ext cx="3071172" cy="3320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flipV="1">
                <a:off x="285209" y="1103920"/>
                <a:ext cx="13608" cy="277525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2816853" y="3829370"/>
                <a:ext cx="56307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Time</a:t>
                </a:r>
                <a:endParaRPr lang="en-US" sz="1200" dirty="0"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1145463" y="3751670"/>
                <a:ext cx="0" cy="15770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 flipV="1">
                <a:off x="218803" y="3422661"/>
                <a:ext cx="187919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/>
            <p:cNvSpPr txBox="1"/>
            <p:nvPr/>
          </p:nvSpPr>
          <p:spPr>
            <a:xfrm>
              <a:off x="1286574" y="3212158"/>
              <a:ext cx="27434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1</a:t>
              </a:r>
              <a:endParaRPr lang="en-US" sz="105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30675" y="3107253"/>
              <a:ext cx="27027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2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91375" y="2919353"/>
              <a:ext cx="27027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3</a:t>
              </a:r>
              <a:endParaRPr lang="en-US" sz="105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72245" y="1494725"/>
              <a:ext cx="35587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12</a:t>
              </a:r>
              <a:endParaRPr lang="en-US" sz="1050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552277" y="1725349"/>
            <a:ext cx="3269646" cy="2846458"/>
            <a:chOff x="4310337" y="1198924"/>
            <a:chExt cx="3269646" cy="2846458"/>
          </a:xfrm>
        </p:grpSpPr>
        <p:sp>
          <p:nvSpPr>
            <p:cNvPr id="42" name="Rectangle 41"/>
            <p:cNvSpPr/>
            <p:nvPr/>
          </p:nvSpPr>
          <p:spPr bwMode="auto">
            <a:xfrm flipH="1" flipV="1">
              <a:off x="5929346" y="1309531"/>
              <a:ext cx="1346200" cy="13335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43" name="Group 57"/>
            <p:cNvGrpSpPr>
              <a:grpSpLocks/>
            </p:cNvGrpSpPr>
            <p:nvPr/>
          </p:nvGrpSpPr>
          <p:grpSpPr bwMode="auto">
            <a:xfrm flipH="1">
              <a:off x="4532844" y="1472537"/>
              <a:ext cx="2565400" cy="2552700"/>
              <a:chOff x="2349500" y="2940050"/>
              <a:chExt cx="2565400" cy="2551910"/>
            </a:xfrm>
            <a:solidFill>
              <a:srgbClr val="191919"/>
            </a:solidFill>
          </p:grpSpPr>
          <p:sp>
            <p:nvSpPr>
              <p:cNvPr id="51" name="Rectangle 50"/>
              <p:cNvSpPr/>
              <p:nvPr/>
            </p:nvSpPr>
            <p:spPr bwMode="auto">
              <a:xfrm flipV="1">
                <a:off x="2349500" y="2940050"/>
                <a:ext cx="1346200" cy="1333087"/>
              </a:xfrm>
              <a:prstGeom prst="rect">
                <a:avLst/>
              </a:prstGeom>
              <a:solidFill>
                <a:srgbClr val="E6E6E6"/>
              </a:solidFill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 bwMode="auto">
              <a:xfrm flipV="1">
                <a:off x="2501900" y="3092403"/>
                <a:ext cx="1346200" cy="1333087"/>
              </a:xfrm>
              <a:prstGeom prst="rect">
                <a:avLst/>
              </a:prstGeom>
              <a:solidFill>
                <a:srgbClr val="CCCCCC"/>
              </a:solidFill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 flipV="1">
                <a:off x="2654300" y="3244756"/>
                <a:ext cx="1346200" cy="1333087"/>
              </a:xfrm>
              <a:prstGeom prst="rect">
                <a:avLst/>
              </a:prstGeom>
              <a:solidFill>
                <a:srgbClr val="B3B3B3"/>
              </a:solidFill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 bwMode="auto">
              <a:xfrm flipV="1">
                <a:off x="2806700" y="3397109"/>
                <a:ext cx="1346200" cy="1333087"/>
              </a:xfrm>
              <a:prstGeom prst="rect">
                <a:avLst/>
              </a:prstGeom>
              <a:solidFill>
                <a:srgbClr val="999999"/>
              </a:solidFill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 bwMode="auto">
              <a:xfrm flipV="1">
                <a:off x="2959100" y="3549461"/>
                <a:ext cx="1346200" cy="1333087"/>
              </a:xfrm>
              <a:prstGeom prst="rect">
                <a:avLst/>
              </a:prstGeom>
              <a:solidFill>
                <a:srgbClr val="808080"/>
              </a:solidFill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 bwMode="auto">
              <a:xfrm flipV="1">
                <a:off x="3111500" y="3701814"/>
                <a:ext cx="1346200" cy="1333087"/>
              </a:xfrm>
              <a:prstGeom prst="rect">
                <a:avLst/>
              </a:prstGeom>
              <a:solidFill>
                <a:srgbClr val="666666"/>
              </a:solidFill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 bwMode="auto">
              <a:xfrm flipV="1">
                <a:off x="3263900" y="3854167"/>
                <a:ext cx="1346200" cy="1333087"/>
              </a:xfrm>
              <a:prstGeom prst="rect">
                <a:avLst/>
              </a:prstGeom>
              <a:solidFill>
                <a:srgbClr val="4C4C4C"/>
              </a:solidFill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 bwMode="auto">
              <a:xfrm flipV="1">
                <a:off x="3416300" y="4006520"/>
                <a:ext cx="1346200" cy="1333087"/>
              </a:xfrm>
              <a:prstGeom prst="rect">
                <a:avLst/>
              </a:prstGeom>
              <a:solidFill>
                <a:srgbClr val="333333"/>
              </a:solidFill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 bwMode="auto">
              <a:xfrm>
                <a:off x="3568700" y="4158873"/>
                <a:ext cx="1346200" cy="1333087"/>
              </a:xfrm>
              <a:prstGeom prst="rect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6048045" y="2508682"/>
              <a:ext cx="1531938" cy="1536700"/>
              <a:chOff x="6048045" y="2508682"/>
              <a:chExt cx="1531938" cy="1536700"/>
            </a:xfrm>
          </p:grpSpPr>
          <p:cxnSp>
            <p:nvCxnSpPr>
              <p:cNvPr id="48" name="Straight Arrow Connector 47"/>
              <p:cNvCxnSpPr/>
              <p:nvPr/>
            </p:nvCxnSpPr>
            <p:spPr>
              <a:xfrm rot="5400000" flipH="1" flipV="1">
                <a:off x="6045664" y="2511063"/>
                <a:ext cx="1536700" cy="153193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48"/>
              <p:cNvSpPr txBox="1"/>
              <p:nvPr/>
            </p:nvSpPr>
            <p:spPr>
              <a:xfrm rot="18814664">
                <a:off x="7143806" y="2695253"/>
                <a:ext cx="56307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Time</a:t>
                </a:r>
                <a:endParaRPr lang="en-US" sz="1200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7362513" y="2514946"/>
                <a:ext cx="1846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4310337" y="2642452"/>
              <a:ext cx="27434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1</a:t>
              </a:r>
              <a:endParaRPr lang="en-US" sz="105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446139" y="2462845"/>
              <a:ext cx="27027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2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605886" y="1198924"/>
              <a:ext cx="35587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12</a:t>
              </a:r>
              <a:endParaRPr lang="en-US" sz="1050" dirty="0"/>
            </a:p>
          </p:txBody>
        </p:sp>
      </p:grpSp>
      <p:sp>
        <p:nvSpPr>
          <p:cNvPr id="62" name="Right Arrow 61"/>
          <p:cNvSpPr/>
          <p:nvPr/>
        </p:nvSpPr>
        <p:spPr>
          <a:xfrm>
            <a:off x="3771900" y="2716057"/>
            <a:ext cx="1062990" cy="4528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1620982" y="5016862"/>
            <a:ext cx="62780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When all reads are saved  the readout pattern is called  </a:t>
            </a:r>
            <a:r>
              <a:rPr lang="en-US" b="1" dirty="0" smtClean="0">
                <a:solidFill>
                  <a:srgbClr val="FF0000"/>
                </a:solidFill>
              </a:rPr>
              <a:t>-RAPID</a:t>
            </a:r>
          </a:p>
          <a:p>
            <a:r>
              <a:rPr lang="en-US" b="1" dirty="0" smtClean="0"/>
              <a:t>e.g.   NRS-RAPID, NIS-RAPID </a:t>
            </a:r>
            <a:r>
              <a:rPr lang="en-US" b="1" dirty="0" err="1" smtClean="0"/>
              <a:t>etc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For MIRI all reads are always saved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518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75847" y="331060"/>
            <a:ext cx="6231508" cy="9399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baseline="0">
                <a:solidFill>
                  <a:srgbClr val="72BE49"/>
                </a:solidFill>
                <a:latin typeface="Abadi MT Condensed Light" charset="0"/>
                <a:ea typeface="Abadi MT Condensed Light" charset="0"/>
                <a:cs typeface="Abadi MT Condensed Light" charset="0"/>
              </a:defRPr>
            </a:lvl1pPr>
          </a:lstStyle>
          <a:p>
            <a:r>
              <a:rPr lang="en-US" dirty="0" smtClean="0"/>
              <a:t>Detector Concepts  - GROUPS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3180" y="947834"/>
            <a:ext cx="72941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Getting all the reads in the ramp is the optimal situation, but  it is not always feasible due to data volume limitations</a:t>
            </a:r>
          </a:p>
          <a:p>
            <a:r>
              <a:rPr lang="en-US" b="1" dirty="0" smtClean="0"/>
              <a:t>Solution #1  - Average reads on board</a:t>
            </a:r>
            <a:endParaRPr lang="en-US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2022293"/>
            <a:ext cx="9065668" cy="3136055"/>
            <a:chOff x="0" y="3364737"/>
            <a:chExt cx="9065668" cy="3136055"/>
          </a:xfrm>
        </p:grpSpPr>
        <p:sp>
          <p:nvSpPr>
            <p:cNvPr id="8" name="Rectangle 7"/>
            <p:cNvSpPr/>
            <p:nvPr/>
          </p:nvSpPr>
          <p:spPr>
            <a:xfrm>
              <a:off x="5146960" y="3626420"/>
              <a:ext cx="3918708" cy="287437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0" y="3364737"/>
              <a:ext cx="8659043" cy="3049358"/>
              <a:chOff x="235401" y="3339670"/>
              <a:chExt cx="8659043" cy="3049358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35401" y="3339670"/>
                <a:ext cx="8659043" cy="3049358"/>
                <a:chOff x="182610" y="738723"/>
                <a:chExt cx="8659043" cy="3049358"/>
              </a:xfrm>
            </p:grpSpPr>
            <p:grpSp>
              <p:nvGrpSpPr>
                <p:cNvPr id="23" name="Group 22"/>
                <p:cNvGrpSpPr/>
                <p:nvPr/>
              </p:nvGrpSpPr>
              <p:grpSpPr>
                <a:xfrm>
                  <a:off x="182610" y="738723"/>
                  <a:ext cx="8659043" cy="3049358"/>
                  <a:chOff x="174310" y="913023"/>
                  <a:chExt cx="8659043" cy="3049358"/>
                </a:xfrm>
              </p:grpSpPr>
              <p:grpSp>
                <p:nvGrpSpPr>
                  <p:cNvPr id="28" name="Group 27"/>
                  <p:cNvGrpSpPr/>
                  <p:nvPr/>
                </p:nvGrpSpPr>
                <p:grpSpPr>
                  <a:xfrm>
                    <a:off x="174310" y="913023"/>
                    <a:ext cx="3329529" cy="3002449"/>
                    <a:chOff x="50399" y="1103920"/>
                    <a:chExt cx="3329529" cy="3002449"/>
                  </a:xfrm>
                </p:grpSpPr>
                <p:sp>
                  <p:nvSpPr>
                    <p:cNvPr id="39" name="TextBox 38"/>
                    <p:cNvSpPr txBox="1"/>
                    <p:nvPr/>
                  </p:nvSpPr>
                  <p:spPr>
                    <a:xfrm rot="16200000">
                      <a:off x="-141104" y="1336325"/>
                      <a:ext cx="660006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dirty="0" smtClean="0"/>
                        <a:t>Signal</a:t>
                      </a:r>
                      <a:endParaRPr lang="en-US" sz="1200" dirty="0"/>
                    </a:p>
                  </p:txBody>
                </p:sp>
                <p:grpSp>
                  <p:nvGrpSpPr>
                    <p:cNvPr id="40" name="Group 39"/>
                    <p:cNvGrpSpPr/>
                    <p:nvPr/>
                  </p:nvGrpSpPr>
                  <p:grpSpPr>
                    <a:xfrm>
                      <a:off x="218803" y="1103920"/>
                      <a:ext cx="3161125" cy="3002449"/>
                      <a:chOff x="218803" y="1103920"/>
                      <a:chExt cx="3161125" cy="3002449"/>
                    </a:xfrm>
                  </p:grpSpPr>
                  <p:grpSp>
                    <p:nvGrpSpPr>
                      <p:cNvPr id="45" name="Group 44"/>
                      <p:cNvGrpSpPr/>
                      <p:nvPr/>
                    </p:nvGrpSpPr>
                    <p:grpSpPr>
                      <a:xfrm flipV="1">
                        <a:off x="1278272" y="1535528"/>
                        <a:ext cx="1759404" cy="1767702"/>
                        <a:chOff x="1261671" y="2050137"/>
                        <a:chExt cx="1759404" cy="1767702"/>
                      </a:xfrm>
                    </p:grpSpPr>
                    <p:sp>
                      <p:nvSpPr>
                        <p:cNvPr id="59" name="Diamond 58"/>
                        <p:cNvSpPr/>
                        <p:nvPr/>
                      </p:nvSpPr>
                      <p:spPr>
                        <a:xfrm>
                          <a:off x="1261671" y="2050137"/>
                          <a:ext cx="83004" cy="91302"/>
                        </a:xfrm>
                        <a:prstGeom prst="diamond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0" name="Diamond 59"/>
                        <p:cNvSpPr/>
                        <p:nvPr/>
                      </p:nvSpPr>
                      <p:spPr>
                        <a:xfrm>
                          <a:off x="1414071" y="2202537"/>
                          <a:ext cx="83004" cy="91302"/>
                        </a:xfrm>
                        <a:prstGeom prst="diamond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1" name="Diamond 60"/>
                        <p:cNvSpPr/>
                        <p:nvPr/>
                      </p:nvSpPr>
                      <p:spPr>
                        <a:xfrm>
                          <a:off x="1566471" y="2354937"/>
                          <a:ext cx="83004" cy="91302"/>
                        </a:xfrm>
                        <a:prstGeom prst="diamond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2" name="Diamond 61"/>
                        <p:cNvSpPr/>
                        <p:nvPr/>
                      </p:nvSpPr>
                      <p:spPr>
                        <a:xfrm>
                          <a:off x="1718871" y="2507337"/>
                          <a:ext cx="83004" cy="91302"/>
                        </a:xfrm>
                        <a:prstGeom prst="diamond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3" name="Diamond 62"/>
                        <p:cNvSpPr/>
                        <p:nvPr/>
                      </p:nvSpPr>
                      <p:spPr>
                        <a:xfrm>
                          <a:off x="1871271" y="2659737"/>
                          <a:ext cx="83004" cy="91302"/>
                        </a:xfrm>
                        <a:prstGeom prst="diamond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4" name="Diamond 63"/>
                        <p:cNvSpPr/>
                        <p:nvPr/>
                      </p:nvSpPr>
                      <p:spPr>
                        <a:xfrm>
                          <a:off x="2023671" y="2812137"/>
                          <a:ext cx="83004" cy="91302"/>
                        </a:xfrm>
                        <a:prstGeom prst="diamond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5" name="Diamond 64"/>
                        <p:cNvSpPr/>
                        <p:nvPr/>
                      </p:nvSpPr>
                      <p:spPr>
                        <a:xfrm>
                          <a:off x="2176071" y="2964537"/>
                          <a:ext cx="83004" cy="91302"/>
                        </a:xfrm>
                        <a:prstGeom prst="diamond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6" name="Diamond 65"/>
                        <p:cNvSpPr/>
                        <p:nvPr/>
                      </p:nvSpPr>
                      <p:spPr>
                        <a:xfrm>
                          <a:off x="2328471" y="3116937"/>
                          <a:ext cx="83004" cy="91302"/>
                        </a:xfrm>
                        <a:prstGeom prst="diamond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7" name="Diamond 66"/>
                        <p:cNvSpPr/>
                        <p:nvPr/>
                      </p:nvSpPr>
                      <p:spPr>
                        <a:xfrm>
                          <a:off x="2480871" y="3269337"/>
                          <a:ext cx="83004" cy="91302"/>
                        </a:xfrm>
                        <a:prstGeom prst="diamond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8" name="Diamond 67"/>
                        <p:cNvSpPr/>
                        <p:nvPr/>
                      </p:nvSpPr>
                      <p:spPr>
                        <a:xfrm>
                          <a:off x="2633271" y="3421737"/>
                          <a:ext cx="83004" cy="91302"/>
                        </a:xfrm>
                        <a:prstGeom prst="diamond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9" name="Diamond 68"/>
                        <p:cNvSpPr/>
                        <p:nvPr/>
                      </p:nvSpPr>
                      <p:spPr>
                        <a:xfrm>
                          <a:off x="2785671" y="3574137"/>
                          <a:ext cx="83004" cy="91302"/>
                        </a:xfrm>
                        <a:prstGeom prst="diamond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0" name="Diamond 69"/>
                        <p:cNvSpPr/>
                        <p:nvPr/>
                      </p:nvSpPr>
                      <p:spPr>
                        <a:xfrm>
                          <a:off x="2938071" y="3726537"/>
                          <a:ext cx="83004" cy="91302"/>
                        </a:xfrm>
                        <a:prstGeom prst="diamond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46" name="Diamond 45"/>
                      <p:cNvSpPr/>
                      <p:nvPr/>
                    </p:nvSpPr>
                    <p:spPr>
                      <a:xfrm flipV="1">
                        <a:off x="1082072" y="3356028"/>
                        <a:ext cx="83004" cy="91302"/>
                      </a:xfrm>
                      <a:prstGeom prst="diamond">
                        <a:avLst/>
                      </a:prstGeom>
                      <a:solidFill>
                        <a:srgbClr val="C0504D"/>
                      </a:solidFill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grpSp>
                    <p:nvGrpSpPr>
                      <p:cNvPr id="47" name="Group 46"/>
                      <p:cNvGrpSpPr/>
                      <p:nvPr/>
                    </p:nvGrpSpPr>
                    <p:grpSpPr>
                      <a:xfrm>
                        <a:off x="578724" y="3365019"/>
                        <a:ext cx="387804" cy="91302"/>
                        <a:chOff x="1234472" y="3813228"/>
                        <a:chExt cx="387804" cy="91302"/>
                      </a:xfrm>
                    </p:grpSpPr>
                    <p:sp>
                      <p:nvSpPr>
                        <p:cNvPr id="56" name="Diamond 55"/>
                        <p:cNvSpPr/>
                        <p:nvPr/>
                      </p:nvSpPr>
                      <p:spPr>
                        <a:xfrm flipV="1">
                          <a:off x="1234472" y="3813228"/>
                          <a:ext cx="83004" cy="91302"/>
                        </a:xfrm>
                        <a:prstGeom prst="diamond">
                          <a:avLst/>
                        </a:prstGeom>
                        <a:solidFill>
                          <a:srgbClr val="00705C"/>
                        </a:solidFill>
                        <a:ln>
                          <a:solidFill>
                            <a:srgbClr val="00705C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7" name="Diamond 56"/>
                        <p:cNvSpPr/>
                        <p:nvPr/>
                      </p:nvSpPr>
                      <p:spPr>
                        <a:xfrm flipV="1">
                          <a:off x="1386872" y="3813228"/>
                          <a:ext cx="83004" cy="91302"/>
                        </a:xfrm>
                        <a:prstGeom prst="diamond">
                          <a:avLst/>
                        </a:prstGeom>
                        <a:solidFill>
                          <a:srgbClr val="00705C"/>
                        </a:solidFill>
                        <a:ln>
                          <a:solidFill>
                            <a:srgbClr val="00705C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8" name="Diamond 57"/>
                        <p:cNvSpPr/>
                        <p:nvPr/>
                      </p:nvSpPr>
                      <p:spPr>
                        <a:xfrm flipV="1">
                          <a:off x="1539272" y="3813228"/>
                          <a:ext cx="83004" cy="91302"/>
                        </a:xfrm>
                        <a:prstGeom prst="diamond">
                          <a:avLst/>
                        </a:prstGeom>
                        <a:solidFill>
                          <a:srgbClr val="00705C"/>
                        </a:solidFill>
                        <a:ln>
                          <a:solidFill>
                            <a:srgbClr val="00705C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48" name="TextBox 47"/>
                      <p:cNvSpPr txBox="1"/>
                      <p:nvPr/>
                    </p:nvSpPr>
                    <p:spPr>
                      <a:xfrm>
                        <a:off x="489728" y="3427962"/>
                        <a:ext cx="556266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400" i="1" dirty="0" smtClean="0"/>
                          <a:t>idle</a:t>
                        </a:r>
                        <a:endParaRPr lang="en-US" sz="1400" i="1" dirty="0"/>
                      </a:p>
                    </p:txBody>
                  </p:sp>
                  <p:sp>
                    <p:nvSpPr>
                      <p:cNvPr id="49" name="TextBox 48"/>
                      <p:cNvSpPr txBox="1"/>
                      <p:nvPr/>
                    </p:nvSpPr>
                    <p:spPr>
                      <a:xfrm>
                        <a:off x="359912" y="2899751"/>
                        <a:ext cx="693723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400" i="1" dirty="0" smtClean="0"/>
                          <a:t>reset</a:t>
                        </a:r>
                        <a:endParaRPr lang="en-US" sz="1400" i="1" dirty="0"/>
                      </a:p>
                    </p:txBody>
                  </p:sp>
                  <p:cxnSp>
                    <p:nvCxnSpPr>
                      <p:cNvPr id="50" name="Straight Arrow Connector 49"/>
                      <p:cNvCxnSpPr/>
                      <p:nvPr/>
                    </p:nvCxnSpPr>
                    <p:spPr>
                      <a:xfrm>
                        <a:off x="937953" y="3170658"/>
                        <a:ext cx="124507" cy="141102"/>
                      </a:xfrm>
                      <a:prstGeom prst="straightConnector1">
                        <a:avLst/>
                      </a:prstGeom>
                      <a:ln>
                        <a:tailEnd type="arrow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" name="Straight Arrow Connector 50"/>
                      <p:cNvCxnSpPr/>
                      <p:nvPr/>
                    </p:nvCxnSpPr>
                    <p:spPr>
                      <a:xfrm flipV="1">
                        <a:off x="307130" y="3826369"/>
                        <a:ext cx="3071172" cy="33201"/>
                      </a:xfrm>
                      <a:prstGeom prst="straightConnector1">
                        <a:avLst/>
                      </a:prstGeom>
                      <a:ln>
                        <a:tailEnd type="arrow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2" name="Straight Arrow Connector 51"/>
                      <p:cNvCxnSpPr/>
                      <p:nvPr/>
                    </p:nvCxnSpPr>
                    <p:spPr>
                      <a:xfrm flipV="1">
                        <a:off x="285209" y="1103920"/>
                        <a:ext cx="13608" cy="2775250"/>
                      </a:xfrm>
                      <a:prstGeom prst="straightConnector1">
                        <a:avLst/>
                      </a:prstGeom>
                      <a:ln>
                        <a:tailEnd type="arrow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3" name="TextBox 52"/>
                      <p:cNvSpPr txBox="1"/>
                      <p:nvPr/>
                    </p:nvSpPr>
                    <p:spPr>
                      <a:xfrm>
                        <a:off x="2816853" y="3829370"/>
                        <a:ext cx="563075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200" dirty="0" smtClean="0"/>
                          <a:t>Time</a:t>
                        </a:r>
                        <a:endParaRPr lang="en-US" sz="1200" dirty="0"/>
                      </a:p>
                    </p:txBody>
                  </p:sp>
                  <p:cxnSp>
                    <p:nvCxnSpPr>
                      <p:cNvPr id="54" name="Straight Connector 53"/>
                      <p:cNvCxnSpPr/>
                      <p:nvPr/>
                    </p:nvCxnSpPr>
                    <p:spPr>
                      <a:xfrm>
                        <a:off x="1145463" y="3751670"/>
                        <a:ext cx="0" cy="157703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5" name="Straight Connector 54"/>
                      <p:cNvCxnSpPr/>
                      <p:nvPr/>
                    </p:nvCxnSpPr>
                    <p:spPr>
                      <a:xfrm flipH="1" flipV="1">
                        <a:off x="218803" y="3422661"/>
                        <a:ext cx="187919" cy="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41" name="TextBox 40"/>
                    <p:cNvSpPr txBox="1"/>
                    <p:nvPr/>
                  </p:nvSpPr>
                  <p:spPr>
                    <a:xfrm>
                      <a:off x="1095663" y="3012954"/>
                      <a:ext cx="274346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050" dirty="0" smtClean="0"/>
                        <a:t>1</a:t>
                      </a:r>
                      <a:endParaRPr lang="en-US" sz="1050" dirty="0"/>
                    </a:p>
                  </p:txBody>
                </p:sp>
                <p:sp>
                  <p:nvSpPr>
                    <p:cNvPr id="42" name="TextBox 41"/>
                    <p:cNvSpPr txBox="1"/>
                    <p:nvPr/>
                  </p:nvSpPr>
                  <p:spPr>
                    <a:xfrm>
                      <a:off x="1272967" y="2874850"/>
                      <a:ext cx="270270" cy="25391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050" dirty="0"/>
                        <a:t>2</a:t>
                      </a:r>
                    </a:p>
                  </p:txBody>
                </p:sp>
                <p:sp>
                  <p:nvSpPr>
                    <p:cNvPr id="43" name="TextBox 42"/>
                    <p:cNvSpPr txBox="1"/>
                    <p:nvPr/>
                  </p:nvSpPr>
                  <p:spPr>
                    <a:xfrm>
                      <a:off x="1433667" y="2728450"/>
                      <a:ext cx="270270" cy="25391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050" dirty="0" smtClean="0"/>
                        <a:t>3</a:t>
                      </a:r>
                      <a:endParaRPr lang="en-US" sz="1050" dirty="0"/>
                    </a:p>
                  </p:txBody>
                </p:sp>
                <p:sp>
                  <p:nvSpPr>
                    <p:cNvPr id="44" name="TextBox 43"/>
                    <p:cNvSpPr txBox="1"/>
                    <p:nvPr/>
                  </p:nvSpPr>
                  <p:spPr>
                    <a:xfrm>
                      <a:off x="2714930" y="1353623"/>
                      <a:ext cx="355874" cy="25391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050" dirty="0" smtClean="0"/>
                        <a:t>12</a:t>
                      </a:r>
                      <a:endParaRPr lang="en-US" sz="1050" dirty="0"/>
                    </a:p>
                  </p:txBody>
                </p:sp>
              </p:grpSp>
              <p:grpSp>
                <p:nvGrpSpPr>
                  <p:cNvPr id="29" name="Group 28"/>
                  <p:cNvGrpSpPr/>
                  <p:nvPr/>
                </p:nvGrpSpPr>
                <p:grpSpPr>
                  <a:xfrm>
                    <a:off x="5563707" y="1389536"/>
                    <a:ext cx="3269646" cy="2572845"/>
                    <a:chOff x="4310337" y="1472537"/>
                    <a:chExt cx="3269646" cy="2572845"/>
                  </a:xfrm>
                </p:grpSpPr>
                <p:grpSp>
                  <p:nvGrpSpPr>
                    <p:cNvPr id="30" name="Group 57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4685244" y="1472537"/>
                      <a:ext cx="2413000" cy="2400300"/>
                      <a:chOff x="2349500" y="2940050"/>
                      <a:chExt cx="2413000" cy="2399557"/>
                    </a:xfrm>
                    <a:solidFill>
                      <a:srgbClr val="191919"/>
                    </a:solidFill>
                  </p:grpSpPr>
                  <p:sp>
                    <p:nvSpPr>
                      <p:cNvPr id="36" name="Rectangle 35"/>
                      <p:cNvSpPr/>
                      <p:nvPr/>
                    </p:nvSpPr>
                    <p:spPr bwMode="auto">
                      <a:xfrm flipV="1">
                        <a:off x="2349500" y="2940050"/>
                        <a:ext cx="1346200" cy="1333087"/>
                      </a:xfrm>
                      <a:prstGeom prst="rect">
                        <a:avLst/>
                      </a:prstGeom>
                      <a:solidFill>
                        <a:srgbClr val="E6E6E6"/>
                      </a:solidFill>
                      <a:ln w="254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7" name="Rectangle 36"/>
                      <p:cNvSpPr/>
                      <p:nvPr/>
                    </p:nvSpPr>
                    <p:spPr bwMode="auto">
                      <a:xfrm flipV="1">
                        <a:off x="2806700" y="3397109"/>
                        <a:ext cx="1346200" cy="1333087"/>
                      </a:xfrm>
                      <a:prstGeom prst="rect">
                        <a:avLst/>
                      </a:prstGeom>
                      <a:solidFill>
                        <a:srgbClr val="999999"/>
                      </a:solidFill>
                      <a:ln w="254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8" name="Rectangle 37"/>
                      <p:cNvSpPr/>
                      <p:nvPr/>
                    </p:nvSpPr>
                    <p:spPr bwMode="auto">
                      <a:xfrm flipV="1">
                        <a:off x="3416300" y="4006520"/>
                        <a:ext cx="1346200" cy="1333087"/>
                      </a:xfrm>
                      <a:prstGeom prst="rect">
                        <a:avLst/>
                      </a:prstGeom>
                      <a:solidFill>
                        <a:srgbClr val="333333"/>
                      </a:solidFill>
                      <a:ln w="254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1" name="Group 30"/>
                    <p:cNvGrpSpPr/>
                    <p:nvPr/>
                  </p:nvGrpSpPr>
                  <p:grpSpPr>
                    <a:xfrm>
                      <a:off x="6048045" y="2508682"/>
                      <a:ext cx="1531938" cy="1536700"/>
                      <a:chOff x="6048045" y="2508682"/>
                      <a:chExt cx="1531938" cy="1536700"/>
                    </a:xfrm>
                  </p:grpSpPr>
                  <p:cxnSp>
                    <p:nvCxnSpPr>
                      <p:cNvPr id="33" name="Straight Arrow Connector 32"/>
                      <p:cNvCxnSpPr/>
                      <p:nvPr/>
                    </p:nvCxnSpPr>
                    <p:spPr>
                      <a:xfrm rot="5400000" flipH="1" flipV="1">
                        <a:off x="6045664" y="2511063"/>
                        <a:ext cx="1536700" cy="1531938"/>
                      </a:xfrm>
                      <a:prstGeom prst="straightConnector1">
                        <a:avLst/>
                      </a:prstGeom>
                      <a:ln>
                        <a:tailEnd type="arrow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4" name="TextBox 33"/>
                      <p:cNvSpPr txBox="1"/>
                      <p:nvPr/>
                    </p:nvSpPr>
                    <p:spPr>
                      <a:xfrm rot="18814664">
                        <a:off x="7143806" y="2695253"/>
                        <a:ext cx="563075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200" dirty="0" smtClean="0"/>
                          <a:t>Time</a:t>
                        </a:r>
                        <a:endParaRPr lang="en-US" sz="1200" dirty="0"/>
                      </a:p>
                    </p:txBody>
                  </p:sp>
                  <p:sp>
                    <p:nvSpPr>
                      <p:cNvPr id="35" name="TextBox 34"/>
                      <p:cNvSpPr txBox="1"/>
                      <p:nvPr/>
                    </p:nvSpPr>
                    <p:spPr>
                      <a:xfrm>
                        <a:off x="7362513" y="2514946"/>
                        <a:ext cx="184666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sp>
                  <p:nvSpPr>
                    <p:cNvPr id="32" name="TextBox 31"/>
                    <p:cNvSpPr txBox="1"/>
                    <p:nvPr/>
                  </p:nvSpPr>
                  <p:spPr>
                    <a:xfrm>
                      <a:off x="4310337" y="2642452"/>
                      <a:ext cx="274346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05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1050" dirty="0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24" name="TextBox 23"/>
                <p:cNvSpPr txBox="1"/>
                <p:nvPr/>
              </p:nvSpPr>
              <p:spPr>
                <a:xfrm>
                  <a:off x="2549001" y="1296268"/>
                  <a:ext cx="355874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dirty="0" smtClean="0"/>
                    <a:t>10</a:t>
                  </a:r>
                  <a:endParaRPr lang="en-US" sz="1050" dirty="0"/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2701413" y="1133271"/>
                  <a:ext cx="355874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dirty="0" smtClean="0"/>
                    <a:t>11</a:t>
                  </a:r>
                  <a:endParaRPr lang="en-US" sz="1050" dirty="0"/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1709977" y="2233452"/>
                  <a:ext cx="270270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dirty="0"/>
                    <a:t>4</a:t>
                  </a: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2468995" y="1440371"/>
                  <a:ext cx="270270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dirty="0"/>
                    <a:t>9</a:t>
                  </a:r>
                </a:p>
              </p:txBody>
            </p:sp>
          </p:grpSp>
          <p:sp>
            <p:nvSpPr>
              <p:cNvPr id="11" name="Diamond 10"/>
              <p:cNvSpPr/>
              <p:nvPr/>
            </p:nvSpPr>
            <p:spPr>
              <a:xfrm flipV="1">
                <a:off x="2103774" y="5385880"/>
                <a:ext cx="83004" cy="91302"/>
              </a:xfrm>
              <a:prstGeom prst="diamond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iamond 11"/>
              <p:cNvSpPr/>
              <p:nvPr/>
            </p:nvSpPr>
            <p:spPr>
              <a:xfrm flipV="1">
                <a:off x="2679458" y="4816180"/>
                <a:ext cx="83004" cy="91302"/>
              </a:xfrm>
              <a:prstGeom prst="diamond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iamond 12"/>
              <p:cNvSpPr/>
              <p:nvPr/>
            </p:nvSpPr>
            <p:spPr>
              <a:xfrm flipV="1">
                <a:off x="3313274" y="4163478"/>
                <a:ext cx="83004" cy="91302"/>
              </a:xfrm>
              <a:prstGeom prst="diamond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Left Brace 13"/>
              <p:cNvSpPr/>
              <p:nvPr/>
            </p:nvSpPr>
            <p:spPr>
              <a:xfrm rot="13510229">
                <a:off x="2967242" y="3851609"/>
                <a:ext cx="299022" cy="660284"/>
              </a:xfrm>
              <a:prstGeom prst="leftBrace">
                <a:avLst/>
              </a:pr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Left Brace 14"/>
              <p:cNvSpPr/>
              <p:nvPr/>
            </p:nvSpPr>
            <p:spPr>
              <a:xfrm rot="13510229">
                <a:off x="2339398" y="4477117"/>
                <a:ext cx="299022" cy="660284"/>
              </a:xfrm>
              <a:prstGeom prst="leftBrace">
                <a:avLst/>
              </a:pr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Left Brace 15"/>
              <p:cNvSpPr/>
              <p:nvPr/>
            </p:nvSpPr>
            <p:spPr>
              <a:xfrm rot="13510229">
                <a:off x="1728155" y="5094325"/>
                <a:ext cx="299022" cy="660284"/>
              </a:xfrm>
              <a:prstGeom prst="leftBrace">
                <a:avLst>
                  <a:gd name="adj1" fmla="val 8333"/>
                  <a:gd name="adj2" fmla="val 53470"/>
                </a:avLst>
              </a:pr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133295" y="5304501"/>
                <a:ext cx="27434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FF0000"/>
                    </a:solidFill>
                  </a:rPr>
                  <a:t>1</a:t>
                </a:r>
                <a:endParaRPr lang="en-US" sz="105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709019" y="4709888"/>
                <a:ext cx="270270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>
                    <a:solidFill>
                      <a:srgbClr val="FF0000"/>
                    </a:solidFill>
                  </a:rPr>
                  <a:t>2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364215" y="4264677"/>
                <a:ext cx="270270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>
                    <a:solidFill>
                      <a:srgbClr val="FF0000"/>
                    </a:solidFill>
                  </a:rPr>
                  <a:t>2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790530" y="3802866"/>
                <a:ext cx="270270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FF0000"/>
                    </a:solidFill>
                  </a:rPr>
                  <a:t>3</a:t>
                </a:r>
                <a:endParaRPr lang="en-US" sz="105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348829" y="4088068"/>
                <a:ext cx="270270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FF0000"/>
                    </a:solidFill>
                  </a:rPr>
                  <a:t>3</a:t>
                </a:r>
                <a:endParaRPr lang="en-US" sz="105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835436" y="3907076"/>
                <a:ext cx="1441357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 smtClean="0">
                    <a:solidFill>
                      <a:srgbClr val="FF0000"/>
                    </a:solidFill>
                  </a:rPr>
                  <a:t>Groups of reads</a:t>
                </a:r>
              </a:p>
              <a:p>
                <a:r>
                  <a:rPr lang="en-US" sz="1400" i="1" dirty="0">
                    <a:solidFill>
                      <a:srgbClr val="FF0000"/>
                    </a:solidFill>
                  </a:rPr>
                  <a:t>c</a:t>
                </a:r>
                <a:r>
                  <a:rPr lang="en-US" sz="1400" i="1" dirty="0" smtClean="0">
                    <a:solidFill>
                      <a:srgbClr val="FF0000"/>
                    </a:solidFill>
                  </a:rPr>
                  <a:t>an be averaged</a:t>
                </a:r>
              </a:p>
              <a:p>
                <a:r>
                  <a:rPr lang="en-US" sz="1400" i="1" dirty="0">
                    <a:solidFill>
                      <a:srgbClr val="FF0000"/>
                    </a:solidFill>
                  </a:rPr>
                  <a:t>o</a:t>
                </a:r>
                <a:r>
                  <a:rPr lang="en-US" sz="1400" i="1" dirty="0" smtClean="0">
                    <a:solidFill>
                      <a:srgbClr val="FF0000"/>
                    </a:solidFill>
                  </a:rPr>
                  <a:t>n board</a:t>
                </a:r>
                <a:endParaRPr lang="en-US" sz="1400" i="1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71" name="TextBox 70"/>
          <p:cNvSpPr txBox="1"/>
          <p:nvPr/>
        </p:nvSpPr>
        <p:spPr>
          <a:xfrm>
            <a:off x="1642265" y="5209174"/>
            <a:ext cx="7023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N_FRAMES</a:t>
            </a:r>
            <a:r>
              <a:rPr lang="en-US" dirty="0" smtClean="0"/>
              <a:t> = Number of frames averaged in each  group</a:t>
            </a:r>
          </a:p>
          <a:p>
            <a:endParaRPr lang="en-US" dirty="0" smtClean="0"/>
          </a:p>
        </p:txBody>
      </p:sp>
      <p:sp>
        <p:nvSpPr>
          <p:cNvPr id="72" name="Right Arrow 71"/>
          <p:cNvSpPr/>
          <p:nvPr/>
        </p:nvSpPr>
        <p:spPr>
          <a:xfrm>
            <a:off x="3680301" y="3176108"/>
            <a:ext cx="1535080" cy="5528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3758640" y="2491742"/>
            <a:ext cx="2140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FF0000"/>
                </a:solidFill>
              </a:rPr>
              <a:t>Only the averaged</a:t>
            </a:r>
          </a:p>
          <a:p>
            <a:r>
              <a:rPr lang="en-US" sz="1400" i="1" dirty="0">
                <a:solidFill>
                  <a:srgbClr val="FF0000"/>
                </a:solidFill>
              </a:rPr>
              <a:t>g</a:t>
            </a:r>
            <a:r>
              <a:rPr lang="en-US" sz="1400" i="1" dirty="0" smtClean="0">
                <a:solidFill>
                  <a:srgbClr val="FF0000"/>
                </a:solidFill>
              </a:rPr>
              <a:t>roups are sent to ground</a:t>
            </a:r>
            <a:endParaRPr lang="en-US" sz="1400" i="1" dirty="0">
              <a:solidFill>
                <a:srgbClr val="FF0000"/>
              </a:solidFill>
            </a:endParaRPr>
          </a:p>
        </p:txBody>
      </p:sp>
      <p:graphicFrame>
        <p:nvGraphicFramePr>
          <p:cNvPr id="78" name="Table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44856"/>
              </p:ext>
            </p:extLst>
          </p:nvPr>
        </p:nvGraphicFramePr>
        <p:xfrm>
          <a:off x="1726575" y="5578879"/>
          <a:ext cx="1991315" cy="11887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07060"/>
                <a:gridCol w="884255"/>
              </a:tblGrid>
              <a:tr h="25096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NIRCam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1, 2, 4, 8</a:t>
                      </a:r>
                      <a:endParaRPr lang="en-US" dirty="0"/>
                    </a:p>
                  </a:txBody>
                  <a:tcPr/>
                </a:tc>
              </a:tr>
              <a:tr h="250965">
                <a:tc>
                  <a:txBody>
                    <a:bodyPr/>
                    <a:lstStyle/>
                    <a:p>
                      <a:r>
                        <a:rPr lang="en-US" dirty="0" smtClean="0"/>
                        <a:t>NIRISS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1, 4</a:t>
                      </a:r>
                      <a:endParaRPr lang="en-US" dirty="0"/>
                    </a:p>
                  </a:txBody>
                  <a:tcPr/>
                </a:tc>
              </a:tr>
              <a:tr h="250965">
                <a:tc>
                  <a:txBody>
                    <a:bodyPr/>
                    <a:lstStyle/>
                    <a:p>
                      <a:r>
                        <a:rPr lang="en-US" dirty="0" smtClean="0"/>
                        <a:t>NIRSpec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1, 4, 5</a:t>
                      </a:r>
                      <a:endParaRPr lang="en-US" dirty="0"/>
                    </a:p>
                  </a:txBody>
                  <a:tcPr/>
                </a:tc>
              </a:tr>
              <a:tr h="250965">
                <a:tc>
                  <a:txBody>
                    <a:bodyPr/>
                    <a:lstStyle/>
                    <a:p>
                      <a:r>
                        <a:rPr lang="en-US" dirty="0" smtClean="0"/>
                        <a:t>MIRI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618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38225" y="331060"/>
            <a:ext cx="6669130" cy="9399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baseline="0">
                <a:solidFill>
                  <a:srgbClr val="72BE49"/>
                </a:solidFill>
                <a:latin typeface="Abadi MT Condensed Light" charset="0"/>
                <a:ea typeface="Abadi MT Condensed Light" charset="0"/>
                <a:cs typeface="Abadi MT Condensed Light" charset="0"/>
              </a:defRPr>
            </a:lvl1pPr>
          </a:lstStyle>
          <a:p>
            <a:r>
              <a:rPr lang="en-US" dirty="0" smtClean="0"/>
              <a:t>Detector Concepts  </a:t>
            </a:r>
            <a:r>
              <a:rPr lang="en-US" smtClean="0"/>
              <a:t>- NSKIP (NIRCAM ONLY)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3180" y="947834"/>
            <a:ext cx="729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Solution #2  - Discarding some reads</a:t>
            </a:r>
            <a:endParaRPr lang="en-US" b="1" dirty="0"/>
          </a:p>
        </p:txBody>
      </p:sp>
      <p:sp>
        <p:nvSpPr>
          <p:cNvPr id="72" name="Right Arrow 71"/>
          <p:cNvSpPr/>
          <p:nvPr/>
        </p:nvSpPr>
        <p:spPr>
          <a:xfrm>
            <a:off x="3710591" y="1761260"/>
            <a:ext cx="1535080" cy="5528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3392856" y="2289845"/>
            <a:ext cx="196079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FF0000"/>
                </a:solidFill>
              </a:rPr>
              <a:t>Only a reduced number</a:t>
            </a:r>
          </a:p>
          <a:p>
            <a:r>
              <a:rPr lang="en-US" sz="1400" i="1" dirty="0" err="1">
                <a:solidFill>
                  <a:srgbClr val="FF0000"/>
                </a:solidFill>
              </a:rPr>
              <a:t>f</a:t>
            </a:r>
            <a:r>
              <a:rPr lang="en-US" sz="1400" i="1" dirty="0" err="1" smtClean="0">
                <a:solidFill>
                  <a:srgbClr val="FF0000"/>
                </a:solidFill>
              </a:rPr>
              <a:t>f</a:t>
            </a:r>
            <a:r>
              <a:rPr lang="en-US" sz="1400" i="1" dirty="0" smtClean="0">
                <a:solidFill>
                  <a:srgbClr val="FF0000"/>
                </a:solidFill>
              </a:rPr>
              <a:t> groups are sent to </a:t>
            </a:r>
          </a:p>
          <a:p>
            <a:r>
              <a:rPr lang="en-US" sz="1400" i="1" dirty="0" smtClean="0">
                <a:solidFill>
                  <a:srgbClr val="FF0000"/>
                </a:solidFill>
              </a:rPr>
              <a:t>the ground</a:t>
            </a:r>
            <a:endParaRPr lang="en-US" sz="1400" i="1" dirty="0">
              <a:solidFill>
                <a:srgbClr val="FF0000"/>
              </a:solidFill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11862" y="1334906"/>
            <a:ext cx="8659043" cy="3049358"/>
            <a:chOff x="174310" y="913023"/>
            <a:chExt cx="8659043" cy="3049358"/>
          </a:xfrm>
        </p:grpSpPr>
        <p:grpSp>
          <p:nvGrpSpPr>
            <p:cNvPr id="80" name="Group 79"/>
            <p:cNvGrpSpPr/>
            <p:nvPr/>
          </p:nvGrpSpPr>
          <p:grpSpPr>
            <a:xfrm>
              <a:off x="174310" y="913023"/>
              <a:ext cx="3329529" cy="3002449"/>
              <a:chOff x="50399" y="1103920"/>
              <a:chExt cx="3329529" cy="3002449"/>
            </a:xfrm>
          </p:grpSpPr>
          <p:sp>
            <p:nvSpPr>
              <p:cNvPr id="105" name="TextBox 104"/>
              <p:cNvSpPr txBox="1"/>
              <p:nvPr/>
            </p:nvSpPr>
            <p:spPr>
              <a:xfrm rot="16200000">
                <a:off x="-141104" y="1336325"/>
                <a:ext cx="66000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Signal</a:t>
                </a:r>
                <a:endParaRPr lang="en-US" sz="1200" dirty="0"/>
              </a:p>
            </p:txBody>
          </p:sp>
          <p:grpSp>
            <p:nvGrpSpPr>
              <p:cNvPr id="106" name="Group 105"/>
              <p:cNvGrpSpPr/>
              <p:nvPr/>
            </p:nvGrpSpPr>
            <p:grpSpPr>
              <a:xfrm>
                <a:off x="218803" y="1103920"/>
                <a:ext cx="3161125" cy="3002449"/>
                <a:chOff x="218803" y="1103920"/>
                <a:chExt cx="3161125" cy="3002449"/>
              </a:xfrm>
            </p:grpSpPr>
            <p:grpSp>
              <p:nvGrpSpPr>
                <p:cNvPr id="111" name="Group 110"/>
                <p:cNvGrpSpPr/>
                <p:nvPr/>
              </p:nvGrpSpPr>
              <p:grpSpPr>
                <a:xfrm flipV="1">
                  <a:off x="1278272" y="1535528"/>
                  <a:ext cx="1759404" cy="1767702"/>
                  <a:chOff x="1261671" y="2050137"/>
                  <a:chExt cx="1759404" cy="1767702"/>
                </a:xfrm>
              </p:grpSpPr>
              <p:sp>
                <p:nvSpPr>
                  <p:cNvPr id="127" name="Diamond 126"/>
                  <p:cNvSpPr/>
                  <p:nvPr/>
                </p:nvSpPr>
                <p:spPr>
                  <a:xfrm>
                    <a:off x="1261671" y="2050137"/>
                    <a:ext cx="83004" cy="91302"/>
                  </a:xfrm>
                  <a:prstGeom prst="diamond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" name="Diamond 127"/>
                  <p:cNvSpPr/>
                  <p:nvPr/>
                </p:nvSpPr>
                <p:spPr>
                  <a:xfrm>
                    <a:off x="1414071" y="2202537"/>
                    <a:ext cx="83004" cy="91302"/>
                  </a:xfrm>
                  <a:prstGeom prst="diamond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9" name="Diamond 128"/>
                  <p:cNvSpPr/>
                  <p:nvPr/>
                </p:nvSpPr>
                <p:spPr>
                  <a:xfrm>
                    <a:off x="1566471" y="2354937"/>
                    <a:ext cx="83004" cy="91302"/>
                  </a:xfrm>
                  <a:prstGeom prst="diamond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0" name="Diamond 129"/>
                  <p:cNvSpPr/>
                  <p:nvPr/>
                </p:nvSpPr>
                <p:spPr>
                  <a:xfrm>
                    <a:off x="1718871" y="2507337"/>
                    <a:ext cx="83004" cy="91302"/>
                  </a:xfrm>
                  <a:prstGeom prst="diamond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1" name="Diamond 130"/>
                  <p:cNvSpPr/>
                  <p:nvPr/>
                </p:nvSpPr>
                <p:spPr>
                  <a:xfrm>
                    <a:off x="1871271" y="2659737"/>
                    <a:ext cx="83004" cy="91302"/>
                  </a:xfrm>
                  <a:prstGeom prst="diamond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2" name="Diamond 131"/>
                  <p:cNvSpPr/>
                  <p:nvPr/>
                </p:nvSpPr>
                <p:spPr>
                  <a:xfrm>
                    <a:off x="2023671" y="2812137"/>
                    <a:ext cx="83004" cy="91302"/>
                  </a:xfrm>
                  <a:prstGeom prst="diamond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3" name="Diamond 132"/>
                  <p:cNvSpPr/>
                  <p:nvPr/>
                </p:nvSpPr>
                <p:spPr>
                  <a:xfrm>
                    <a:off x="2176071" y="2964537"/>
                    <a:ext cx="83004" cy="91302"/>
                  </a:xfrm>
                  <a:prstGeom prst="diamond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4" name="Diamond 133"/>
                  <p:cNvSpPr/>
                  <p:nvPr/>
                </p:nvSpPr>
                <p:spPr>
                  <a:xfrm>
                    <a:off x="2328471" y="3116937"/>
                    <a:ext cx="83004" cy="91302"/>
                  </a:xfrm>
                  <a:prstGeom prst="diamond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5" name="Diamond 134"/>
                  <p:cNvSpPr/>
                  <p:nvPr/>
                </p:nvSpPr>
                <p:spPr>
                  <a:xfrm>
                    <a:off x="2480871" y="3269337"/>
                    <a:ext cx="83004" cy="91302"/>
                  </a:xfrm>
                  <a:prstGeom prst="diamond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6" name="Diamond 135"/>
                  <p:cNvSpPr/>
                  <p:nvPr/>
                </p:nvSpPr>
                <p:spPr>
                  <a:xfrm>
                    <a:off x="2633271" y="3421737"/>
                    <a:ext cx="83004" cy="91302"/>
                  </a:xfrm>
                  <a:prstGeom prst="diamond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7" name="Diamond 136"/>
                  <p:cNvSpPr/>
                  <p:nvPr/>
                </p:nvSpPr>
                <p:spPr>
                  <a:xfrm>
                    <a:off x="2785671" y="3574137"/>
                    <a:ext cx="83004" cy="91302"/>
                  </a:xfrm>
                  <a:prstGeom prst="diamond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8" name="Diamond 137"/>
                  <p:cNvSpPr/>
                  <p:nvPr/>
                </p:nvSpPr>
                <p:spPr>
                  <a:xfrm>
                    <a:off x="2938071" y="3726537"/>
                    <a:ext cx="83004" cy="91302"/>
                  </a:xfrm>
                  <a:prstGeom prst="diamond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12" name="Diamond 111"/>
                <p:cNvSpPr/>
                <p:nvPr/>
              </p:nvSpPr>
              <p:spPr>
                <a:xfrm flipV="1">
                  <a:off x="1082072" y="3356028"/>
                  <a:ext cx="83004" cy="91302"/>
                </a:xfrm>
                <a:prstGeom prst="diamond">
                  <a:avLst/>
                </a:prstGeom>
                <a:solidFill>
                  <a:srgbClr val="C0504D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13" name="Group 112"/>
                <p:cNvGrpSpPr/>
                <p:nvPr/>
              </p:nvGrpSpPr>
              <p:grpSpPr>
                <a:xfrm>
                  <a:off x="578724" y="3365019"/>
                  <a:ext cx="387804" cy="91302"/>
                  <a:chOff x="1234472" y="3813228"/>
                  <a:chExt cx="387804" cy="91302"/>
                </a:xfrm>
              </p:grpSpPr>
              <p:sp>
                <p:nvSpPr>
                  <p:cNvPr id="124" name="Diamond 123"/>
                  <p:cNvSpPr/>
                  <p:nvPr/>
                </p:nvSpPr>
                <p:spPr>
                  <a:xfrm flipV="1">
                    <a:off x="1234472" y="3813228"/>
                    <a:ext cx="83004" cy="91302"/>
                  </a:xfrm>
                  <a:prstGeom prst="diamond">
                    <a:avLst/>
                  </a:prstGeom>
                  <a:solidFill>
                    <a:srgbClr val="00705C"/>
                  </a:solidFill>
                  <a:ln>
                    <a:solidFill>
                      <a:srgbClr val="00705C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5" name="Diamond 124"/>
                  <p:cNvSpPr/>
                  <p:nvPr/>
                </p:nvSpPr>
                <p:spPr>
                  <a:xfrm flipV="1">
                    <a:off x="1386872" y="3813228"/>
                    <a:ext cx="83004" cy="91302"/>
                  </a:xfrm>
                  <a:prstGeom prst="diamond">
                    <a:avLst/>
                  </a:prstGeom>
                  <a:solidFill>
                    <a:srgbClr val="00705C"/>
                  </a:solidFill>
                  <a:ln>
                    <a:solidFill>
                      <a:srgbClr val="00705C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6" name="Diamond 125"/>
                  <p:cNvSpPr/>
                  <p:nvPr/>
                </p:nvSpPr>
                <p:spPr>
                  <a:xfrm flipV="1">
                    <a:off x="1539272" y="3813228"/>
                    <a:ext cx="83004" cy="91302"/>
                  </a:xfrm>
                  <a:prstGeom prst="diamond">
                    <a:avLst/>
                  </a:prstGeom>
                  <a:solidFill>
                    <a:srgbClr val="00705C"/>
                  </a:solidFill>
                  <a:ln>
                    <a:solidFill>
                      <a:srgbClr val="00705C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14" name="TextBox 113"/>
                <p:cNvSpPr txBox="1"/>
                <p:nvPr/>
              </p:nvSpPr>
              <p:spPr>
                <a:xfrm>
                  <a:off x="489728" y="3427962"/>
                  <a:ext cx="55626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i="1" dirty="0" smtClean="0"/>
                    <a:t>idle</a:t>
                  </a:r>
                  <a:endParaRPr lang="en-US" sz="1400" i="1" dirty="0"/>
                </a:p>
              </p:txBody>
            </p:sp>
            <p:sp>
              <p:nvSpPr>
                <p:cNvPr id="115" name="TextBox 114"/>
                <p:cNvSpPr txBox="1"/>
                <p:nvPr/>
              </p:nvSpPr>
              <p:spPr>
                <a:xfrm>
                  <a:off x="359912" y="2899751"/>
                  <a:ext cx="69372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i="1" dirty="0" smtClean="0"/>
                    <a:t>reset</a:t>
                  </a:r>
                  <a:endParaRPr lang="en-US" sz="1400" i="1" dirty="0"/>
                </a:p>
              </p:txBody>
            </p:sp>
            <p:sp>
              <p:nvSpPr>
                <p:cNvPr id="116" name="TextBox 115"/>
                <p:cNvSpPr txBox="1"/>
                <p:nvPr/>
              </p:nvSpPr>
              <p:spPr>
                <a:xfrm>
                  <a:off x="645121" y="1500026"/>
                  <a:ext cx="1658819" cy="7386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i="1" dirty="0" smtClean="0"/>
                    <a:t>Non destructive </a:t>
                  </a:r>
                </a:p>
                <a:p>
                  <a:r>
                    <a:rPr lang="en-US" sz="1400" i="1" dirty="0" smtClean="0"/>
                    <a:t>reads during</a:t>
                  </a:r>
                </a:p>
                <a:p>
                  <a:r>
                    <a:rPr lang="en-US" sz="1400" i="1" dirty="0" smtClean="0"/>
                    <a:t>integration</a:t>
                  </a:r>
                  <a:endParaRPr lang="en-US" sz="1400" i="1" dirty="0"/>
                </a:p>
              </p:txBody>
            </p:sp>
            <p:cxnSp>
              <p:nvCxnSpPr>
                <p:cNvPr id="117" name="Straight Arrow Connector 116"/>
                <p:cNvCxnSpPr/>
                <p:nvPr/>
              </p:nvCxnSpPr>
              <p:spPr>
                <a:xfrm>
                  <a:off x="937953" y="3170658"/>
                  <a:ext cx="124507" cy="14110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8" name="Left Brace 117"/>
                <p:cNvSpPr/>
                <p:nvPr/>
              </p:nvSpPr>
              <p:spPr>
                <a:xfrm rot="2702902">
                  <a:off x="1776366" y="1008704"/>
                  <a:ext cx="389579" cy="2423280"/>
                </a:xfrm>
                <a:prstGeom prst="leftBrace">
                  <a:avLst/>
                </a:prstGeom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9" name="Straight Arrow Connector 118"/>
                <p:cNvCxnSpPr/>
                <p:nvPr/>
              </p:nvCxnSpPr>
              <p:spPr>
                <a:xfrm flipV="1">
                  <a:off x="307130" y="3826369"/>
                  <a:ext cx="3071172" cy="3320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Arrow Connector 119"/>
                <p:cNvCxnSpPr/>
                <p:nvPr/>
              </p:nvCxnSpPr>
              <p:spPr>
                <a:xfrm flipV="1">
                  <a:off x="285209" y="1103920"/>
                  <a:ext cx="13608" cy="277525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1" name="TextBox 120"/>
                <p:cNvSpPr txBox="1"/>
                <p:nvPr/>
              </p:nvSpPr>
              <p:spPr>
                <a:xfrm>
                  <a:off x="2816853" y="3829370"/>
                  <a:ext cx="56307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Time</a:t>
                  </a:r>
                  <a:endParaRPr lang="en-US" sz="1200" dirty="0"/>
                </a:p>
              </p:txBody>
            </p:sp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1145463" y="3751670"/>
                  <a:ext cx="0" cy="157703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flipH="1" flipV="1">
                  <a:off x="218803" y="3422661"/>
                  <a:ext cx="187919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7" name="TextBox 106"/>
              <p:cNvSpPr txBox="1"/>
              <p:nvPr/>
            </p:nvSpPr>
            <p:spPr>
              <a:xfrm>
                <a:off x="1286574" y="3212158"/>
                <a:ext cx="27434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smtClean="0"/>
                  <a:t>1</a:t>
                </a:r>
                <a:endParaRPr lang="en-US" sz="1050" dirty="0"/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1430675" y="3107253"/>
                <a:ext cx="270270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/>
                  <a:t>2</a:t>
                </a: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1591375" y="2919353"/>
                <a:ext cx="270270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smtClean="0"/>
                  <a:t>3</a:t>
                </a:r>
                <a:endParaRPr lang="en-US" sz="1050" dirty="0"/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2972245" y="1494725"/>
                <a:ext cx="355874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smtClean="0"/>
                  <a:t>12</a:t>
                </a:r>
                <a:endParaRPr lang="en-US" sz="1050" dirty="0"/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5563707" y="1115923"/>
              <a:ext cx="3269646" cy="2846458"/>
              <a:chOff x="4310337" y="1198924"/>
              <a:chExt cx="3269646" cy="2846458"/>
            </a:xfrm>
          </p:grpSpPr>
          <p:sp>
            <p:nvSpPr>
              <p:cNvPr id="87" name="Rectangle 86"/>
              <p:cNvSpPr/>
              <p:nvPr/>
            </p:nvSpPr>
            <p:spPr bwMode="auto">
              <a:xfrm flipH="1" flipV="1">
                <a:off x="5929346" y="1309531"/>
                <a:ext cx="1346200" cy="1333500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88" name="Group 57"/>
              <p:cNvGrpSpPr>
                <a:grpSpLocks/>
              </p:cNvGrpSpPr>
              <p:nvPr/>
            </p:nvGrpSpPr>
            <p:grpSpPr bwMode="auto">
              <a:xfrm flipH="1">
                <a:off x="4532844" y="1472537"/>
                <a:ext cx="2565400" cy="2552700"/>
                <a:chOff x="2349500" y="2940050"/>
                <a:chExt cx="2565400" cy="2551910"/>
              </a:xfrm>
              <a:solidFill>
                <a:srgbClr val="191919"/>
              </a:solidFill>
            </p:grpSpPr>
            <p:sp>
              <p:nvSpPr>
                <p:cNvPr id="96" name="Rectangle 95"/>
                <p:cNvSpPr/>
                <p:nvPr/>
              </p:nvSpPr>
              <p:spPr bwMode="auto">
                <a:xfrm flipV="1">
                  <a:off x="2349500" y="2940050"/>
                  <a:ext cx="1346200" cy="1333087"/>
                </a:xfrm>
                <a:prstGeom prst="rect">
                  <a:avLst/>
                </a:prstGeom>
                <a:solidFill>
                  <a:srgbClr val="E6E6E6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7" name="Rectangle 96"/>
                <p:cNvSpPr/>
                <p:nvPr/>
              </p:nvSpPr>
              <p:spPr bwMode="auto">
                <a:xfrm flipV="1">
                  <a:off x="2501900" y="3092403"/>
                  <a:ext cx="1346200" cy="1333087"/>
                </a:xfrm>
                <a:prstGeom prst="rect">
                  <a:avLst/>
                </a:prstGeom>
                <a:solidFill>
                  <a:srgbClr val="CCCCCC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8" name="Rectangle 97"/>
                <p:cNvSpPr/>
                <p:nvPr/>
              </p:nvSpPr>
              <p:spPr bwMode="auto">
                <a:xfrm flipV="1">
                  <a:off x="2654300" y="3244756"/>
                  <a:ext cx="1346200" cy="1333087"/>
                </a:xfrm>
                <a:prstGeom prst="rect">
                  <a:avLst/>
                </a:prstGeom>
                <a:solidFill>
                  <a:srgbClr val="B3B3B3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9" name="Rectangle 98"/>
                <p:cNvSpPr/>
                <p:nvPr/>
              </p:nvSpPr>
              <p:spPr bwMode="auto">
                <a:xfrm flipV="1">
                  <a:off x="2806700" y="3397109"/>
                  <a:ext cx="1346200" cy="1333087"/>
                </a:xfrm>
                <a:prstGeom prst="rect">
                  <a:avLst/>
                </a:prstGeom>
                <a:solidFill>
                  <a:srgbClr val="999999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0" name="Rectangle 99"/>
                <p:cNvSpPr/>
                <p:nvPr/>
              </p:nvSpPr>
              <p:spPr bwMode="auto">
                <a:xfrm flipV="1">
                  <a:off x="2959100" y="3549461"/>
                  <a:ext cx="1346200" cy="1333087"/>
                </a:xfrm>
                <a:prstGeom prst="rect">
                  <a:avLst/>
                </a:prstGeom>
                <a:solidFill>
                  <a:srgbClr val="808080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1" name="Rectangle 100"/>
                <p:cNvSpPr/>
                <p:nvPr/>
              </p:nvSpPr>
              <p:spPr bwMode="auto">
                <a:xfrm flipV="1">
                  <a:off x="3111500" y="3701814"/>
                  <a:ext cx="1346200" cy="1333087"/>
                </a:xfrm>
                <a:prstGeom prst="rect">
                  <a:avLst/>
                </a:prstGeom>
                <a:solidFill>
                  <a:srgbClr val="666666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2" name="Rectangle 101"/>
                <p:cNvSpPr/>
                <p:nvPr/>
              </p:nvSpPr>
              <p:spPr bwMode="auto">
                <a:xfrm flipV="1">
                  <a:off x="3263900" y="3854167"/>
                  <a:ext cx="1346200" cy="1333087"/>
                </a:xfrm>
                <a:prstGeom prst="rect">
                  <a:avLst/>
                </a:prstGeom>
                <a:solidFill>
                  <a:srgbClr val="4C4C4C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3" name="Rectangle 102"/>
                <p:cNvSpPr/>
                <p:nvPr/>
              </p:nvSpPr>
              <p:spPr bwMode="auto">
                <a:xfrm flipV="1">
                  <a:off x="3416300" y="4006520"/>
                  <a:ext cx="1346200" cy="1333087"/>
                </a:xfrm>
                <a:prstGeom prst="rect">
                  <a:avLst/>
                </a:prstGeom>
                <a:solidFill>
                  <a:srgbClr val="333333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4" name="Rectangle 103"/>
                <p:cNvSpPr/>
                <p:nvPr/>
              </p:nvSpPr>
              <p:spPr bwMode="auto">
                <a:xfrm>
                  <a:off x="3568700" y="4158873"/>
                  <a:ext cx="1346200" cy="1333087"/>
                </a:xfrm>
                <a:prstGeom prst="rect">
                  <a:avLst/>
                </a:prstGeom>
                <a:grpFill/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89" name="Group 88"/>
              <p:cNvGrpSpPr/>
              <p:nvPr/>
            </p:nvGrpSpPr>
            <p:grpSpPr>
              <a:xfrm>
                <a:off x="6048045" y="2508682"/>
                <a:ext cx="1531938" cy="1536700"/>
                <a:chOff x="6048045" y="2508682"/>
                <a:chExt cx="1531938" cy="1536700"/>
              </a:xfrm>
            </p:grpSpPr>
            <p:cxnSp>
              <p:nvCxnSpPr>
                <p:cNvPr id="93" name="Straight Arrow Connector 92"/>
                <p:cNvCxnSpPr/>
                <p:nvPr/>
              </p:nvCxnSpPr>
              <p:spPr>
                <a:xfrm rot="5400000" flipH="1" flipV="1">
                  <a:off x="6045664" y="2511063"/>
                  <a:ext cx="1536700" cy="153193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4" name="TextBox 93"/>
                <p:cNvSpPr txBox="1"/>
                <p:nvPr/>
              </p:nvSpPr>
              <p:spPr>
                <a:xfrm rot="18814664">
                  <a:off x="7143806" y="2695253"/>
                  <a:ext cx="56307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Time</a:t>
                  </a:r>
                  <a:endParaRPr lang="en-US" sz="1200" dirty="0"/>
                </a:p>
              </p:txBody>
            </p:sp>
            <p:sp>
              <p:nvSpPr>
                <p:cNvPr id="95" name="TextBox 94"/>
                <p:cNvSpPr txBox="1"/>
                <p:nvPr/>
              </p:nvSpPr>
              <p:spPr>
                <a:xfrm>
                  <a:off x="7362513" y="2514946"/>
                  <a:ext cx="18466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90" name="TextBox 89"/>
              <p:cNvSpPr txBox="1"/>
              <p:nvPr/>
            </p:nvSpPr>
            <p:spPr>
              <a:xfrm>
                <a:off x="4310337" y="2642452"/>
                <a:ext cx="27434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smtClean="0"/>
                  <a:t>1</a:t>
                </a:r>
                <a:endParaRPr lang="en-US" sz="1050" dirty="0"/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4446139" y="2462845"/>
                <a:ext cx="270270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/>
                  <a:t>2</a:t>
                </a: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5605886" y="1198924"/>
                <a:ext cx="355874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smtClean="0"/>
                  <a:t>12</a:t>
                </a:r>
                <a:endParaRPr lang="en-US" sz="1050" dirty="0"/>
              </a:p>
            </p:txBody>
          </p:sp>
        </p:grpSp>
        <p:sp>
          <p:nvSpPr>
            <p:cNvPr id="82" name="TextBox 81"/>
            <p:cNvSpPr txBox="1"/>
            <p:nvPr/>
          </p:nvSpPr>
          <p:spPr>
            <a:xfrm>
              <a:off x="2949739" y="1447928"/>
              <a:ext cx="35587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11</a:t>
              </a:r>
              <a:endParaRPr lang="en-US" sz="1050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778421" y="1633529"/>
              <a:ext cx="35587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10</a:t>
              </a:r>
              <a:endParaRPr lang="en-US" sz="1050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696237" y="1309824"/>
              <a:ext cx="35587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11</a:t>
              </a:r>
              <a:endParaRPr lang="en-US" sz="1050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533218" y="1478826"/>
              <a:ext cx="35587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10</a:t>
              </a:r>
              <a:endParaRPr lang="en-US" sz="105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851909" y="2232741"/>
              <a:ext cx="20743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3</a:t>
              </a:r>
              <a:endParaRPr lang="en-US" sz="1050" dirty="0"/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6552" y="1329652"/>
            <a:ext cx="8659043" cy="3049358"/>
            <a:chOff x="185602" y="3389465"/>
            <a:chExt cx="8659043" cy="3049358"/>
          </a:xfrm>
        </p:grpSpPr>
        <p:grpSp>
          <p:nvGrpSpPr>
            <p:cNvPr id="140" name="Group 139"/>
            <p:cNvGrpSpPr/>
            <p:nvPr/>
          </p:nvGrpSpPr>
          <p:grpSpPr>
            <a:xfrm>
              <a:off x="185602" y="3389465"/>
              <a:ext cx="8659043" cy="3049358"/>
              <a:chOff x="174310" y="913023"/>
              <a:chExt cx="8659043" cy="3049358"/>
            </a:xfrm>
          </p:grpSpPr>
          <p:grpSp>
            <p:nvGrpSpPr>
              <p:cNvPr id="143" name="Group 142"/>
              <p:cNvGrpSpPr/>
              <p:nvPr/>
            </p:nvGrpSpPr>
            <p:grpSpPr>
              <a:xfrm>
                <a:off x="174310" y="913023"/>
                <a:ext cx="3329529" cy="3002449"/>
                <a:chOff x="50399" y="1103920"/>
                <a:chExt cx="3329529" cy="3002449"/>
              </a:xfrm>
            </p:grpSpPr>
            <p:sp>
              <p:nvSpPr>
                <p:cNvPr id="164" name="TextBox 163"/>
                <p:cNvSpPr txBox="1"/>
                <p:nvPr/>
              </p:nvSpPr>
              <p:spPr>
                <a:xfrm rot="16200000">
                  <a:off x="-141104" y="1336325"/>
                  <a:ext cx="66000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Signal</a:t>
                  </a:r>
                  <a:endParaRPr lang="en-US" sz="1200" dirty="0"/>
                </a:p>
              </p:txBody>
            </p:sp>
            <p:grpSp>
              <p:nvGrpSpPr>
                <p:cNvPr id="165" name="Group 164"/>
                <p:cNvGrpSpPr/>
                <p:nvPr/>
              </p:nvGrpSpPr>
              <p:grpSpPr>
                <a:xfrm>
                  <a:off x="218803" y="1103920"/>
                  <a:ext cx="3161125" cy="3002449"/>
                  <a:chOff x="218803" y="1103920"/>
                  <a:chExt cx="3161125" cy="3002449"/>
                </a:xfrm>
              </p:grpSpPr>
              <p:grpSp>
                <p:nvGrpSpPr>
                  <p:cNvPr id="170" name="Group 169"/>
                  <p:cNvGrpSpPr/>
                  <p:nvPr/>
                </p:nvGrpSpPr>
                <p:grpSpPr>
                  <a:xfrm flipV="1">
                    <a:off x="1278272" y="1535528"/>
                    <a:ext cx="1759404" cy="1767702"/>
                    <a:chOff x="1261671" y="2050137"/>
                    <a:chExt cx="1759404" cy="1767702"/>
                  </a:xfrm>
                </p:grpSpPr>
                <p:sp>
                  <p:nvSpPr>
                    <p:cNvPr id="184" name="Diamond 183"/>
                    <p:cNvSpPr/>
                    <p:nvPr/>
                  </p:nvSpPr>
                  <p:spPr>
                    <a:xfrm>
                      <a:off x="1261671" y="2050137"/>
                      <a:ext cx="83004" cy="91302"/>
                    </a:xfrm>
                    <a:prstGeom prst="diamond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5" name="Diamond 184"/>
                    <p:cNvSpPr/>
                    <p:nvPr/>
                  </p:nvSpPr>
                  <p:spPr>
                    <a:xfrm>
                      <a:off x="1414071" y="2202537"/>
                      <a:ext cx="83004" cy="91302"/>
                    </a:xfrm>
                    <a:prstGeom prst="diamond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6" name="Diamond 185"/>
                    <p:cNvSpPr/>
                    <p:nvPr/>
                  </p:nvSpPr>
                  <p:spPr>
                    <a:xfrm>
                      <a:off x="1566471" y="2354937"/>
                      <a:ext cx="83004" cy="91302"/>
                    </a:xfrm>
                    <a:prstGeom prst="diamond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7" name="Diamond 186"/>
                    <p:cNvSpPr/>
                    <p:nvPr/>
                  </p:nvSpPr>
                  <p:spPr>
                    <a:xfrm>
                      <a:off x="1718871" y="2507337"/>
                      <a:ext cx="83004" cy="91302"/>
                    </a:xfrm>
                    <a:prstGeom prst="diamond">
                      <a:avLst/>
                    </a:prstGeom>
                    <a:solidFill>
                      <a:srgbClr val="FFFFFF"/>
                    </a:soli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8" name="Diamond 187"/>
                    <p:cNvSpPr/>
                    <p:nvPr/>
                  </p:nvSpPr>
                  <p:spPr>
                    <a:xfrm>
                      <a:off x="1871271" y="2659737"/>
                      <a:ext cx="83004" cy="91302"/>
                    </a:xfrm>
                    <a:prstGeom prst="diamond">
                      <a:avLst/>
                    </a:prstGeom>
                    <a:solidFill>
                      <a:srgbClr val="FFFFFF"/>
                    </a:soli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9" name="Diamond 188"/>
                    <p:cNvSpPr/>
                    <p:nvPr/>
                  </p:nvSpPr>
                  <p:spPr>
                    <a:xfrm>
                      <a:off x="2023671" y="2812137"/>
                      <a:ext cx="83004" cy="91302"/>
                    </a:xfrm>
                    <a:prstGeom prst="diamond">
                      <a:avLst/>
                    </a:prstGeom>
                    <a:solidFill>
                      <a:srgbClr val="FFFFFF"/>
                    </a:soli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0" name="Diamond 189"/>
                    <p:cNvSpPr/>
                    <p:nvPr/>
                  </p:nvSpPr>
                  <p:spPr>
                    <a:xfrm>
                      <a:off x="2176071" y="2964537"/>
                      <a:ext cx="83004" cy="91302"/>
                    </a:xfrm>
                    <a:prstGeom prst="diamond">
                      <a:avLst/>
                    </a:prstGeom>
                    <a:solidFill>
                      <a:srgbClr val="FFFFFF"/>
                    </a:soli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1" name="Diamond 190"/>
                    <p:cNvSpPr/>
                    <p:nvPr/>
                  </p:nvSpPr>
                  <p:spPr>
                    <a:xfrm>
                      <a:off x="2328471" y="3116937"/>
                      <a:ext cx="83004" cy="91302"/>
                    </a:xfrm>
                    <a:prstGeom prst="diamond">
                      <a:avLst/>
                    </a:prstGeom>
                    <a:solidFill>
                      <a:srgbClr val="FFFFFF"/>
                    </a:soli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2" name="Diamond 191"/>
                    <p:cNvSpPr/>
                    <p:nvPr/>
                  </p:nvSpPr>
                  <p:spPr>
                    <a:xfrm>
                      <a:off x="2480871" y="3269337"/>
                      <a:ext cx="83004" cy="91302"/>
                    </a:xfrm>
                    <a:prstGeom prst="diamond">
                      <a:avLst/>
                    </a:prstGeom>
                    <a:solidFill>
                      <a:srgbClr val="FFFFFF"/>
                    </a:soli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3" name="Diamond 192"/>
                    <p:cNvSpPr/>
                    <p:nvPr/>
                  </p:nvSpPr>
                  <p:spPr>
                    <a:xfrm>
                      <a:off x="2633271" y="3421737"/>
                      <a:ext cx="83004" cy="91302"/>
                    </a:xfrm>
                    <a:prstGeom prst="diamond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4" name="Diamond 193"/>
                    <p:cNvSpPr/>
                    <p:nvPr/>
                  </p:nvSpPr>
                  <p:spPr>
                    <a:xfrm>
                      <a:off x="2785671" y="3574137"/>
                      <a:ext cx="83004" cy="91302"/>
                    </a:xfrm>
                    <a:prstGeom prst="diamond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5" name="Diamond 194"/>
                    <p:cNvSpPr/>
                    <p:nvPr/>
                  </p:nvSpPr>
                  <p:spPr>
                    <a:xfrm>
                      <a:off x="2938071" y="3726537"/>
                      <a:ext cx="83004" cy="91302"/>
                    </a:xfrm>
                    <a:prstGeom prst="diamond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71" name="Diamond 170"/>
                  <p:cNvSpPr/>
                  <p:nvPr/>
                </p:nvSpPr>
                <p:spPr>
                  <a:xfrm flipV="1">
                    <a:off x="1082072" y="3356028"/>
                    <a:ext cx="83004" cy="91302"/>
                  </a:xfrm>
                  <a:prstGeom prst="diamond">
                    <a:avLst/>
                  </a:prstGeom>
                  <a:solidFill>
                    <a:srgbClr val="C0504D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2" name="Group 171"/>
                  <p:cNvGrpSpPr/>
                  <p:nvPr/>
                </p:nvGrpSpPr>
                <p:grpSpPr>
                  <a:xfrm>
                    <a:off x="578724" y="3365019"/>
                    <a:ext cx="387804" cy="91302"/>
                    <a:chOff x="1234472" y="3813228"/>
                    <a:chExt cx="387804" cy="91302"/>
                  </a:xfrm>
                </p:grpSpPr>
                <p:sp>
                  <p:nvSpPr>
                    <p:cNvPr id="181" name="Diamond 180"/>
                    <p:cNvSpPr/>
                    <p:nvPr/>
                  </p:nvSpPr>
                  <p:spPr>
                    <a:xfrm flipV="1">
                      <a:off x="1234472" y="3813228"/>
                      <a:ext cx="83004" cy="91302"/>
                    </a:xfrm>
                    <a:prstGeom prst="diamond">
                      <a:avLst/>
                    </a:prstGeom>
                    <a:solidFill>
                      <a:srgbClr val="00705C"/>
                    </a:solidFill>
                    <a:ln>
                      <a:solidFill>
                        <a:srgbClr val="00705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2" name="Diamond 181"/>
                    <p:cNvSpPr/>
                    <p:nvPr/>
                  </p:nvSpPr>
                  <p:spPr>
                    <a:xfrm flipV="1">
                      <a:off x="1386872" y="3813228"/>
                      <a:ext cx="83004" cy="91302"/>
                    </a:xfrm>
                    <a:prstGeom prst="diamond">
                      <a:avLst/>
                    </a:prstGeom>
                    <a:solidFill>
                      <a:srgbClr val="00705C"/>
                    </a:solidFill>
                    <a:ln>
                      <a:solidFill>
                        <a:srgbClr val="00705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3" name="Diamond 182"/>
                    <p:cNvSpPr/>
                    <p:nvPr/>
                  </p:nvSpPr>
                  <p:spPr>
                    <a:xfrm flipV="1">
                      <a:off x="1539272" y="3813228"/>
                      <a:ext cx="83004" cy="91302"/>
                    </a:xfrm>
                    <a:prstGeom prst="diamond">
                      <a:avLst/>
                    </a:prstGeom>
                    <a:solidFill>
                      <a:srgbClr val="00705C"/>
                    </a:solidFill>
                    <a:ln>
                      <a:solidFill>
                        <a:srgbClr val="00705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73" name="TextBox 172"/>
                  <p:cNvSpPr txBox="1"/>
                  <p:nvPr/>
                </p:nvSpPr>
                <p:spPr>
                  <a:xfrm>
                    <a:off x="489728" y="3427962"/>
                    <a:ext cx="556266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i="1" dirty="0" smtClean="0"/>
                      <a:t>idle</a:t>
                    </a:r>
                    <a:endParaRPr lang="en-US" sz="1400" i="1" dirty="0"/>
                  </a:p>
                </p:txBody>
              </p:sp>
              <p:sp>
                <p:nvSpPr>
                  <p:cNvPr id="174" name="TextBox 173"/>
                  <p:cNvSpPr txBox="1"/>
                  <p:nvPr/>
                </p:nvSpPr>
                <p:spPr>
                  <a:xfrm>
                    <a:off x="359912" y="2899751"/>
                    <a:ext cx="693723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i="1" dirty="0" smtClean="0"/>
                      <a:t>reset</a:t>
                    </a:r>
                    <a:endParaRPr lang="en-US" sz="1400" i="1" dirty="0"/>
                  </a:p>
                </p:txBody>
              </p:sp>
              <p:cxnSp>
                <p:nvCxnSpPr>
                  <p:cNvPr id="175" name="Straight Arrow Connector 174"/>
                  <p:cNvCxnSpPr/>
                  <p:nvPr/>
                </p:nvCxnSpPr>
                <p:spPr>
                  <a:xfrm>
                    <a:off x="937953" y="3170658"/>
                    <a:ext cx="124507" cy="141102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Straight Arrow Connector 175"/>
                  <p:cNvCxnSpPr/>
                  <p:nvPr/>
                </p:nvCxnSpPr>
                <p:spPr>
                  <a:xfrm flipV="1">
                    <a:off x="307130" y="3826369"/>
                    <a:ext cx="3071172" cy="33201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" name="Straight Arrow Connector 176"/>
                  <p:cNvCxnSpPr/>
                  <p:nvPr/>
                </p:nvCxnSpPr>
                <p:spPr>
                  <a:xfrm flipV="1">
                    <a:off x="285209" y="1103920"/>
                    <a:ext cx="13608" cy="2775250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8" name="TextBox 177"/>
                  <p:cNvSpPr txBox="1"/>
                  <p:nvPr/>
                </p:nvSpPr>
                <p:spPr>
                  <a:xfrm>
                    <a:off x="2816853" y="3829370"/>
                    <a:ext cx="563075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 smtClean="0"/>
                      <a:t>Time</a:t>
                    </a:r>
                    <a:endParaRPr lang="en-US" sz="1200" dirty="0"/>
                  </a:p>
                </p:txBody>
              </p:sp>
              <p:cxnSp>
                <p:nvCxnSpPr>
                  <p:cNvPr id="179" name="Straight Connector 178"/>
                  <p:cNvCxnSpPr/>
                  <p:nvPr/>
                </p:nvCxnSpPr>
                <p:spPr>
                  <a:xfrm>
                    <a:off x="1145463" y="3751670"/>
                    <a:ext cx="0" cy="157703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Straight Connector 179"/>
                  <p:cNvCxnSpPr/>
                  <p:nvPr/>
                </p:nvCxnSpPr>
                <p:spPr>
                  <a:xfrm flipH="1" flipV="1">
                    <a:off x="218803" y="3422661"/>
                    <a:ext cx="187919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66" name="TextBox 165"/>
                <p:cNvSpPr txBox="1"/>
                <p:nvPr/>
              </p:nvSpPr>
              <p:spPr>
                <a:xfrm>
                  <a:off x="1286574" y="3212158"/>
                  <a:ext cx="274346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dirty="0" smtClean="0"/>
                    <a:t>1</a:t>
                  </a:r>
                  <a:endParaRPr lang="en-US" sz="1050" dirty="0"/>
                </a:p>
              </p:txBody>
            </p:sp>
            <p:sp>
              <p:nvSpPr>
                <p:cNvPr id="167" name="TextBox 166"/>
                <p:cNvSpPr txBox="1"/>
                <p:nvPr/>
              </p:nvSpPr>
              <p:spPr>
                <a:xfrm>
                  <a:off x="1430675" y="3107253"/>
                  <a:ext cx="270270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dirty="0"/>
                    <a:t>2</a:t>
                  </a:r>
                </a:p>
              </p:txBody>
            </p:sp>
            <p:sp>
              <p:nvSpPr>
                <p:cNvPr id="168" name="TextBox 167"/>
                <p:cNvSpPr txBox="1"/>
                <p:nvPr/>
              </p:nvSpPr>
              <p:spPr>
                <a:xfrm>
                  <a:off x="1591375" y="2919353"/>
                  <a:ext cx="270270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dirty="0" smtClean="0"/>
                    <a:t>3</a:t>
                  </a:r>
                  <a:endParaRPr lang="en-US" sz="1050" dirty="0"/>
                </a:p>
              </p:txBody>
            </p:sp>
            <p:sp>
              <p:nvSpPr>
                <p:cNvPr id="169" name="TextBox 168"/>
                <p:cNvSpPr txBox="1"/>
                <p:nvPr/>
              </p:nvSpPr>
              <p:spPr>
                <a:xfrm>
                  <a:off x="2972245" y="1494725"/>
                  <a:ext cx="355874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dirty="0" smtClean="0"/>
                    <a:t>12</a:t>
                  </a:r>
                  <a:endParaRPr lang="en-US" sz="1050" dirty="0"/>
                </a:p>
              </p:txBody>
            </p:sp>
          </p:grpSp>
          <p:grpSp>
            <p:nvGrpSpPr>
              <p:cNvPr id="144" name="Group 143"/>
              <p:cNvGrpSpPr/>
              <p:nvPr/>
            </p:nvGrpSpPr>
            <p:grpSpPr>
              <a:xfrm>
                <a:off x="5563707" y="1115923"/>
                <a:ext cx="3269646" cy="2846458"/>
                <a:chOff x="4310337" y="1198924"/>
                <a:chExt cx="3269646" cy="2846458"/>
              </a:xfrm>
            </p:grpSpPr>
            <p:sp>
              <p:nvSpPr>
                <p:cNvPr id="150" name="Rectangle 149"/>
                <p:cNvSpPr/>
                <p:nvPr/>
              </p:nvSpPr>
              <p:spPr bwMode="auto">
                <a:xfrm flipH="1" flipV="1">
                  <a:off x="5929346" y="1309531"/>
                  <a:ext cx="1346200" cy="133350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151" name="Group 57"/>
                <p:cNvGrpSpPr>
                  <a:grpSpLocks/>
                </p:cNvGrpSpPr>
                <p:nvPr/>
              </p:nvGrpSpPr>
              <p:grpSpPr bwMode="auto">
                <a:xfrm flipH="1">
                  <a:off x="4532844" y="1472537"/>
                  <a:ext cx="2565400" cy="2552700"/>
                  <a:chOff x="2349500" y="2940050"/>
                  <a:chExt cx="2565400" cy="2551910"/>
                </a:xfrm>
                <a:solidFill>
                  <a:srgbClr val="191919"/>
                </a:solidFill>
              </p:grpSpPr>
              <p:sp>
                <p:nvSpPr>
                  <p:cNvPr id="159" name="Rectangle 158"/>
                  <p:cNvSpPr/>
                  <p:nvPr/>
                </p:nvSpPr>
                <p:spPr bwMode="auto">
                  <a:xfrm flipV="1">
                    <a:off x="2349500" y="2940050"/>
                    <a:ext cx="1346200" cy="1333087"/>
                  </a:xfrm>
                  <a:prstGeom prst="rect">
                    <a:avLst/>
                  </a:prstGeom>
                  <a:solidFill>
                    <a:srgbClr val="E6E6E6"/>
                  </a:solidFill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0" name="Rectangle 159"/>
                  <p:cNvSpPr/>
                  <p:nvPr/>
                </p:nvSpPr>
                <p:spPr bwMode="auto">
                  <a:xfrm flipV="1">
                    <a:off x="2501900" y="3092403"/>
                    <a:ext cx="1346200" cy="1333087"/>
                  </a:xfrm>
                  <a:prstGeom prst="rect">
                    <a:avLst/>
                  </a:prstGeom>
                  <a:solidFill>
                    <a:srgbClr val="CCCCCC"/>
                  </a:solidFill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1" name="Rectangle 160"/>
                  <p:cNvSpPr/>
                  <p:nvPr/>
                </p:nvSpPr>
                <p:spPr bwMode="auto">
                  <a:xfrm flipV="1">
                    <a:off x="3263900" y="3854167"/>
                    <a:ext cx="1346200" cy="1333087"/>
                  </a:xfrm>
                  <a:prstGeom prst="rect">
                    <a:avLst/>
                  </a:prstGeom>
                  <a:solidFill>
                    <a:srgbClr val="4C4C4C"/>
                  </a:solidFill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2" name="Rectangle 161"/>
                  <p:cNvSpPr/>
                  <p:nvPr/>
                </p:nvSpPr>
                <p:spPr bwMode="auto">
                  <a:xfrm flipV="1">
                    <a:off x="3416300" y="4006520"/>
                    <a:ext cx="1346200" cy="1333087"/>
                  </a:xfrm>
                  <a:prstGeom prst="rect">
                    <a:avLst/>
                  </a:prstGeom>
                  <a:solidFill>
                    <a:srgbClr val="333333"/>
                  </a:solidFill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3" name="Rectangle 162"/>
                  <p:cNvSpPr/>
                  <p:nvPr/>
                </p:nvSpPr>
                <p:spPr bwMode="auto">
                  <a:xfrm>
                    <a:off x="3568700" y="4158873"/>
                    <a:ext cx="1346200" cy="1333087"/>
                  </a:xfrm>
                  <a:prstGeom prst="rect">
                    <a:avLst/>
                  </a:prstGeom>
                  <a:grpFill/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52" name="Group 151"/>
                <p:cNvGrpSpPr/>
                <p:nvPr/>
              </p:nvGrpSpPr>
              <p:grpSpPr>
                <a:xfrm>
                  <a:off x="6048045" y="2508682"/>
                  <a:ext cx="1531938" cy="1536700"/>
                  <a:chOff x="6048045" y="2508682"/>
                  <a:chExt cx="1531938" cy="1536700"/>
                </a:xfrm>
              </p:grpSpPr>
              <p:cxnSp>
                <p:nvCxnSpPr>
                  <p:cNvPr id="156" name="Straight Arrow Connector 155"/>
                  <p:cNvCxnSpPr/>
                  <p:nvPr/>
                </p:nvCxnSpPr>
                <p:spPr>
                  <a:xfrm rot="5400000" flipH="1" flipV="1">
                    <a:off x="6045664" y="2511063"/>
                    <a:ext cx="1536700" cy="1531938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7" name="TextBox 156"/>
                  <p:cNvSpPr txBox="1"/>
                  <p:nvPr/>
                </p:nvSpPr>
                <p:spPr>
                  <a:xfrm rot="18814664">
                    <a:off x="7143806" y="2695253"/>
                    <a:ext cx="563075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 smtClean="0"/>
                      <a:t>Time</a:t>
                    </a:r>
                    <a:endParaRPr lang="en-US" sz="1200" dirty="0"/>
                  </a:p>
                </p:txBody>
              </p:sp>
              <p:sp>
                <p:nvSpPr>
                  <p:cNvPr id="158" name="TextBox 157"/>
                  <p:cNvSpPr txBox="1"/>
                  <p:nvPr/>
                </p:nvSpPr>
                <p:spPr>
                  <a:xfrm>
                    <a:off x="7362513" y="2514946"/>
                    <a:ext cx="18466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53" name="TextBox 152"/>
                <p:cNvSpPr txBox="1"/>
                <p:nvPr/>
              </p:nvSpPr>
              <p:spPr>
                <a:xfrm>
                  <a:off x="4310337" y="2642452"/>
                  <a:ext cx="274346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dirty="0" smtClean="0"/>
                    <a:t>1</a:t>
                  </a:r>
                  <a:endParaRPr lang="en-US" sz="1050" dirty="0"/>
                </a:p>
              </p:txBody>
            </p:sp>
            <p:sp>
              <p:nvSpPr>
                <p:cNvPr id="154" name="TextBox 153"/>
                <p:cNvSpPr txBox="1"/>
                <p:nvPr/>
              </p:nvSpPr>
              <p:spPr>
                <a:xfrm>
                  <a:off x="4446139" y="2462845"/>
                  <a:ext cx="270270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dirty="0"/>
                    <a:t>2</a:t>
                  </a:r>
                </a:p>
              </p:txBody>
            </p:sp>
            <p:sp>
              <p:nvSpPr>
                <p:cNvPr id="155" name="TextBox 154"/>
                <p:cNvSpPr txBox="1"/>
                <p:nvPr/>
              </p:nvSpPr>
              <p:spPr>
                <a:xfrm>
                  <a:off x="5605886" y="1198924"/>
                  <a:ext cx="355874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dirty="0" smtClean="0"/>
                    <a:t>12</a:t>
                  </a:r>
                  <a:endParaRPr lang="en-US" sz="1050" dirty="0"/>
                </a:p>
              </p:txBody>
            </p:sp>
          </p:grpSp>
          <p:sp>
            <p:nvSpPr>
              <p:cNvPr id="145" name="TextBox 144"/>
              <p:cNvSpPr txBox="1"/>
              <p:nvPr/>
            </p:nvSpPr>
            <p:spPr>
              <a:xfrm>
                <a:off x="2949739" y="1447928"/>
                <a:ext cx="355874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smtClean="0"/>
                  <a:t>11</a:t>
                </a:r>
                <a:endParaRPr lang="en-US" sz="1050" dirty="0"/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2778421" y="1633529"/>
                <a:ext cx="355874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smtClean="0"/>
                  <a:t>10</a:t>
                </a:r>
                <a:endParaRPr lang="en-US" sz="1050" dirty="0"/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6696237" y="1309824"/>
                <a:ext cx="355874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smtClean="0"/>
                  <a:t>11</a:t>
                </a:r>
                <a:endParaRPr lang="en-US" sz="1050" dirty="0"/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6533218" y="1478826"/>
                <a:ext cx="355874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smtClean="0"/>
                  <a:t>10</a:t>
                </a:r>
                <a:endParaRPr lang="en-US" sz="1050" dirty="0"/>
              </a:p>
            </p:txBody>
          </p:sp>
          <p:sp>
            <p:nvSpPr>
              <p:cNvPr id="149" name="TextBox 148"/>
              <p:cNvSpPr txBox="1"/>
              <p:nvPr/>
            </p:nvSpPr>
            <p:spPr>
              <a:xfrm>
                <a:off x="5851909" y="2232741"/>
                <a:ext cx="207431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/>
                  <a:t>3</a:t>
                </a:r>
                <a:endParaRPr lang="en-US" sz="1050" dirty="0"/>
              </a:p>
            </p:txBody>
          </p:sp>
        </p:grpSp>
        <p:sp>
          <p:nvSpPr>
            <p:cNvPr id="141" name="Rectangle 140"/>
            <p:cNvSpPr/>
            <p:nvPr/>
          </p:nvSpPr>
          <p:spPr>
            <a:xfrm>
              <a:off x="632699" y="3860162"/>
              <a:ext cx="1394479" cy="92333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r>
                <a:rPr lang="en-US" i="1" dirty="0" smtClean="0"/>
                <a:t>Reads not </a:t>
              </a:r>
            </a:p>
            <a:p>
              <a:r>
                <a:rPr lang="en-US" i="1" dirty="0" smtClean="0"/>
                <a:t>saved- “Skipped”</a:t>
              </a:r>
              <a:endParaRPr lang="en-US" i="1" dirty="0"/>
            </a:p>
          </p:txBody>
        </p:sp>
        <p:sp>
          <p:nvSpPr>
            <p:cNvPr id="142" name="Left Brace 141"/>
            <p:cNvSpPr/>
            <p:nvPr/>
          </p:nvSpPr>
          <p:spPr>
            <a:xfrm rot="2702902">
              <a:off x="1888291" y="3927800"/>
              <a:ext cx="414122" cy="1194837"/>
            </a:xfrm>
            <a:prstGeom prst="leftBrac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117368" y="3253900"/>
            <a:ext cx="7001635" cy="3585671"/>
            <a:chOff x="2117368" y="3253900"/>
            <a:chExt cx="7001635" cy="3585671"/>
          </a:xfrm>
        </p:grpSpPr>
        <p:pic>
          <p:nvPicPr>
            <p:cNvPr id="197" name="Picture 196" descr="NIRCam readout patterns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7368" y="3253900"/>
              <a:ext cx="4779309" cy="3585671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6997910" y="4627756"/>
              <a:ext cx="2121093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Readout Patterns</a:t>
              </a:r>
            </a:p>
            <a:p>
              <a:r>
                <a:rPr lang="en-US" dirty="0" smtClean="0"/>
                <a:t>are a combination</a:t>
              </a:r>
            </a:p>
            <a:p>
              <a:r>
                <a:rPr lang="en-US" dirty="0"/>
                <a:t>o</a:t>
              </a:r>
              <a:r>
                <a:rPr lang="en-US" dirty="0" smtClean="0"/>
                <a:t>f averaged frames</a:t>
              </a:r>
            </a:p>
            <a:p>
              <a:r>
                <a:rPr lang="en-US" b="1" dirty="0" smtClean="0"/>
                <a:t>NFRAMES</a:t>
              </a:r>
            </a:p>
            <a:p>
              <a:r>
                <a:rPr lang="en-US" dirty="0" smtClean="0"/>
                <a:t>and skipped frames</a:t>
              </a:r>
            </a:p>
            <a:p>
              <a:r>
                <a:rPr lang="en-US" b="1" dirty="0" smtClean="0"/>
                <a:t>NSKIP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2499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Detector Concept -  NSAMPLE - MIRI ONLY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3753" y="1372530"/>
            <a:ext cx="8469812" cy="410382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MIRI always uses    NFRAME=1 and NSKIP=0</a:t>
            </a:r>
          </a:p>
          <a:p>
            <a:r>
              <a:rPr lang="en-US" dirty="0" smtClean="0"/>
              <a:t>But it offers two readout patterns:</a:t>
            </a:r>
          </a:p>
          <a:p>
            <a:endParaRPr lang="en-US" dirty="0"/>
          </a:p>
          <a:p>
            <a:r>
              <a:rPr lang="en-US" b="1" dirty="0" smtClean="0"/>
              <a:t>FAST</a:t>
            </a:r>
            <a:r>
              <a:rPr lang="en-US" dirty="0" smtClean="0"/>
              <a:t>  MODE: each pixel is sampled once before moving to the next one</a:t>
            </a:r>
          </a:p>
          <a:p>
            <a:r>
              <a:rPr lang="en-US" dirty="0"/>
              <a:t>	</a:t>
            </a:r>
            <a:r>
              <a:rPr lang="en-US" dirty="0" smtClean="0"/>
              <a:t>	NSAMPLE=1</a:t>
            </a:r>
          </a:p>
          <a:p>
            <a:r>
              <a:rPr lang="en-US" dirty="0"/>
              <a:t>	</a:t>
            </a:r>
            <a:r>
              <a:rPr lang="en-US" dirty="0" smtClean="0"/>
              <a:t>	Frame Time = 2.7 sec </a:t>
            </a:r>
          </a:p>
          <a:p>
            <a:r>
              <a:rPr lang="en-US" dirty="0"/>
              <a:t>	</a:t>
            </a:r>
            <a:r>
              <a:rPr lang="en-US" dirty="0" smtClean="0"/>
              <a:t>	Default mode for Imaging</a:t>
            </a:r>
          </a:p>
          <a:p>
            <a:endParaRPr lang="en-US" dirty="0"/>
          </a:p>
          <a:p>
            <a:r>
              <a:rPr lang="en-US" b="1" dirty="0" smtClean="0"/>
              <a:t>SLOW</a:t>
            </a:r>
            <a:r>
              <a:rPr lang="en-US" dirty="0" smtClean="0"/>
              <a:t> MODE: each pixels is sampled multiple  times to reduce read noise</a:t>
            </a:r>
          </a:p>
          <a:p>
            <a:r>
              <a:rPr lang="en-US" dirty="0"/>
              <a:t>	</a:t>
            </a:r>
            <a:r>
              <a:rPr lang="en-US" dirty="0" smtClean="0"/>
              <a:t>	NSAMPLE = 9</a:t>
            </a:r>
          </a:p>
          <a:p>
            <a:r>
              <a:rPr lang="en-US" dirty="0"/>
              <a:t>	</a:t>
            </a:r>
            <a:r>
              <a:rPr lang="en-US" dirty="0" smtClean="0"/>
              <a:t>	Frame time =  23.9 sec</a:t>
            </a:r>
          </a:p>
          <a:p>
            <a:r>
              <a:rPr lang="en-US" dirty="0"/>
              <a:t>	</a:t>
            </a:r>
            <a:r>
              <a:rPr lang="en-US" dirty="0" smtClean="0"/>
              <a:t>	Default mode  for MRS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6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Detector Concept -  IRS</a:t>
            </a:r>
            <a:r>
              <a:rPr lang="en-US" baseline="30000" dirty="0" smtClean="0"/>
              <a:t>2</a:t>
            </a:r>
            <a:r>
              <a:rPr lang="en-US" dirty="0" smtClean="0"/>
              <a:t> - NIRSpec ONLY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-56144" y="1070858"/>
            <a:ext cx="8993134" cy="53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17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2400" kern="1200" baseline="0">
                <a:solidFill>
                  <a:srgbClr val="000000"/>
                </a:solidFill>
                <a:latin typeface="Abadi MT Condensed Light" charset="0"/>
                <a:ea typeface="Abadi MT Condensed Light" charset="0"/>
                <a:cs typeface="Abadi MT Condensed Light" charset="0"/>
              </a:defRPr>
            </a:lvl1pPr>
            <a:lvl2pPr marL="342908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tx1"/>
                </a:solidFill>
                <a:latin typeface="Abadi MT Condensed Light" charset="0"/>
                <a:ea typeface="Abadi MT Condensed Light" charset="0"/>
                <a:cs typeface="Abadi MT Condensed Light" charset="0"/>
              </a:defRPr>
            </a:lvl2pPr>
            <a:lvl3pPr marL="685817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Abadi MT Condensed Light" charset="0"/>
                <a:ea typeface="Abadi MT Condensed Light" charset="0"/>
                <a:cs typeface="Abadi MT Condensed Light" charset="0"/>
              </a:defRPr>
            </a:lvl3pPr>
            <a:lvl4pPr marL="1028726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Abadi MT Condensed Light" charset="0"/>
                <a:ea typeface="Abadi MT Condensed Light" charset="0"/>
                <a:cs typeface="Abadi MT Condensed Light" charset="0"/>
              </a:defRPr>
            </a:lvl4pPr>
            <a:lvl5pPr marL="1371635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Abadi MT Condensed Light" charset="0"/>
                <a:ea typeface="Abadi MT Condensed Light" charset="0"/>
                <a:cs typeface="Abadi MT Condensed Light" charset="0"/>
              </a:defRPr>
            </a:lvl5pPr>
            <a:lvl6pPr marL="1714543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52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60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68" indent="0" algn="ctr" defTabSz="685817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dirty="0" smtClean="0"/>
              <a:t>Most NIRSpec observations are detector limited -&gt; most stringent noise requirement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NASA/GSFC group analyzed noise properties of NIRSpec detector system and developed a new low noise readout scheme for NIRSpec Full Frame exposures.</a:t>
            </a:r>
          </a:p>
          <a:p>
            <a:r>
              <a:rPr lang="en-US" u="sng" dirty="0" smtClean="0"/>
              <a:t>“High level” recipe to reduce noise and noise correlation: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Send more reference pixels “to the ground” for post processing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Read reference pixels more frequently</a:t>
            </a:r>
          </a:p>
          <a:p>
            <a:r>
              <a:rPr lang="en-US" b="1" dirty="0" smtClean="0"/>
              <a:t> </a:t>
            </a:r>
          </a:p>
          <a:p>
            <a:r>
              <a:rPr lang="en-US" b="1" dirty="0" smtClean="0"/>
              <a:t>Improved </a:t>
            </a:r>
            <a:r>
              <a:rPr lang="en-US" b="1" dirty="0"/>
              <a:t> </a:t>
            </a:r>
            <a:r>
              <a:rPr lang="en-US" b="1" dirty="0" smtClean="0"/>
              <a:t>Reference </a:t>
            </a:r>
          </a:p>
          <a:p>
            <a:r>
              <a:rPr lang="en-US" b="1" dirty="0" smtClean="0"/>
              <a:t>Sampling and Subtraction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763563" y="5342361"/>
            <a:ext cx="5231913" cy="13173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761221" y="3973692"/>
            <a:ext cx="5231913" cy="13173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778" y="4025237"/>
            <a:ext cx="1055910" cy="111547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194" y="4025236"/>
            <a:ext cx="1663500" cy="1123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 rot="16200000">
            <a:off x="4335791" y="4434671"/>
            <a:ext cx="9194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Traditional</a:t>
            </a:r>
            <a:endParaRPr lang="en-US" sz="11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6516782" y="4411602"/>
            <a:ext cx="5052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IRS</a:t>
            </a:r>
            <a:r>
              <a:rPr lang="en-US" sz="1100" baseline="30000" dirty="0" smtClean="0"/>
              <a:t>2</a:t>
            </a:r>
            <a:endParaRPr lang="en-US" sz="1100" baseline="30000" dirty="0"/>
          </a:p>
        </p:txBody>
      </p:sp>
      <p:sp>
        <p:nvSpPr>
          <p:cNvPr id="12" name="Rectangle 11"/>
          <p:cNvSpPr/>
          <p:nvPr/>
        </p:nvSpPr>
        <p:spPr>
          <a:xfrm>
            <a:off x="4793810" y="5101719"/>
            <a:ext cx="15861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Frame Time 10.7s</a:t>
            </a:r>
            <a:endParaRPr lang="en-US" sz="1200" dirty="0"/>
          </a:p>
        </p:txBody>
      </p:sp>
      <p:sp>
        <p:nvSpPr>
          <p:cNvPr id="13" name="Rectangle 12"/>
          <p:cNvSpPr/>
          <p:nvPr/>
        </p:nvSpPr>
        <p:spPr>
          <a:xfrm>
            <a:off x="6860569" y="5074052"/>
            <a:ext cx="15861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Frame Time 14.6s</a:t>
            </a:r>
            <a:endParaRPr lang="en-US" sz="1200" dirty="0"/>
          </a:p>
        </p:txBody>
      </p:sp>
      <p:pic>
        <p:nvPicPr>
          <p:cNvPr id="14" name="Picture 13" descr="IRS2_poster_pptx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280" y="5404211"/>
            <a:ext cx="1152164" cy="1177673"/>
          </a:xfrm>
          <a:prstGeom prst="rect">
            <a:avLst/>
          </a:prstGeom>
        </p:spPr>
      </p:pic>
      <p:pic>
        <p:nvPicPr>
          <p:cNvPr id="15" name="Picture 14" descr="IRS2_poster_pptx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011" y="5417418"/>
            <a:ext cx="1133720" cy="113372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 rot="16200000">
            <a:off x="4251239" y="5819119"/>
            <a:ext cx="9194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Traditional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6953526" y="5805527"/>
            <a:ext cx="5052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IRS</a:t>
            </a:r>
            <a:r>
              <a:rPr lang="en-US" sz="1100" baseline="30000" dirty="0" smtClean="0"/>
              <a:t>2</a:t>
            </a:r>
            <a:endParaRPr lang="en-US" sz="1100" baseline="30000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3502127" y="4412826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Raw data</a:t>
            </a:r>
          </a:p>
          <a:p>
            <a:pPr algn="ctr"/>
            <a:r>
              <a:rPr lang="en-US" sz="1200" dirty="0" smtClean="0"/>
              <a:t>format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3314338" y="5751154"/>
            <a:ext cx="1355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Processed dark</a:t>
            </a:r>
          </a:p>
          <a:p>
            <a:pPr algn="ctr"/>
            <a:r>
              <a:rPr lang="en-US" sz="1200" dirty="0" smtClean="0"/>
              <a:t>exposure</a:t>
            </a:r>
          </a:p>
        </p:txBody>
      </p:sp>
    </p:spTree>
    <p:extLst>
      <p:ext uri="{BB962C8B-B14F-4D97-AF65-F5344CB8AC3E}">
        <p14:creationId xmlns:p14="http://schemas.microsoft.com/office/powerpoint/2010/main" val="138368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S_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tantia-Franklin Gothic Book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4FA88618-ABAA-6149-BCA3-BDC412619D41}" vid="{36C3FBA6-781B-5D41-9CAA-016D7411A7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MOS_Master.potx</Template>
  <TotalTime>6665</TotalTime>
  <Words>1075</Words>
  <Application>Microsoft Macintosh PowerPoint</Application>
  <PresentationFormat>On-screen Show (4:3)</PresentationFormat>
  <Paragraphs>348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Abadi MT Condensed Extra Bold</vt:lpstr>
      <vt:lpstr>Abadi MT Condensed Light</vt:lpstr>
      <vt:lpstr>Calibri</vt:lpstr>
      <vt:lpstr>ESAtitle</vt:lpstr>
      <vt:lpstr>Franklin Gothic Book</vt:lpstr>
      <vt:lpstr>Mangal</vt:lpstr>
      <vt:lpstr>Symbol</vt:lpstr>
      <vt:lpstr>Arial</vt:lpstr>
      <vt:lpstr>MOS_Master</vt:lpstr>
      <vt:lpstr>Detector Parameters</vt:lpstr>
      <vt:lpstr>JWST Detector Technologies</vt:lpstr>
      <vt:lpstr>MULTIACCUM - Non Destructive Readout</vt:lpstr>
      <vt:lpstr>Detector Concepts  - Frame </vt:lpstr>
      <vt:lpstr>PowerPoint Presentation</vt:lpstr>
      <vt:lpstr>PowerPoint Presentation</vt:lpstr>
      <vt:lpstr>PowerPoint Presentation</vt:lpstr>
      <vt:lpstr>Detector Concept -  NSAMPLE - MIRI ONLY</vt:lpstr>
      <vt:lpstr>Detector Concept -  IRS2 - NIRSpec ONLY</vt:lpstr>
      <vt:lpstr>READOUT PATTERN</vt:lpstr>
      <vt:lpstr>Integrations and Exposure</vt:lpstr>
      <vt:lpstr>NESTED Concept</vt:lpstr>
      <vt:lpstr>ASTRONOMER PROPOSAL TOOL (APT)</vt:lpstr>
      <vt:lpstr>Exposure Time Calculator (ETC)</vt:lpstr>
      <vt:lpstr>Detector Readout modes and patterns - JDOX Links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Marco Sirianni</cp:lastModifiedBy>
  <cp:revision>49</cp:revision>
  <cp:lastPrinted>2017-09-10T11:49:06Z</cp:lastPrinted>
  <dcterms:created xsi:type="dcterms:W3CDTF">2017-09-10T13:50:05Z</dcterms:created>
  <dcterms:modified xsi:type="dcterms:W3CDTF">2018-03-11T19:05:05Z</dcterms:modified>
</cp:coreProperties>
</file>